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5/15/2018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9840-A715-425D-A548-2800B54FCE39}"/>
              </a:ext>
            </a:extLst>
          </p:cNvPr>
          <p:cNvSpPr>
            <a:spLocks noGrp="1"/>
          </p:cNvSpPr>
          <p:nvPr>
            <p:ph type="ctrTitle"/>
          </p:nvPr>
        </p:nvSpPr>
        <p:spPr/>
        <p:txBody>
          <a:bodyPr/>
          <a:lstStyle/>
          <a:p>
            <a:r>
              <a:rPr lang="en-US" dirty="0"/>
              <a:t>Reassessment Report </a:t>
            </a:r>
          </a:p>
        </p:txBody>
      </p:sp>
      <p:sp>
        <p:nvSpPr>
          <p:cNvPr id="3" name="Subtitle 2">
            <a:extLst>
              <a:ext uri="{FF2B5EF4-FFF2-40B4-BE49-F238E27FC236}">
                <a16:creationId xmlns:a16="http://schemas.microsoft.com/office/drawing/2014/main" id="{1E5DF381-B02A-4A38-A0F9-F3A01DEC3A26}"/>
              </a:ext>
            </a:extLst>
          </p:cNvPr>
          <p:cNvSpPr>
            <a:spLocks noGrp="1"/>
          </p:cNvSpPr>
          <p:nvPr>
            <p:ph type="subTitle" idx="1"/>
          </p:nvPr>
        </p:nvSpPr>
        <p:spPr/>
        <p:txBody>
          <a:bodyPr/>
          <a:lstStyle/>
          <a:p>
            <a:r>
              <a:rPr lang="en-US" dirty="0"/>
              <a:t>A How to Guide </a:t>
            </a:r>
          </a:p>
        </p:txBody>
      </p:sp>
    </p:spTree>
    <p:extLst>
      <p:ext uri="{BB962C8B-B14F-4D97-AF65-F5344CB8AC3E}">
        <p14:creationId xmlns:p14="http://schemas.microsoft.com/office/powerpoint/2010/main" val="1117818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FE7D-7607-4778-B9A4-309B4A54135B}"/>
              </a:ext>
            </a:extLst>
          </p:cNvPr>
          <p:cNvSpPr>
            <a:spLocks noGrp="1"/>
          </p:cNvSpPr>
          <p:nvPr>
            <p:ph type="title"/>
          </p:nvPr>
        </p:nvSpPr>
        <p:spPr/>
        <p:txBody>
          <a:bodyPr/>
          <a:lstStyle/>
          <a:p>
            <a:r>
              <a:rPr lang="en-US" dirty="0"/>
              <a:t>Reassessment Report</a:t>
            </a:r>
          </a:p>
        </p:txBody>
      </p:sp>
      <p:sp>
        <p:nvSpPr>
          <p:cNvPr id="3" name="Content Placeholder 2">
            <a:extLst>
              <a:ext uri="{FF2B5EF4-FFF2-40B4-BE49-F238E27FC236}">
                <a16:creationId xmlns:a16="http://schemas.microsoft.com/office/drawing/2014/main" id="{538A2896-D8B7-4D71-AF75-12C1054EC10A}"/>
              </a:ext>
            </a:extLst>
          </p:cNvPr>
          <p:cNvSpPr>
            <a:spLocks noGrp="1"/>
          </p:cNvSpPr>
          <p:nvPr>
            <p:ph idx="1"/>
          </p:nvPr>
        </p:nvSpPr>
        <p:spPr>
          <a:xfrm>
            <a:off x="677334" y="1930401"/>
            <a:ext cx="4485793" cy="4110962"/>
          </a:xfrm>
        </p:spPr>
        <p:txBody>
          <a:bodyPr>
            <a:normAutofit/>
          </a:bodyPr>
          <a:lstStyle/>
          <a:p>
            <a:r>
              <a:rPr lang="en-US" dirty="0"/>
              <a:t>Once you have selected the dates you can preview and print your reports by </a:t>
            </a:r>
          </a:p>
          <a:p>
            <a:pPr lvl="1"/>
            <a:r>
              <a:rPr lang="en-US" dirty="0"/>
              <a:t>Left clicking on the down arrow next to the word preview and selecting adobe PDF or one of the others that you wish to use. </a:t>
            </a:r>
          </a:p>
          <a:p>
            <a:pPr lvl="1"/>
            <a:r>
              <a:rPr lang="en-US" dirty="0"/>
              <a:t>Once selected a window should pop up stating it is generating your reports. </a:t>
            </a:r>
          </a:p>
          <a:p>
            <a:pPr lvl="1"/>
            <a:r>
              <a:rPr lang="en-US" dirty="0"/>
              <a:t>Once the report is generated you can preview and print it.</a:t>
            </a:r>
          </a:p>
          <a:p>
            <a:pPr lvl="1"/>
            <a:endParaRPr lang="en-US" dirty="0"/>
          </a:p>
        </p:txBody>
      </p:sp>
      <p:pic>
        <p:nvPicPr>
          <p:cNvPr id="4" name="Picture 3">
            <a:extLst>
              <a:ext uri="{FF2B5EF4-FFF2-40B4-BE49-F238E27FC236}">
                <a16:creationId xmlns:a16="http://schemas.microsoft.com/office/drawing/2014/main" id="{5C37E0BB-E442-4AD2-9EB7-2F120CFC3E77}"/>
              </a:ext>
            </a:extLst>
          </p:cNvPr>
          <p:cNvPicPr>
            <a:picLocks noChangeAspect="1"/>
          </p:cNvPicPr>
          <p:nvPr/>
        </p:nvPicPr>
        <p:blipFill rotWithShape="1">
          <a:blip r:embed="rId2"/>
          <a:srcRect l="1667" t="17798" r="63864" b="59685"/>
          <a:stretch/>
        </p:blipFill>
        <p:spPr>
          <a:xfrm>
            <a:off x="5430981" y="1941945"/>
            <a:ext cx="4202545" cy="1487055"/>
          </a:xfrm>
          <a:prstGeom prst="rect">
            <a:avLst/>
          </a:prstGeom>
        </p:spPr>
      </p:pic>
      <p:pic>
        <p:nvPicPr>
          <p:cNvPr id="5" name="Picture 4">
            <a:extLst>
              <a:ext uri="{FF2B5EF4-FFF2-40B4-BE49-F238E27FC236}">
                <a16:creationId xmlns:a16="http://schemas.microsoft.com/office/drawing/2014/main" id="{148FE432-3D65-4CA8-95D0-FF3CC9A6EBCE}"/>
              </a:ext>
            </a:extLst>
          </p:cNvPr>
          <p:cNvPicPr>
            <a:picLocks noChangeAspect="1"/>
          </p:cNvPicPr>
          <p:nvPr/>
        </p:nvPicPr>
        <p:blipFill rotWithShape="1">
          <a:blip r:embed="rId3"/>
          <a:srcRect l="51743" r="2576" b="40639"/>
          <a:stretch/>
        </p:blipFill>
        <p:spPr>
          <a:xfrm>
            <a:off x="5551054" y="3692580"/>
            <a:ext cx="5569528" cy="2035464"/>
          </a:xfrm>
          <a:prstGeom prst="rect">
            <a:avLst/>
          </a:prstGeom>
        </p:spPr>
      </p:pic>
    </p:spTree>
    <p:extLst>
      <p:ext uri="{BB962C8B-B14F-4D97-AF65-F5344CB8AC3E}">
        <p14:creationId xmlns:p14="http://schemas.microsoft.com/office/powerpoint/2010/main" val="117323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FC05-F273-4BB7-B1E9-B0E8E3105829}"/>
              </a:ext>
            </a:extLst>
          </p:cNvPr>
          <p:cNvSpPr>
            <a:spLocks noGrp="1"/>
          </p:cNvSpPr>
          <p:nvPr>
            <p:ph type="title"/>
          </p:nvPr>
        </p:nvSpPr>
        <p:spPr/>
        <p:txBody>
          <a:bodyPr/>
          <a:lstStyle/>
          <a:p>
            <a:r>
              <a:rPr lang="en-US" dirty="0"/>
              <a:t>Reassessment Report </a:t>
            </a:r>
          </a:p>
        </p:txBody>
      </p:sp>
      <p:sp>
        <p:nvSpPr>
          <p:cNvPr id="3" name="Content Placeholder 2">
            <a:extLst>
              <a:ext uri="{FF2B5EF4-FFF2-40B4-BE49-F238E27FC236}">
                <a16:creationId xmlns:a16="http://schemas.microsoft.com/office/drawing/2014/main" id="{4ECCD1CC-0E77-452A-A8B5-A87D82AAF501}"/>
              </a:ext>
            </a:extLst>
          </p:cNvPr>
          <p:cNvSpPr>
            <a:spLocks noGrp="1"/>
          </p:cNvSpPr>
          <p:nvPr>
            <p:ph idx="1"/>
          </p:nvPr>
        </p:nvSpPr>
        <p:spPr>
          <a:xfrm>
            <a:off x="677333" y="1468583"/>
            <a:ext cx="4781357" cy="4779818"/>
          </a:xfrm>
        </p:spPr>
        <p:txBody>
          <a:bodyPr>
            <a:normAutofit/>
          </a:bodyPr>
          <a:lstStyle/>
          <a:p>
            <a:r>
              <a:rPr lang="en-US" dirty="0"/>
              <a:t>Once the report is generated, you can print it </a:t>
            </a:r>
          </a:p>
          <a:p>
            <a:r>
              <a:rPr lang="en-US" dirty="0"/>
              <a:t>After you print the report you can close out of the preview by using the X in the top right corner and return to the report screen at which time you can close, save and close or reject changes.</a:t>
            </a:r>
          </a:p>
          <a:p>
            <a:r>
              <a:rPr lang="en-US" dirty="0"/>
              <a:t>You are now finished printing your assessment report. Please note that this report will show everyone that needs to be reassessed within the dates you select for the </a:t>
            </a:r>
            <a:r>
              <a:rPr lang="en-US"/>
              <a:t>services such </a:t>
            </a:r>
            <a:r>
              <a:rPr lang="en-US" dirty="0"/>
              <a:t>as ADC, Congregate, HD Meals, and Transportation.</a:t>
            </a:r>
          </a:p>
        </p:txBody>
      </p:sp>
      <p:pic>
        <p:nvPicPr>
          <p:cNvPr id="4" name="Picture 3">
            <a:extLst>
              <a:ext uri="{FF2B5EF4-FFF2-40B4-BE49-F238E27FC236}">
                <a16:creationId xmlns:a16="http://schemas.microsoft.com/office/drawing/2014/main" id="{618147BF-80C3-44C3-BF61-C3D474F25BCB}"/>
              </a:ext>
            </a:extLst>
          </p:cNvPr>
          <p:cNvPicPr>
            <a:picLocks noChangeAspect="1"/>
          </p:cNvPicPr>
          <p:nvPr/>
        </p:nvPicPr>
        <p:blipFill rotWithShape="1">
          <a:blip r:embed="rId2"/>
          <a:srcRect t="808" r="-12"/>
          <a:stretch/>
        </p:blipFill>
        <p:spPr>
          <a:xfrm>
            <a:off x="5672503" y="709940"/>
            <a:ext cx="6519497" cy="3955683"/>
          </a:xfrm>
          <a:prstGeom prst="rect">
            <a:avLst/>
          </a:prstGeom>
        </p:spPr>
      </p:pic>
    </p:spTree>
    <p:extLst>
      <p:ext uri="{BB962C8B-B14F-4D97-AF65-F5344CB8AC3E}">
        <p14:creationId xmlns:p14="http://schemas.microsoft.com/office/powerpoint/2010/main" val="2004290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3E93-531C-41AF-BA01-004F1323CE2E}"/>
              </a:ext>
            </a:extLst>
          </p:cNvPr>
          <p:cNvSpPr>
            <a:spLocks noGrp="1"/>
          </p:cNvSpPr>
          <p:nvPr>
            <p:ph type="title"/>
          </p:nvPr>
        </p:nvSpPr>
        <p:spPr/>
        <p:txBody>
          <a:bodyPr/>
          <a:lstStyle/>
          <a:p>
            <a:r>
              <a:rPr lang="en-US" dirty="0"/>
              <a:t>Reassessment Report </a:t>
            </a:r>
          </a:p>
        </p:txBody>
      </p:sp>
      <p:sp>
        <p:nvSpPr>
          <p:cNvPr id="3" name="Content Placeholder 2">
            <a:extLst>
              <a:ext uri="{FF2B5EF4-FFF2-40B4-BE49-F238E27FC236}">
                <a16:creationId xmlns:a16="http://schemas.microsoft.com/office/drawing/2014/main" id="{A8713A74-1259-4317-A196-023979AAE514}"/>
              </a:ext>
            </a:extLst>
          </p:cNvPr>
          <p:cNvSpPr>
            <a:spLocks noGrp="1"/>
          </p:cNvSpPr>
          <p:nvPr>
            <p:ph idx="1"/>
          </p:nvPr>
        </p:nvSpPr>
        <p:spPr>
          <a:xfrm>
            <a:off x="677334" y="1488613"/>
            <a:ext cx="7543030" cy="4939896"/>
          </a:xfrm>
        </p:spPr>
        <p:txBody>
          <a:bodyPr/>
          <a:lstStyle/>
          <a:p>
            <a:pPr marL="0" indent="0">
              <a:buNone/>
            </a:pPr>
            <a:r>
              <a:rPr lang="en-US" dirty="0"/>
              <a:t>Select Reports from the toolbar in SAMS</a:t>
            </a:r>
          </a:p>
          <a:p>
            <a:endParaRPr lang="en-US" dirty="0"/>
          </a:p>
          <a:p>
            <a:endParaRPr lang="en-US" dirty="0"/>
          </a:p>
          <a:p>
            <a:pPr marL="0" indent="0">
              <a:buNone/>
            </a:pPr>
            <a:r>
              <a:rPr lang="en-US" dirty="0"/>
              <a:t>Once the report screen is populated you will left click Report Types on the top right of the screen</a:t>
            </a:r>
          </a:p>
          <a:p>
            <a:endParaRPr lang="en-US" dirty="0"/>
          </a:p>
          <a:p>
            <a:endParaRPr lang="en-US" dirty="0"/>
          </a:p>
          <a:p>
            <a:endParaRPr lang="en-US" dirty="0"/>
          </a:p>
          <a:p>
            <a:endParaRPr lang="en-US" dirty="0"/>
          </a:p>
          <a:p>
            <a:pPr marL="0" indent="0">
              <a:buNone/>
            </a:pPr>
            <a:r>
              <a:rPr lang="en-US" dirty="0"/>
              <a:t>From the drop down menu, check the box next to Assessments, by left clicking on the box, then left click on Apply </a:t>
            </a:r>
          </a:p>
        </p:txBody>
      </p:sp>
      <p:pic>
        <p:nvPicPr>
          <p:cNvPr id="6" name="Picture 5">
            <a:extLst>
              <a:ext uri="{FF2B5EF4-FFF2-40B4-BE49-F238E27FC236}">
                <a16:creationId xmlns:a16="http://schemas.microsoft.com/office/drawing/2014/main" id="{708A7EB9-B6ED-4A4E-8CC0-9C45B5675FFD}"/>
              </a:ext>
            </a:extLst>
          </p:cNvPr>
          <p:cNvPicPr>
            <a:picLocks noChangeAspect="1"/>
          </p:cNvPicPr>
          <p:nvPr/>
        </p:nvPicPr>
        <p:blipFill rotWithShape="1">
          <a:blip r:embed="rId2"/>
          <a:srcRect l="30643" t="10442" r="36250" b="84319"/>
          <a:stretch/>
        </p:blipFill>
        <p:spPr>
          <a:xfrm>
            <a:off x="893894" y="1923593"/>
            <a:ext cx="8380108" cy="718247"/>
          </a:xfrm>
          <a:prstGeom prst="rect">
            <a:avLst/>
          </a:prstGeom>
        </p:spPr>
      </p:pic>
      <p:pic>
        <p:nvPicPr>
          <p:cNvPr id="7" name="Picture 6">
            <a:extLst>
              <a:ext uri="{FF2B5EF4-FFF2-40B4-BE49-F238E27FC236}">
                <a16:creationId xmlns:a16="http://schemas.microsoft.com/office/drawing/2014/main" id="{45A2F4D4-9CD2-44E2-ACFE-2418F887D10D}"/>
              </a:ext>
            </a:extLst>
          </p:cNvPr>
          <p:cNvPicPr>
            <a:picLocks noChangeAspect="1"/>
          </p:cNvPicPr>
          <p:nvPr/>
        </p:nvPicPr>
        <p:blipFill rotWithShape="1">
          <a:blip r:embed="rId3"/>
          <a:srcRect l="72045" t="12935" b="76189"/>
          <a:stretch/>
        </p:blipFill>
        <p:spPr>
          <a:xfrm>
            <a:off x="4276437" y="3076820"/>
            <a:ext cx="6782997" cy="1429447"/>
          </a:xfrm>
          <a:prstGeom prst="rect">
            <a:avLst/>
          </a:prstGeom>
        </p:spPr>
      </p:pic>
      <p:pic>
        <p:nvPicPr>
          <p:cNvPr id="9" name="Picture 8">
            <a:extLst>
              <a:ext uri="{FF2B5EF4-FFF2-40B4-BE49-F238E27FC236}">
                <a16:creationId xmlns:a16="http://schemas.microsoft.com/office/drawing/2014/main" id="{0ED9FC73-C0D5-4A98-B905-B4641500F652}"/>
              </a:ext>
            </a:extLst>
          </p:cNvPr>
          <p:cNvPicPr>
            <a:picLocks noChangeAspect="1"/>
          </p:cNvPicPr>
          <p:nvPr/>
        </p:nvPicPr>
        <p:blipFill rotWithShape="1">
          <a:blip r:embed="rId4"/>
          <a:srcRect l="89521" t="18216" b="55429"/>
          <a:stretch/>
        </p:blipFill>
        <p:spPr>
          <a:xfrm>
            <a:off x="8866908" y="4109054"/>
            <a:ext cx="1866439" cy="2542811"/>
          </a:xfrm>
          <a:prstGeom prst="rect">
            <a:avLst/>
          </a:prstGeom>
        </p:spPr>
      </p:pic>
    </p:spTree>
    <p:extLst>
      <p:ext uri="{BB962C8B-B14F-4D97-AF65-F5344CB8AC3E}">
        <p14:creationId xmlns:p14="http://schemas.microsoft.com/office/powerpoint/2010/main" val="155909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4F17-B67F-496C-B5D2-D6ED5CC30460}"/>
              </a:ext>
            </a:extLst>
          </p:cNvPr>
          <p:cNvSpPr>
            <a:spLocks noGrp="1"/>
          </p:cNvSpPr>
          <p:nvPr>
            <p:ph type="title"/>
          </p:nvPr>
        </p:nvSpPr>
        <p:spPr/>
        <p:txBody>
          <a:bodyPr/>
          <a:lstStyle/>
          <a:p>
            <a:r>
              <a:rPr lang="en-US" dirty="0"/>
              <a:t>Reassessment Report </a:t>
            </a:r>
          </a:p>
        </p:txBody>
      </p:sp>
      <p:sp>
        <p:nvSpPr>
          <p:cNvPr id="3" name="Content Placeholder 2">
            <a:extLst>
              <a:ext uri="{FF2B5EF4-FFF2-40B4-BE49-F238E27FC236}">
                <a16:creationId xmlns:a16="http://schemas.microsoft.com/office/drawing/2014/main" id="{6F731B76-D4C1-4B97-AA6E-55368D5B162E}"/>
              </a:ext>
            </a:extLst>
          </p:cNvPr>
          <p:cNvSpPr>
            <a:spLocks noGrp="1"/>
          </p:cNvSpPr>
          <p:nvPr>
            <p:ph idx="1"/>
          </p:nvPr>
        </p:nvSpPr>
        <p:spPr>
          <a:xfrm>
            <a:off x="677334" y="1488613"/>
            <a:ext cx="8596668" cy="3880773"/>
          </a:xfrm>
        </p:spPr>
        <p:txBody>
          <a:bodyPr/>
          <a:lstStyle/>
          <a:p>
            <a:pPr marL="0" indent="0">
              <a:buNone/>
            </a:pPr>
            <a:r>
              <a:rPr lang="en-US" dirty="0"/>
              <a:t>Your screen will automatically repopulate and should look like this </a:t>
            </a:r>
          </a:p>
          <a:p>
            <a:endParaRPr lang="en-US" dirty="0"/>
          </a:p>
        </p:txBody>
      </p:sp>
      <p:pic>
        <p:nvPicPr>
          <p:cNvPr id="5" name="Picture 4">
            <a:extLst>
              <a:ext uri="{FF2B5EF4-FFF2-40B4-BE49-F238E27FC236}">
                <a16:creationId xmlns:a16="http://schemas.microsoft.com/office/drawing/2014/main" id="{2E956B76-4FD7-478A-A32A-8D96632E1DD1}"/>
              </a:ext>
            </a:extLst>
          </p:cNvPr>
          <p:cNvPicPr>
            <a:picLocks noChangeAspect="1"/>
          </p:cNvPicPr>
          <p:nvPr/>
        </p:nvPicPr>
        <p:blipFill rotWithShape="1">
          <a:blip r:embed="rId2"/>
          <a:srcRect l="1818" t="15419" b="3321"/>
          <a:stretch/>
        </p:blipFill>
        <p:spPr>
          <a:xfrm>
            <a:off x="961274" y="2067445"/>
            <a:ext cx="8478982" cy="3801149"/>
          </a:xfrm>
          <a:prstGeom prst="rect">
            <a:avLst/>
          </a:prstGeom>
        </p:spPr>
      </p:pic>
    </p:spTree>
    <p:extLst>
      <p:ext uri="{BB962C8B-B14F-4D97-AF65-F5344CB8AC3E}">
        <p14:creationId xmlns:p14="http://schemas.microsoft.com/office/powerpoint/2010/main" val="122091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AF64-4881-444C-B63D-0D49A5E3DA05}"/>
              </a:ext>
            </a:extLst>
          </p:cNvPr>
          <p:cNvSpPr>
            <a:spLocks noGrp="1"/>
          </p:cNvSpPr>
          <p:nvPr>
            <p:ph type="title"/>
          </p:nvPr>
        </p:nvSpPr>
        <p:spPr/>
        <p:txBody>
          <a:bodyPr/>
          <a:lstStyle/>
          <a:p>
            <a:r>
              <a:rPr lang="en-US" dirty="0"/>
              <a:t>Reassessment Reports </a:t>
            </a:r>
          </a:p>
        </p:txBody>
      </p:sp>
      <p:sp>
        <p:nvSpPr>
          <p:cNvPr id="3" name="Content Placeholder 2">
            <a:extLst>
              <a:ext uri="{FF2B5EF4-FFF2-40B4-BE49-F238E27FC236}">
                <a16:creationId xmlns:a16="http://schemas.microsoft.com/office/drawing/2014/main" id="{D8282477-8127-4E9A-A349-B9114D767586}"/>
              </a:ext>
            </a:extLst>
          </p:cNvPr>
          <p:cNvSpPr>
            <a:spLocks noGrp="1"/>
          </p:cNvSpPr>
          <p:nvPr>
            <p:ph idx="1"/>
          </p:nvPr>
        </p:nvSpPr>
        <p:spPr/>
        <p:txBody>
          <a:bodyPr/>
          <a:lstStyle/>
          <a:p>
            <a:r>
              <a:rPr lang="en-US" dirty="0"/>
              <a:t>If your screen looks different, there may be a filter still set that will need to be cleared </a:t>
            </a:r>
          </a:p>
          <a:p>
            <a:r>
              <a:rPr lang="en-US" dirty="0"/>
              <a:t>Usually the Filter Icon will be darkened if there is a filter in place. </a:t>
            </a:r>
          </a:p>
          <a:p>
            <a:r>
              <a:rPr lang="en-US" dirty="0"/>
              <a:t>You can always click on the filter Icon on any column, box similar to this one will appear and click on clear filter, if you see an option to clear all filters this indicates that there is more than one filter, so you would select clear all filters to clear all the filters. </a:t>
            </a:r>
          </a:p>
        </p:txBody>
      </p:sp>
      <p:pic>
        <p:nvPicPr>
          <p:cNvPr id="4" name="Picture 3">
            <a:extLst>
              <a:ext uri="{FF2B5EF4-FFF2-40B4-BE49-F238E27FC236}">
                <a16:creationId xmlns:a16="http://schemas.microsoft.com/office/drawing/2014/main" id="{09463364-0E05-4B1D-A791-FDAFE1A11F2B}"/>
              </a:ext>
            </a:extLst>
          </p:cNvPr>
          <p:cNvPicPr>
            <a:picLocks noChangeAspect="1"/>
          </p:cNvPicPr>
          <p:nvPr/>
        </p:nvPicPr>
        <p:blipFill rotWithShape="1">
          <a:blip r:embed="rId2"/>
          <a:srcRect l="31179" t="66912" r="44928" b="14297"/>
          <a:stretch/>
        </p:blipFill>
        <p:spPr>
          <a:xfrm>
            <a:off x="4272345" y="4100975"/>
            <a:ext cx="4668454" cy="1988804"/>
          </a:xfrm>
          <a:prstGeom prst="rect">
            <a:avLst/>
          </a:prstGeom>
        </p:spPr>
      </p:pic>
    </p:spTree>
    <p:extLst>
      <p:ext uri="{BB962C8B-B14F-4D97-AF65-F5344CB8AC3E}">
        <p14:creationId xmlns:p14="http://schemas.microsoft.com/office/powerpoint/2010/main" val="53243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CC7B-D2B7-46C7-A4E5-45DD4238FCBB}"/>
              </a:ext>
            </a:extLst>
          </p:cNvPr>
          <p:cNvSpPr>
            <a:spLocks noGrp="1"/>
          </p:cNvSpPr>
          <p:nvPr>
            <p:ph type="title"/>
          </p:nvPr>
        </p:nvSpPr>
        <p:spPr>
          <a:xfrm>
            <a:off x="677334" y="289544"/>
            <a:ext cx="8596668" cy="1320800"/>
          </a:xfrm>
        </p:spPr>
        <p:txBody>
          <a:bodyPr/>
          <a:lstStyle/>
          <a:p>
            <a:r>
              <a:rPr lang="en-US" dirty="0"/>
              <a:t>Reassessment Reports </a:t>
            </a:r>
          </a:p>
        </p:txBody>
      </p:sp>
      <p:sp>
        <p:nvSpPr>
          <p:cNvPr id="6" name="Content Placeholder 5">
            <a:extLst>
              <a:ext uri="{FF2B5EF4-FFF2-40B4-BE49-F238E27FC236}">
                <a16:creationId xmlns:a16="http://schemas.microsoft.com/office/drawing/2014/main" id="{69AE50D6-3312-48ED-AACC-ED27CB2E388E}"/>
              </a:ext>
            </a:extLst>
          </p:cNvPr>
          <p:cNvSpPr>
            <a:spLocks noGrp="1"/>
          </p:cNvSpPr>
          <p:nvPr>
            <p:ph idx="1"/>
          </p:nvPr>
        </p:nvSpPr>
        <p:spPr>
          <a:xfrm>
            <a:off x="677334" y="949944"/>
            <a:ext cx="8596668" cy="3880773"/>
          </a:xfrm>
        </p:spPr>
        <p:txBody>
          <a:bodyPr/>
          <a:lstStyle/>
          <a:p>
            <a:r>
              <a:rPr lang="en-US" dirty="0"/>
              <a:t>Once all filters have been cleared, you will need to choose the report Named Consumer Reassessment Report by left clicking once so it highlights blue, now the bottom half of the screen will populate with those report definitions. </a:t>
            </a:r>
          </a:p>
          <a:p>
            <a:endParaRPr lang="en-US" dirty="0"/>
          </a:p>
        </p:txBody>
      </p:sp>
      <p:pic>
        <p:nvPicPr>
          <p:cNvPr id="7" name="Picture 6">
            <a:extLst>
              <a:ext uri="{FF2B5EF4-FFF2-40B4-BE49-F238E27FC236}">
                <a16:creationId xmlns:a16="http://schemas.microsoft.com/office/drawing/2014/main" id="{87AC1924-C8DE-4985-BAB0-21D72FA928B9}"/>
              </a:ext>
            </a:extLst>
          </p:cNvPr>
          <p:cNvPicPr>
            <a:picLocks noChangeAspect="1"/>
          </p:cNvPicPr>
          <p:nvPr/>
        </p:nvPicPr>
        <p:blipFill rotWithShape="1">
          <a:blip r:embed="rId2"/>
          <a:srcRect l="1500" t="15681" b="2627"/>
          <a:stretch/>
        </p:blipFill>
        <p:spPr>
          <a:xfrm>
            <a:off x="546705" y="1919644"/>
            <a:ext cx="10348203" cy="4648812"/>
          </a:xfrm>
          <a:prstGeom prst="rect">
            <a:avLst/>
          </a:prstGeom>
        </p:spPr>
      </p:pic>
    </p:spTree>
    <p:extLst>
      <p:ext uri="{BB962C8B-B14F-4D97-AF65-F5344CB8AC3E}">
        <p14:creationId xmlns:p14="http://schemas.microsoft.com/office/powerpoint/2010/main" val="5719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59F4-E67F-4C68-9D39-2EF181DA5218}"/>
              </a:ext>
            </a:extLst>
          </p:cNvPr>
          <p:cNvSpPr>
            <a:spLocks noGrp="1"/>
          </p:cNvSpPr>
          <p:nvPr>
            <p:ph type="title"/>
          </p:nvPr>
        </p:nvSpPr>
        <p:spPr/>
        <p:txBody>
          <a:bodyPr/>
          <a:lstStyle/>
          <a:p>
            <a:r>
              <a:rPr lang="en-US" dirty="0"/>
              <a:t>Reassessment Report </a:t>
            </a:r>
          </a:p>
        </p:txBody>
      </p:sp>
      <p:sp>
        <p:nvSpPr>
          <p:cNvPr id="3" name="Content Placeholder 2">
            <a:extLst>
              <a:ext uri="{FF2B5EF4-FFF2-40B4-BE49-F238E27FC236}">
                <a16:creationId xmlns:a16="http://schemas.microsoft.com/office/drawing/2014/main" id="{743461E8-0AA5-4759-B1A2-CAD981C9668D}"/>
              </a:ext>
            </a:extLst>
          </p:cNvPr>
          <p:cNvSpPr>
            <a:spLocks noGrp="1"/>
          </p:cNvSpPr>
          <p:nvPr>
            <p:ph idx="1"/>
          </p:nvPr>
        </p:nvSpPr>
        <p:spPr>
          <a:xfrm>
            <a:off x="677334" y="1488613"/>
            <a:ext cx="8596668" cy="3880773"/>
          </a:xfrm>
        </p:spPr>
        <p:txBody>
          <a:bodyPr/>
          <a:lstStyle/>
          <a:p>
            <a:r>
              <a:rPr lang="en-US" dirty="0"/>
              <a:t>Under report definitions scroll down until you find the correct PSA for your organization, then continue to scroll until you see your organization name. </a:t>
            </a:r>
          </a:p>
          <a:p>
            <a:r>
              <a:rPr lang="en-US" dirty="0"/>
              <a:t>You could also click on the Filter Icon for the Title column and type in your PSA and organizations name.</a:t>
            </a:r>
          </a:p>
          <a:p>
            <a:pPr lvl="1"/>
            <a:r>
              <a:rPr lang="en-US" dirty="0"/>
              <a:t>Example: PSA3 – Hobbs </a:t>
            </a:r>
          </a:p>
          <a:p>
            <a:pPr lvl="1"/>
            <a:endParaRPr lang="en-US" dirty="0"/>
          </a:p>
        </p:txBody>
      </p:sp>
      <p:pic>
        <p:nvPicPr>
          <p:cNvPr id="4" name="Picture 3">
            <a:extLst>
              <a:ext uri="{FF2B5EF4-FFF2-40B4-BE49-F238E27FC236}">
                <a16:creationId xmlns:a16="http://schemas.microsoft.com/office/drawing/2014/main" id="{13BA93B2-1C21-4021-9409-FFB0121BD40B}"/>
              </a:ext>
            </a:extLst>
          </p:cNvPr>
          <p:cNvPicPr>
            <a:picLocks noChangeAspect="1"/>
          </p:cNvPicPr>
          <p:nvPr/>
        </p:nvPicPr>
        <p:blipFill rotWithShape="1">
          <a:blip r:embed="rId2"/>
          <a:srcRect l="1666" t="52405" r="-90" b="5140"/>
          <a:stretch/>
        </p:blipFill>
        <p:spPr>
          <a:xfrm>
            <a:off x="508270" y="3428999"/>
            <a:ext cx="11006396" cy="2571656"/>
          </a:xfrm>
          <a:prstGeom prst="rect">
            <a:avLst/>
          </a:prstGeom>
        </p:spPr>
      </p:pic>
    </p:spTree>
    <p:extLst>
      <p:ext uri="{BB962C8B-B14F-4D97-AF65-F5344CB8AC3E}">
        <p14:creationId xmlns:p14="http://schemas.microsoft.com/office/powerpoint/2010/main" val="177625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516B-CFD5-4394-8469-F7C9DEAC96EC}"/>
              </a:ext>
            </a:extLst>
          </p:cNvPr>
          <p:cNvSpPr>
            <a:spLocks noGrp="1"/>
          </p:cNvSpPr>
          <p:nvPr>
            <p:ph type="title"/>
          </p:nvPr>
        </p:nvSpPr>
        <p:spPr/>
        <p:txBody>
          <a:bodyPr/>
          <a:lstStyle/>
          <a:p>
            <a:r>
              <a:rPr lang="en-US" dirty="0"/>
              <a:t>Reassessment Report</a:t>
            </a:r>
          </a:p>
        </p:txBody>
      </p:sp>
      <p:sp>
        <p:nvSpPr>
          <p:cNvPr id="3" name="Content Placeholder 2">
            <a:extLst>
              <a:ext uri="{FF2B5EF4-FFF2-40B4-BE49-F238E27FC236}">
                <a16:creationId xmlns:a16="http://schemas.microsoft.com/office/drawing/2014/main" id="{8FA2F659-F580-4BD2-9D67-409127FFF84B}"/>
              </a:ext>
            </a:extLst>
          </p:cNvPr>
          <p:cNvSpPr>
            <a:spLocks noGrp="1"/>
          </p:cNvSpPr>
          <p:nvPr>
            <p:ph idx="1"/>
          </p:nvPr>
        </p:nvSpPr>
        <p:spPr>
          <a:xfrm>
            <a:off x="677334" y="1429069"/>
            <a:ext cx="3469794" cy="4750058"/>
          </a:xfrm>
        </p:spPr>
        <p:txBody>
          <a:bodyPr/>
          <a:lstStyle/>
          <a:p>
            <a:r>
              <a:rPr lang="en-US" dirty="0"/>
              <a:t>Once you have the correct report you will need to either double click on the name to open or left click on the folder to the left of the name to open it. </a:t>
            </a:r>
          </a:p>
          <a:p>
            <a:r>
              <a:rPr lang="en-US" dirty="0"/>
              <a:t>once you open the report you will see a screen like this, please click on the blue link that says  </a:t>
            </a:r>
            <a:r>
              <a:rPr lang="en-US" dirty="0">
                <a:solidFill>
                  <a:schemeClr val="accent1">
                    <a:lumMod val="75000"/>
                  </a:schemeClr>
                </a:solidFill>
              </a:rPr>
              <a:t>Open</a:t>
            </a:r>
          </a:p>
        </p:txBody>
      </p:sp>
      <p:pic>
        <p:nvPicPr>
          <p:cNvPr id="4" name="Picture 3">
            <a:extLst>
              <a:ext uri="{FF2B5EF4-FFF2-40B4-BE49-F238E27FC236}">
                <a16:creationId xmlns:a16="http://schemas.microsoft.com/office/drawing/2014/main" id="{AEB3D95B-EA98-46CF-9BA2-B8216D69BC15}"/>
              </a:ext>
            </a:extLst>
          </p:cNvPr>
          <p:cNvPicPr>
            <a:picLocks noChangeAspect="1"/>
          </p:cNvPicPr>
          <p:nvPr/>
        </p:nvPicPr>
        <p:blipFill rotWithShape="1">
          <a:blip r:embed="rId2"/>
          <a:srcRect l="1591" t="15419" r="56213" b="25817"/>
          <a:stretch/>
        </p:blipFill>
        <p:spPr>
          <a:xfrm>
            <a:off x="4387274" y="1429068"/>
            <a:ext cx="6881090" cy="5190621"/>
          </a:xfrm>
          <a:prstGeom prst="rect">
            <a:avLst/>
          </a:prstGeom>
        </p:spPr>
      </p:pic>
    </p:spTree>
    <p:extLst>
      <p:ext uri="{BB962C8B-B14F-4D97-AF65-F5344CB8AC3E}">
        <p14:creationId xmlns:p14="http://schemas.microsoft.com/office/powerpoint/2010/main" val="421921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D9D3C-AF33-493D-9C92-1CB04295E58A}"/>
              </a:ext>
            </a:extLst>
          </p:cNvPr>
          <p:cNvSpPr>
            <a:spLocks noGrp="1"/>
          </p:cNvSpPr>
          <p:nvPr>
            <p:ph type="title"/>
          </p:nvPr>
        </p:nvSpPr>
        <p:spPr/>
        <p:txBody>
          <a:bodyPr/>
          <a:lstStyle/>
          <a:p>
            <a:r>
              <a:rPr lang="en-US" dirty="0"/>
              <a:t>Reassessment Report</a:t>
            </a:r>
          </a:p>
        </p:txBody>
      </p:sp>
      <p:sp>
        <p:nvSpPr>
          <p:cNvPr id="3" name="Content Placeholder 2">
            <a:extLst>
              <a:ext uri="{FF2B5EF4-FFF2-40B4-BE49-F238E27FC236}">
                <a16:creationId xmlns:a16="http://schemas.microsoft.com/office/drawing/2014/main" id="{8DD3B346-785E-4616-AA27-3DACF477C50B}"/>
              </a:ext>
            </a:extLst>
          </p:cNvPr>
          <p:cNvSpPr>
            <a:spLocks noGrp="1"/>
          </p:cNvSpPr>
          <p:nvPr>
            <p:ph idx="1"/>
          </p:nvPr>
        </p:nvSpPr>
        <p:spPr>
          <a:xfrm>
            <a:off x="611988" y="1488613"/>
            <a:ext cx="8596668" cy="3880773"/>
          </a:xfrm>
        </p:spPr>
        <p:txBody>
          <a:bodyPr/>
          <a:lstStyle/>
          <a:p>
            <a:r>
              <a:rPr lang="en-US" dirty="0"/>
              <a:t>Once opened you will see a screen similar to this. Please note if any of the arrows to the left of the parameters is pointing up please click it so that it expands the fields.</a:t>
            </a:r>
          </a:p>
        </p:txBody>
      </p:sp>
      <p:pic>
        <p:nvPicPr>
          <p:cNvPr id="4" name="Picture 3">
            <a:extLst>
              <a:ext uri="{FF2B5EF4-FFF2-40B4-BE49-F238E27FC236}">
                <a16:creationId xmlns:a16="http://schemas.microsoft.com/office/drawing/2014/main" id="{6936A512-FC29-43BB-BD7A-D1285A97AF34}"/>
              </a:ext>
            </a:extLst>
          </p:cNvPr>
          <p:cNvPicPr>
            <a:picLocks noChangeAspect="1"/>
          </p:cNvPicPr>
          <p:nvPr/>
        </p:nvPicPr>
        <p:blipFill rotWithShape="1">
          <a:blip r:embed="rId2"/>
          <a:srcRect l="1136" t="15419" r="530" b="7307"/>
          <a:stretch/>
        </p:blipFill>
        <p:spPr>
          <a:xfrm>
            <a:off x="1016000" y="2410691"/>
            <a:ext cx="9992476" cy="4253346"/>
          </a:xfrm>
          <a:prstGeom prst="rect">
            <a:avLst/>
          </a:prstGeom>
        </p:spPr>
      </p:pic>
    </p:spTree>
    <p:extLst>
      <p:ext uri="{BB962C8B-B14F-4D97-AF65-F5344CB8AC3E}">
        <p14:creationId xmlns:p14="http://schemas.microsoft.com/office/powerpoint/2010/main" val="215606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CC18-D178-4950-9589-CBD0D5E3739F}"/>
              </a:ext>
            </a:extLst>
          </p:cNvPr>
          <p:cNvSpPr>
            <a:spLocks noGrp="1"/>
          </p:cNvSpPr>
          <p:nvPr>
            <p:ph type="title"/>
          </p:nvPr>
        </p:nvSpPr>
        <p:spPr/>
        <p:txBody>
          <a:bodyPr/>
          <a:lstStyle/>
          <a:p>
            <a:r>
              <a:rPr lang="en-US" dirty="0"/>
              <a:t>Reassessment Report </a:t>
            </a:r>
          </a:p>
        </p:txBody>
      </p:sp>
      <p:sp>
        <p:nvSpPr>
          <p:cNvPr id="6" name="Content Placeholder 5">
            <a:extLst>
              <a:ext uri="{FF2B5EF4-FFF2-40B4-BE49-F238E27FC236}">
                <a16:creationId xmlns:a16="http://schemas.microsoft.com/office/drawing/2014/main" id="{D3677584-5EC7-4447-AA05-09FC0EB5C43D}"/>
              </a:ext>
            </a:extLst>
          </p:cNvPr>
          <p:cNvSpPr>
            <a:spLocks noGrp="1"/>
          </p:cNvSpPr>
          <p:nvPr>
            <p:ph idx="1"/>
          </p:nvPr>
        </p:nvSpPr>
        <p:spPr>
          <a:xfrm>
            <a:off x="0" y="1816757"/>
            <a:ext cx="2786302" cy="4639463"/>
          </a:xfrm>
        </p:spPr>
        <p:txBody>
          <a:bodyPr/>
          <a:lstStyle/>
          <a:p>
            <a:r>
              <a:rPr lang="en-US" dirty="0"/>
              <a:t>Now that the fields have been expanded, locate the one that is titled Assessment (4/9) </a:t>
            </a:r>
          </a:p>
          <a:p>
            <a:r>
              <a:rPr lang="en-US" dirty="0"/>
              <a:t>change the dates in the following fields to the dates you are wanting. They are the fields labeled </a:t>
            </a:r>
          </a:p>
          <a:p>
            <a:pPr lvl="1"/>
            <a:r>
              <a:rPr lang="en-US" dirty="0"/>
              <a:t>Next assessment date (on or after) </a:t>
            </a:r>
          </a:p>
          <a:p>
            <a:pPr lvl="1"/>
            <a:r>
              <a:rPr lang="en-US" dirty="0"/>
              <a:t>Next assessment date (on or before) as shown below.</a:t>
            </a:r>
          </a:p>
        </p:txBody>
      </p:sp>
      <p:pic>
        <p:nvPicPr>
          <p:cNvPr id="8" name="Picture 7">
            <a:extLst>
              <a:ext uri="{FF2B5EF4-FFF2-40B4-BE49-F238E27FC236}">
                <a16:creationId xmlns:a16="http://schemas.microsoft.com/office/drawing/2014/main" id="{047EF7FA-37E4-4A3E-A074-E314A5C138C9}"/>
              </a:ext>
            </a:extLst>
          </p:cNvPr>
          <p:cNvPicPr>
            <a:picLocks noChangeAspect="1"/>
          </p:cNvPicPr>
          <p:nvPr/>
        </p:nvPicPr>
        <p:blipFill rotWithShape="1">
          <a:blip r:embed="rId2"/>
          <a:srcRect l="1136" t="32180" r="24901" b="4457"/>
          <a:stretch/>
        </p:blipFill>
        <p:spPr>
          <a:xfrm>
            <a:off x="2786302" y="1816757"/>
            <a:ext cx="9102578" cy="4223824"/>
          </a:xfrm>
          <a:prstGeom prst="rect">
            <a:avLst/>
          </a:prstGeom>
        </p:spPr>
      </p:pic>
      <p:sp>
        <p:nvSpPr>
          <p:cNvPr id="9" name="Rectangle 8">
            <a:extLst>
              <a:ext uri="{FF2B5EF4-FFF2-40B4-BE49-F238E27FC236}">
                <a16:creationId xmlns:a16="http://schemas.microsoft.com/office/drawing/2014/main" id="{37A1FBF6-A9CA-4D75-8E92-1294F7063FE0}"/>
              </a:ext>
            </a:extLst>
          </p:cNvPr>
          <p:cNvSpPr/>
          <p:nvPr/>
        </p:nvSpPr>
        <p:spPr>
          <a:xfrm>
            <a:off x="7601527" y="3639127"/>
            <a:ext cx="4202546" cy="600364"/>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7DFB814-FE76-45F3-B679-5403E61433B9}"/>
              </a:ext>
            </a:extLst>
          </p:cNvPr>
          <p:cNvSpPr/>
          <p:nvPr/>
        </p:nvSpPr>
        <p:spPr>
          <a:xfrm>
            <a:off x="2874395" y="3546283"/>
            <a:ext cx="1467017" cy="24649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7891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248</TotalTime>
  <Words>580</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Reassessment Report </vt:lpstr>
      <vt:lpstr>Reassessment Report </vt:lpstr>
      <vt:lpstr>Reassessment Report </vt:lpstr>
      <vt:lpstr>Reassessment Reports </vt:lpstr>
      <vt:lpstr>Reassessment Reports </vt:lpstr>
      <vt:lpstr>Reassessment Report </vt:lpstr>
      <vt:lpstr>Reassessment Report</vt:lpstr>
      <vt:lpstr>Reassessment Report</vt:lpstr>
      <vt:lpstr>Reassessment Report </vt:lpstr>
      <vt:lpstr>Reassessment Report</vt:lpstr>
      <vt:lpstr>Reassessment Report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Martinez</dc:creator>
  <cp:lastModifiedBy>Jessica Martinez</cp:lastModifiedBy>
  <cp:revision>9</cp:revision>
  <dcterms:created xsi:type="dcterms:W3CDTF">2018-05-11T17:40:56Z</dcterms:created>
  <dcterms:modified xsi:type="dcterms:W3CDTF">2018-05-15T14:14:59Z</dcterms:modified>
</cp:coreProperties>
</file>