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1"/>
  </p:notesMasterIdLst>
  <p:sldIdLst>
    <p:sldId id="256" r:id="rId2"/>
    <p:sldId id="257" r:id="rId3"/>
    <p:sldId id="279" r:id="rId4"/>
    <p:sldId id="280" r:id="rId5"/>
    <p:sldId id="277" r:id="rId6"/>
    <p:sldId id="278" r:id="rId7"/>
    <p:sldId id="258" r:id="rId8"/>
    <p:sldId id="260" r:id="rId9"/>
    <p:sldId id="274" r:id="rId10"/>
    <p:sldId id="275" r:id="rId11"/>
    <p:sldId id="302" r:id="rId12"/>
    <p:sldId id="305" r:id="rId13"/>
    <p:sldId id="299" r:id="rId14"/>
    <p:sldId id="300" r:id="rId15"/>
    <p:sldId id="262" r:id="rId16"/>
    <p:sldId id="263" r:id="rId17"/>
    <p:sldId id="264" r:id="rId18"/>
    <p:sldId id="267" r:id="rId19"/>
    <p:sldId id="272" r:id="rId20"/>
    <p:sldId id="265" r:id="rId21"/>
    <p:sldId id="270" r:id="rId22"/>
    <p:sldId id="271" r:id="rId23"/>
    <p:sldId id="266" r:id="rId24"/>
    <p:sldId id="269" r:id="rId25"/>
    <p:sldId id="268" r:id="rId26"/>
    <p:sldId id="287" r:id="rId27"/>
    <p:sldId id="286" r:id="rId28"/>
    <p:sldId id="309" r:id="rId29"/>
    <p:sldId id="288" r:id="rId30"/>
    <p:sldId id="289" r:id="rId31"/>
    <p:sldId id="290" r:id="rId32"/>
    <p:sldId id="291" r:id="rId33"/>
    <p:sldId id="293" r:id="rId34"/>
    <p:sldId id="292" r:id="rId35"/>
    <p:sldId id="341" r:id="rId36"/>
    <p:sldId id="323" r:id="rId37"/>
    <p:sldId id="303" r:id="rId38"/>
    <p:sldId id="324" r:id="rId39"/>
    <p:sldId id="325" r:id="rId40"/>
    <p:sldId id="304"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07" r:id="rId57"/>
    <p:sldId id="308" r:id="rId58"/>
    <p:sldId id="310" r:id="rId59"/>
    <p:sldId id="313" r:id="rId60"/>
    <p:sldId id="314" r:id="rId61"/>
    <p:sldId id="315" r:id="rId62"/>
    <p:sldId id="319" r:id="rId63"/>
    <p:sldId id="312" r:id="rId64"/>
    <p:sldId id="316" r:id="rId65"/>
    <p:sldId id="317" r:id="rId66"/>
    <p:sldId id="318" r:id="rId67"/>
    <p:sldId id="320" r:id="rId68"/>
    <p:sldId id="321" r:id="rId69"/>
    <p:sldId id="273" r:id="rId70"/>
    <p:sldId id="282" r:id="rId71"/>
    <p:sldId id="283" r:id="rId72"/>
    <p:sldId id="281" r:id="rId73"/>
    <p:sldId id="296" r:id="rId74"/>
    <p:sldId id="284" r:id="rId75"/>
    <p:sldId id="285" r:id="rId76"/>
    <p:sldId id="294" r:id="rId77"/>
    <p:sldId id="295" r:id="rId78"/>
    <p:sldId id="297" r:id="rId79"/>
    <p:sldId id="298" r:id="rId80"/>
  </p:sldIdLst>
  <p:sldSz cx="12192000" cy="6858000"/>
  <p:notesSz cx="6858000" cy="9144000"/>
  <p:custShowLst>
    <p:custShow name="Nutrition training #4" id="0">
      <p:sldLst>
        <p:sld r:id="rId2"/>
        <p:sld r:id="rId3"/>
        <p:sld r:id="rId4"/>
        <p:sld r:id="rId5"/>
        <p:sld r:id="rId6"/>
        <p:sld r:id="rId7"/>
        <p:sld r:id="rId8"/>
        <p:sld r:id="rId9"/>
        <p:sld r:id="rId10"/>
        <p:sld r:id="rId11"/>
        <p:sld r:id="rId12"/>
        <p:sld r:id="rId14"/>
        <p:sld r:id="rId15"/>
        <p:sld r:id="rId38"/>
        <p:sld r:id="rId41"/>
        <p:sld r:id="rId16"/>
        <p:sld r:id="rId17"/>
        <p:sld r:id="rId18"/>
        <p:sld r:id="rId21"/>
        <p:sld r:id="rId24"/>
        <p:sld r:id="rId27"/>
        <p:sld r:id="rId28"/>
        <p:sld r:id="rId30"/>
        <p:sld r:id="rId33"/>
        <p:sld r:id="rId70"/>
        <p:sld r:id="rId71"/>
        <p:sld r:id="rId72"/>
        <p:sld r:id="rId73"/>
        <p:sld r:id="rId74"/>
        <p:sld r:id="rId75"/>
        <p:sld r:id="rId76"/>
        <p:sld r:id="rId77"/>
        <p:sld r:id="rId78"/>
        <p:sld r:id="rId79"/>
        <p:sld r:id="rId80"/>
      </p:sldLst>
    </p:custShow>
  </p:custShowLst>
  <p:custDataLst>
    <p:tags r:id="rId8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7ED7BE-3930-4E74-8555-8CE163E54E53}">
          <p14:sldIdLst>
            <p14:sldId id="256"/>
            <p14:sldId id="257"/>
            <p14:sldId id="279"/>
            <p14:sldId id="280"/>
            <p14:sldId id="277"/>
            <p14:sldId id="278"/>
            <p14:sldId id="258"/>
            <p14:sldId id="260"/>
            <p14:sldId id="274"/>
            <p14:sldId id="275"/>
            <p14:sldId id="302"/>
            <p14:sldId id="305"/>
            <p14:sldId id="299"/>
            <p14:sldId id="300"/>
            <p14:sldId id="262"/>
            <p14:sldId id="263"/>
            <p14:sldId id="264"/>
            <p14:sldId id="267"/>
            <p14:sldId id="272"/>
            <p14:sldId id="265"/>
            <p14:sldId id="270"/>
            <p14:sldId id="271"/>
            <p14:sldId id="266"/>
            <p14:sldId id="269"/>
            <p14:sldId id="268"/>
            <p14:sldId id="287"/>
            <p14:sldId id="286"/>
            <p14:sldId id="309"/>
            <p14:sldId id="288"/>
            <p14:sldId id="289"/>
            <p14:sldId id="290"/>
            <p14:sldId id="291"/>
            <p14:sldId id="293"/>
            <p14:sldId id="292"/>
            <p14:sldId id="341"/>
            <p14:sldId id="323"/>
            <p14:sldId id="303"/>
            <p14:sldId id="324"/>
            <p14:sldId id="325"/>
            <p14:sldId id="304"/>
            <p14:sldId id="326"/>
            <p14:sldId id="327"/>
            <p14:sldId id="328"/>
            <p14:sldId id="329"/>
            <p14:sldId id="330"/>
            <p14:sldId id="331"/>
            <p14:sldId id="332"/>
            <p14:sldId id="333"/>
            <p14:sldId id="334"/>
            <p14:sldId id="335"/>
            <p14:sldId id="336"/>
            <p14:sldId id="337"/>
            <p14:sldId id="338"/>
            <p14:sldId id="339"/>
            <p14:sldId id="340"/>
            <p14:sldId id="307"/>
            <p14:sldId id="308"/>
            <p14:sldId id="310"/>
            <p14:sldId id="313"/>
            <p14:sldId id="314"/>
            <p14:sldId id="315"/>
            <p14:sldId id="319"/>
            <p14:sldId id="312"/>
            <p14:sldId id="316"/>
          </p14:sldIdLst>
        </p14:section>
        <p14:section name="Untitled Section" id="{E885FE4B-A069-4864-9ADD-4CF742B3CAA0}">
          <p14:sldIdLst>
            <p14:sldId id="317"/>
            <p14:sldId id="318"/>
            <p14:sldId id="320"/>
            <p14:sldId id="321"/>
            <p14:sldId id="273"/>
            <p14:sldId id="282"/>
            <p14:sldId id="283"/>
            <p14:sldId id="281"/>
            <p14:sldId id="296"/>
            <p14:sldId id="284"/>
            <p14:sldId id="285"/>
            <p14:sldId id="294"/>
            <p14:sldId id="295"/>
            <p14:sldId id="297"/>
            <p14:sldId id="29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7" autoAdjust="0"/>
  </p:normalViewPr>
  <p:slideViewPr>
    <p:cSldViewPr snapToGrid="0">
      <p:cViewPr varScale="1">
        <p:scale>
          <a:sx n="110" d="100"/>
          <a:sy n="110" d="100"/>
        </p:scale>
        <p:origin x="576" y="96"/>
      </p:cViewPr>
      <p:guideLst/>
    </p:cSldViewPr>
  </p:slideViewPr>
  <p:outlineViewPr>
    <p:cViewPr>
      <p:scale>
        <a:sx n="33" d="100"/>
        <a:sy n="33" d="100"/>
      </p:scale>
      <p:origin x="0" y="-16506"/>
    </p:cViewPr>
  </p:outlineViewPr>
  <p:notesTextViewPr>
    <p:cViewPr>
      <p:scale>
        <a:sx n="3" d="2"/>
        <a:sy n="3" d="2"/>
      </p:scale>
      <p:origin x="0" y="0"/>
    </p:cViewPr>
  </p:notesTextViewPr>
  <p:sorterViewPr>
    <p:cViewPr varScale="1">
      <p:scale>
        <a:sx n="100" d="100"/>
        <a:sy n="100" d="100"/>
      </p:scale>
      <p:origin x="0" y="-10398"/>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ags" Target="tags/tag1.xml"/></Relationships>
</file>

<file path=ppt/diagrams/_rels/data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15EC7-53BA-4B6A-9542-1441E6A51363}"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D38FA8E6-24A1-47DB-BBC7-811756AFC09E}">
      <dgm:prSet/>
      <dgm:spPr/>
      <dgm:t>
        <a:bodyPr/>
        <a:lstStyle/>
        <a:p>
          <a:r>
            <a:rPr lang="en-US"/>
            <a:t>Wash, rinse, sanitize, and air-dry</a:t>
          </a:r>
        </a:p>
      </dgm:t>
    </dgm:pt>
    <dgm:pt modelId="{0F92DDE0-E6FF-4AA9-B26F-3C57C9CD14CB}" type="parTrans" cxnId="{EBD65AE2-4428-4E9F-9C51-0ACC244A2110}">
      <dgm:prSet/>
      <dgm:spPr/>
      <dgm:t>
        <a:bodyPr/>
        <a:lstStyle/>
        <a:p>
          <a:endParaRPr lang="en-US"/>
        </a:p>
      </dgm:t>
    </dgm:pt>
    <dgm:pt modelId="{729FF65E-DC23-44DA-94CC-28C569509BC3}" type="sibTrans" cxnId="{EBD65AE2-4428-4E9F-9C51-0ACC244A2110}">
      <dgm:prSet phldrT="1"/>
      <dgm:spPr/>
      <dgm:t>
        <a:bodyPr/>
        <a:lstStyle/>
        <a:p>
          <a:endParaRPr lang="en-US"/>
        </a:p>
      </dgm:t>
    </dgm:pt>
    <dgm:pt modelId="{CBFECB34-CF50-40B7-BF3C-3BCBB3C9D024}">
      <dgm:prSet/>
      <dgm:spPr/>
      <dgm:t>
        <a:bodyPr/>
        <a:lstStyle/>
        <a:p>
          <a:r>
            <a:rPr lang="en-US"/>
            <a:t>Wash, rinse, sanitize, and air-dry thermometers before and after using them</a:t>
          </a:r>
        </a:p>
      </dgm:t>
    </dgm:pt>
    <dgm:pt modelId="{3EA260E8-6EEE-4FF5-88A3-05EAA22534EA}" type="parTrans" cxnId="{2AFC3D99-9DBE-473F-87FE-366FF807EC06}">
      <dgm:prSet/>
      <dgm:spPr/>
      <dgm:t>
        <a:bodyPr/>
        <a:lstStyle/>
        <a:p>
          <a:endParaRPr lang="en-US"/>
        </a:p>
      </dgm:t>
    </dgm:pt>
    <dgm:pt modelId="{FDEE9CD5-2F83-4EBE-864D-7E6C0DCE2D9B}" type="sibTrans" cxnId="{2AFC3D99-9DBE-473F-87FE-366FF807EC06}">
      <dgm:prSet/>
      <dgm:spPr/>
      <dgm:t>
        <a:bodyPr/>
        <a:lstStyle/>
        <a:p>
          <a:endParaRPr lang="en-US"/>
        </a:p>
      </dgm:t>
    </dgm:pt>
    <dgm:pt modelId="{45B370A4-BB16-4995-9AA1-4268C77D2CBD}">
      <dgm:prSet/>
      <dgm:spPr/>
      <dgm:t>
        <a:bodyPr/>
        <a:lstStyle/>
        <a:p>
          <a:r>
            <a:rPr lang="en-US"/>
            <a:t>Calibrate</a:t>
          </a:r>
        </a:p>
      </dgm:t>
    </dgm:pt>
    <dgm:pt modelId="{4EDB7818-FBCB-4E14-BA02-871BD4065FC3}" type="parTrans" cxnId="{9561070A-050A-4BAF-827A-C76A8DDF9331}">
      <dgm:prSet/>
      <dgm:spPr/>
      <dgm:t>
        <a:bodyPr/>
        <a:lstStyle/>
        <a:p>
          <a:endParaRPr lang="en-US"/>
        </a:p>
      </dgm:t>
    </dgm:pt>
    <dgm:pt modelId="{F92B8872-C304-4792-B360-A5208F7CCE31}" type="sibTrans" cxnId="{9561070A-050A-4BAF-827A-C76A8DDF9331}">
      <dgm:prSet phldrT="2"/>
      <dgm:spPr/>
      <dgm:t>
        <a:bodyPr/>
        <a:lstStyle/>
        <a:p>
          <a:endParaRPr lang="en-US"/>
        </a:p>
      </dgm:t>
    </dgm:pt>
    <dgm:pt modelId="{11723B16-ABCD-4E0E-9334-3859787D1D8C}">
      <dgm:prSet/>
      <dgm:spPr/>
      <dgm:t>
        <a:bodyPr/>
        <a:lstStyle/>
        <a:p>
          <a:r>
            <a:rPr lang="en-US" dirty="0"/>
            <a:t>Calibrate them before each shift to </a:t>
          </a:r>
          <a:br>
            <a:rPr lang="en-US" dirty="0"/>
          </a:br>
          <a:r>
            <a:rPr lang="en-US" dirty="0"/>
            <a:t>ensure accuracy</a:t>
          </a:r>
        </a:p>
      </dgm:t>
    </dgm:pt>
    <dgm:pt modelId="{B5B60E60-9C96-4450-9CD1-C7E11B30583B}" type="parTrans" cxnId="{F6E209AA-BCC0-4365-B865-20A555914366}">
      <dgm:prSet/>
      <dgm:spPr/>
      <dgm:t>
        <a:bodyPr/>
        <a:lstStyle/>
        <a:p>
          <a:endParaRPr lang="en-US"/>
        </a:p>
      </dgm:t>
    </dgm:pt>
    <dgm:pt modelId="{979A4AC4-09A8-44D1-986A-947A4607D5AC}" type="sibTrans" cxnId="{F6E209AA-BCC0-4365-B865-20A555914366}">
      <dgm:prSet/>
      <dgm:spPr/>
      <dgm:t>
        <a:bodyPr/>
        <a:lstStyle/>
        <a:p>
          <a:endParaRPr lang="en-US"/>
        </a:p>
      </dgm:t>
    </dgm:pt>
    <dgm:pt modelId="{A678ABFA-1949-4D39-9172-C289198CA1B9}">
      <dgm:prSet/>
      <dgm:spPr/>
      <dgm:t>
        <a:bodyPr/>
        <a:lstStyle/>
        <a:p>
          <a:r>
            <a:rPr lang="en-US" dirty="0"/>
            <a:t>Make sure thermometers used to measure the temperature of food are accurate to </a:t>
          </a:r>
          <a:br>
            <a:rPr lang="en-US" dirty="0"/>
          </a:br>
          <a:r>
            <a:rPr lang="en-US" dirty="0"/>
            <a:t>+/- 2˚F or +/- 1˚C </a:t>
          </a:r>
        </a:p>
      </dgm:t>
    </dgm:pt>
    <dgm:pt modelId="{C051DD83-52B7-48EE-B212-765A831F15E7}" type="parTrans" cxnId="{A2158898-320B-4858-A316-83BFDFAE486E}">
      <dgm:prSet/>
      <dgm:spPr/>
      <dgm:t>
        <a:bodyPr/>
        <a:lstStyle/>
        <a:p>
          <a:endParaRPr lang="en-US"/>
        </a:p>
      </dgm:t>
    </dgm:pt>
    <dgm:pt modelId="{460EB047-0921-4D31-ACCC-A518D1D62C49}" type="sibTrans" cxnId="{A2158898-320B-4858-A316-83BFDFAE486E}">
      <dgm:prSet phldrT="3"/>
      <dgm:spPr/>
      <dgm:t>
        <a:bodyPr/>
        <a:lstStyle/>
        <a:p>
          <a:endParaRPr lang="en-US"/>
        </a:p>
      </dgm:t>
    </dgm:pt>
    <dgm:pt modelId="{19AC64D6-B162-4646-AF14-011A38AD3133}">
      <dgm:prSet/>
      <dgm:spPr/>
      <dgm:t>
        <a:bodyPr/>
        <a:lstStyle/>
        <a:p>
          <a:endParaRPr lang="en-US" dirty="0"/>
        </a:p>
      </dgm:t>
    </dgm:pt>
    <dgm:pt modelId="{A51A4814-3A03-4A69-8D74-EF36E21E4392}" type="parTrans" cxnId="{10ED198C-86A7-4834-A6A2-F1B94ADF9CD3}">
      <dgm:prSet/>
      <dgm:spPr/>
      <dgm:t>
        <a:bodyPr/>
        <a:lstStyle/>
        <a:p>
          <a:endParaRPr lang="en-US"/>
        </a:p>
      </dgm:t>
    </dgm:pt>
    <dgm:pt modelId="{EE48EB17-A0C2-42E8-891C-0EBE4D9416C7}" type="sibTrans" cxnId="{10ED198C-86A7-4834-A6A2-F1B94ADF9CD3}">
      <dgm:prSet/>
      <dgm:spPr/>
      <dgm:t>
        <a:bodyPr/>
        <a:lstStyle/>
        <a:p>
          <a:endParaRPr lang="en-US"/>
        </a:p>
      </dgm:t>
    </dgm:pt>
    <dgm:pt modelId="{4F8C1424-3E81-4039-8175-E800AE3442C7}" type="pres">
      <dgm:prSet presAssocID="{E6215EC7-53BA-4B6A-9542-1441E6A51363}" presName="linear" presStyleCnt="0">
        <dgm:presLayoutVars>
          <dgm:animLvl val="lvl"/>
          <dgm:resizeHandles val="exact"/>
        </dgm:presLayoutVars>
      </dgm:prSet>
      <dgm:spPr/>
    </dgm:pt>
    <dgm:pt modelId="{2F8776FD-FD23-439F-9B1D-0F26D8B12DFD}" type="pres">
      <dgm:prSet presAssocID="{D38FA8E6-24A1-47DB-BBC7-811756AFC09E}" presName="parentText" presStyleLbl="node1" presStyleIdx="0" presStyleCnt="3">
        <dgm:presLayoutVars>
          <dgm:chMax val="0"/>
          <dgm:bulletEnabled val="1"/>
        </dgm:presLayoutVars>
      </dgm:prSet>
      <dgm:spPr/>
    </dgm:pt>
    <dgm:pt modelId="{643C1B2B-FA89-48C5-A102-49F5449C2E40}" type="pres">
      <dgm:prSet presAssocID="{D38FA8E6-24A1-47DB-BBC7-811756AFC09E}" presName="childText" presStyleLbl="revTx" presStyleIdx="0" presStyleCnt="3">
        <dgm:presLayoutVars>
          <dgm:bulletEnabled val="1"/>
        </dgm:presLayoutVars>
      </dgm:prSet>
      <dgm:spPr/>
    </dgm:pt>
    <dgm:pt modelId="{838A4BEA-A047-4F4F-8F96-D406F6C3EE5E}" type="pres">
      <dgm:prSet presAssocID="{45B370A4-BB16-4995-9AA1-4268C77D2CBD}" presName="parentText" presStyleLbl="node1" presStyleIdx="1" presStyleCnt="3">
        <dgm:presLayoutVars>
          <dgm:chMax val="0"/>
          <dgm:bulletEnabled val="1"/>
        </dgm:presLayoutVars>
      </dgm:prSet>
      <dgm:spPr/>
    </dgm:pt>
    <dgm:pt modelId="{DA31A2EB-B563-4042-939F-7291367BAE29}" type="pres">
      <dgm:prSet presAssocID="{45B370A4-BB16-4995-9AA1-4268C77D2CBD}" presName="childText" presStyleLbl="revTx" presStyleIdx="1" presStyleCnt="3">
        <dgm:presLayoutVars>
          <dgm:bulletEnabled val="1"/>
        </dgm:presLayoutVars>
      </dgm:prSet>
      <dgm:spPr/>
    </dgm:pt>
    <dgm:pt modelId="{2A699FFB-36FA-49D7-804F-929640DF5A63}" type="pres">
      <dgm:prSet presAssocID="{A678ABFA-1949-4D39-9172-C289198CA1B9}" presName="parentText" presStyleLbl="node1" presStyleIdx="2" presStyleCnt="3" custLinFactNeighborY="5259">
        <dgm:presLayoutVars>
          <dgm:chMax val="0"/>
          <dgm:bulletEnabled val="1"/>
        </dgm:presLayoutVars>
      </dgm:prSet>
      <dgm:spPr/>
    </dgm:pt>
    <dgm:pt modelId="{87AD7154-AAEB-489A-8288-6BE1A50463B6}" type="pres">
      <dgm:prSet presAssocID="{A678ABFA-1949-4D39-9172-C289198CA1B9}" presName="childText" presStyleLbl="revTx" presStyleIdx="2" presStyleCnt="3">
        <dgm:presLayoutVars>
          <dgm:bulletEnabled val="1"/>
        </dgm:presLayoutVars>
      </dgm:prSet>
      <dgm:spPr/>
    </dgm:pt>
  </dgm:ptLst>
  <dgm:cxnLst>
    <dgm:cxn modelId="{9561070A-050A-4BAF-827A-C76A8DDF9331}" srcId="{E6215EC7-53BA-4B6A-9542-1441E6A51363}" destId="{45B370A4-BB16-4995-9AA1-4268C77D2CBD}" srcOrd="1" destOrd="0" parTransId="{4EDB7818-FBCB-4E14-BA02-871BD4065FC3}" sibTransId="{F92B8872-C304-4792-B360-A5208F7CCE31}"/>
    <dgm:cxn modelId="{518EDD22-299C-44F1-BA83-7006A429DEA4}" type="presOf" srcId="{CBFECB34-CF50-40B7-BF3C-3BCBB3C9D024}" destId="{643C1B2B-FA89-48C5-A102-49F5449C2E40}" srcOrd="0" destOrd="0" presId="urn:microsoft.com/office/officeart/2005/8/layout/vList2"/>
    <dgm:cxn modelId="{0DD74C2E-3B86-4375-B4AA-833BEF6E783F}" type="presOf" srcId="{E6215EC7-53BA-4B6A-9542-1441E6A51363}" destId="{4F8C1424-3E81-4039-8175-E800AE3442C7}" srcOrd="0" destOrd="0" presId="urn:microsoft.com/office/officeart/2005/8/layout/vList2"/>
    <dgm:cxn modelId="{E0B41D64-238D-45C9-8D40-E9ECAF5AA929}" type="presOf" srcId="{D38FA8E6-24A1-47DB-BBC7-811756AFC09E}" destId="{2F8776FD-FD23-439F-9B1D-0F26D8B12DFD}" srcOrd="0" destOrd="0" presId="urn:microsoft.com/office/officeart/2005/8/layout/vList2"/>
    <dgm:cxn modelId="{10ED198C-86A7-4834-A6A2-F1B94ADF9CD3}" srcId="{A678ABFA-1949-4D39-9172-C289198CA1B9}" destId="{19AC64D6-B162-4646-AF14-011A38AD3133}" srcOrd="0" destOrd="0" parTransId="{A51A4814-3A03-4A69-8D74-EF36E21E4392}" sibTransId="{EE48EB17-A0C2-42E8-891C-0EBE4D9416C7}"/>
    <dgm:cxn modelId="{A2158898-320B-4858-A316-83BFDFAE486E}" srcId="{E6215EC7-53BA-4B6A-9542-1441E6A51363}" destId="{A678ABFA-1949-4D39-9172-C289198CA1B9}" srcOrd="2" destOrd="0" parTransId="{C051DD83-52B7-48EE-B212-765A831F15E7}" sibTransId="{460EB047-0921-4D31-ACCC-A518D1D62C49}"/>
    <dgm:cxn modelId="{2AFC3D99-9DBE-473F-87FE-366FF807EC06}" srcId="{D38FA8E6-24A1-47DB-BBC7-811756AFC09E}" destId="{CBFECB34-CF50-40B7-BF3C-3BCBB3C9D024}" srcOrd="0" destOrd="0" parTransId="{3EA260E8-6EEE-4FF5-88A3-05EAA22534EA}" sibTransId="{FDEE9CD5-2F83-4EBE-864D-7E6C0DCE2D9B}"/>
    <dgm:cxn modelId="{F6E209AA-BCC0-4365-B865-20A555914366}" srcId="{45B370A4-BB16-4995-9AA1-4268C77D2CBD}" destId="{11723B16-ABCD-4E0E-9334-3859787D1D8C}" srcOrd="0" destOrd="0" parTransId="{B5B60E60-9C96-4450-9CD1-C7E11B30583B}" sibTransId="{979A4AC4-09A8-44D1-986A-947A4607D5AC}"/>
    <dgm:cxn modelId="{D781B6B8-A1F2-4506-9D0D-66C46BBEF877}" type="presOf" srcId="{A678ABFA-1949-4D39-9172-C289198CA1B9}" destId="{2A699FFB-36FA-49D7-804F-929640DF5A63}" srcOrd="0" destOrd="0" presId="urn:microsoft.com/office/officeart/2005/8/layout/vList2"/>
    <dgm:cxn modelId="{008237BE-5C18-4D5F-B196-60D14A95F151}" type="presOf" srcId="{19AC64D6-B162-4646-AF14-011A38AD3133}" destId="{87AD7154-AAEB-489A-8288-6BE1A50463B6}" srcOrd="0" destOrd="0" presId="urn:microsoft.com/office/officeart/2005/8/layout/vList2"/>
    <dgm:cxn modelId="{E135C1CA-80BC-4496-BCEC-09536C12598A}" type="presOf" srcId="{11723B16-ABCD-4E0E-9334-3859787D1D8C}" destId="{DA31A2EB-B563-4042-939F-7291367BAE29}" srcOrd="0" destOrd="0" presId="urn:microsoft.com/office/officeart/2005/8/layout/vList2"/>
    <dgm:cxn modelId="{6652D5DC-C334-40E6-9F75-A0A20C723186}" type="presOf" srcId="{45B370A4-BB16-4995-9AA1-4268C77D2CBD}" destId="{838A4BEA-A047-4F4F-8F96-D406F6C3EE5E}" srcOrd="0" destOrd="0" presId="urn:microsoft.com/office/officeart/2005/8/layout/vList2"/>
    <dgm:cxn modelId="{EBD65AE2-4428-4E9F-9C51-0ACC244A2110}" srcId="{E6215EC7-53BA-4B6A-9542-1441E6A51363}" destId="{D38FA8E6-24A1-47DB-BBC7-811756AFC09E}" srcOrd="0" destOrd="0" parTransId="{0F92DDE0-E6FF-4AA9-B26F-3C57C9CD14CB}" sibTransId="{729FF65E-DC23-44DA-94CC-28C569509BC3}"/>
    <dgm:cxn modelId="{93FD1B3E-48DA-4352-ADBD-368763EE3479}" type="presParOf" srcId="{4F8C1424-3E81-4039-8175-E800AE3442C7}" destId="{2F8776FD-FD23-439F-9B1D-0F26D8B12DFD}" srcOrd="0" destOrd="0" presId="urn:microsoft.com/office/officeart/2005/8/layout/vList2"/>
    <dgm:cxn modelId="{A4CD08B7-862F-48BF-8378-94F28F5DDC3E}" type="presParOf" srcId="{4F8C1424-3E81-4039-8175-E800AE3442C7}" destId="{643C1B2B-FA89-48C5-A102-49F5449C2E40}" srcOrd="1" destOrd="0" presId="urn:microsoft.com/office/officeart/2005/8/layout/vList2"/>
    <dgm:cxn modelId="{BB0CA731-D9C1-4838-8154-EC277AAA723B}" type="presParOf" srcId="{4F8C1424-3E81-4039-8175-E800AE3442C7}" destId="{838A4BEA-A047-4F4F-8F96-D406F6C3EE5E}" srcOrd="2" destOrd="0" presId="urn:microsoft.com/office/officeart/2005/8/layout/vList2"/>
    <dgm:cxn modelId="{A47B67CC-4926-4A79-A07D-814677E15583}" type="presParOf" srcId="{4F8C1424-3E81-4039-8175-E800AE3442C7}" destId="{DA31A2EB-B563-4042-939F-7291367BAE29}" srcOrd="3" destOrd="0" presId="urn:microsoft.com/office/officeart/2005/8/layout/vList2"/>
    <dgm:cxn modelId="{9DF85324-1EDA-4C70-926C-F8DEF77B3E22}" type="presParOf" srcId="{4F8C1424-3E81-4039-8175-E800AE3442C7}" destId="{2A699FFB-36FA-49D7-804F-929640DF5A63}" srcOrd="4" destOrd="0" presId="urn:microsoft.com/office/officeart/2005/8/layout/vList2"/>
    <dgm:cxn modelId="{6C84276F-632A-4C05-A07F-EB39DA91C69E}" type="presParOf" srcId="{4F8C1424-3E81-4039-8175-E800AE3442C7}" destId="{87AD7154-AAEB-489A-8288-6BE1A50463B6}"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BE921E-B314-4E70-9CB1-65332113AB8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1E50135-DCBC-4EEC-A1F9-621C8033F23F}">
      <dgm:prSet/>
      <dgm:spPr/>
      <dgm:t>
        <a:bodyPr/>
        <a:lstStyle/>
        <a:p>
          <a:r>
            <a:rPr lang="en-US" b="1"/>
            <a:t>Shell eggs: </a:t>
          </a:r>
          <a:r>
            <a:rPr lang="en-US"/>
            <a:t>Receive at an air temperature of 45˚F (7˚C) or lower</a:t>
          </a:r>
        </a:p>
      </dgm:t>
    </dgm:pt>
    <dgm:pt modelId="{F560BCB2-4D95-4F9A-B497-7BEBD18DE1A2}" type="parTrans" cxnId="{EC2F4022-06DC-49D9-A995-1F54F58D6F03}">
      <dgm:prSet/>
      <dgm:spPr/>
      <dgm:t>
        <a:bodyPr/>
        <a:lstStyle/>
        <a:p>
          <a:endParaRPr lang="en-US"/>
        </a:p>
      </dgm:t>
    </dgm:pt>
    <dgm:pt modelId="{43655B99-DE65-4226-AEFD-210379CD4215}" type="sibTrans" cxnId="{EC2F4022-06DC-49D9-A995-1F54F58D6F03}">
      <dgm:prSet/>
      <dgm:spPr/>
      <dgm:t>
        <a:bodyPr/>
        <a:lstStyle/>
        <a:p>
          <a:endParaRPr lang="en-US"/>
        </a:p>
      </dgm:t>
    </dgm:pt>
    <dgm:pt modelId="{0982EE39-2B14-49BE-ACDE-41095E42D6F4}">
      <dgm:prSet/>
      <dgm:spPr/>
      <dgm:t>
        <a:bodyPr/>
        <a:lstStyle/>
        <a:p>
          <a:r>
            <a:rPr lang="en-US" b="1"/>
            <a:t>Milk:</a:t>
          </a:r>
          <a:r>
            <a:rPr lang="en-US"/>
            <a:t> Receive at 45˚F (7˚C) or lower</a:t>
          </a:r>
          <a:br>
            <a:rPr lang="en-US"/>
          </a:br>
          <a:r>
            <a:rPr lang="en-US"/>
            <a:t>Cool the milk to 41˚F (5˚C) or lower in four hours</a:t>
          </a:r>
        </a:p>
      </dgm:t>
    </dgm:pt>
    <dgm:pt modelId="{B4F81776-44F0-438A-9264-1D22C12426FF}" type="parTrans" cxnId="{975E668D-D47B-4DEB-9420-BE67481414D5}">
      <dgm:prSet/>
      <dgm:spPr/>
      <dgm:t>
        <a:bodyPr/>
        <a:lstStyle/>
        <a:p>
          <a:endParaRPr lang="en-US"/>
        </a:p>
      </dgm:t>
    </dgm:pt>
    <dgm:pt modelId="{4F66A8B9-4436-46F4-977B-53B9B96E8E68}" type="sibTrans" cxnId="{975E668D-D47B-4DEB-9420-BE67481414D5}">
      <dgm:prSet/>
      <dgm:spPr/>
      <dgm:t>
        <a:bodyPr/>
        <a:lstStyle/>
        <a:p>
          <a:endParaRPr lang="en-US"/>
        </a:p>
      </dgm:t>
    </dgm:pt>
    <dgm:pt modelId="{782434BE-0B1D-4323-811C-042F7EC37DCD}">
      <dgm:prSet/>
      <dgm:spPr/>
      <dgm:t>
        <a:bodyPr/>
        <a:lstStyle/>
        <a:p>
          <a:r>
            <a:rPr lang="en-US" b="1"/>
            <a:t>Hot TCS food:</a:t>
          </a:r>
          <a:r>
            <a:rPr lang="en-US"/>
            <a:t> Receive at 135˚F (57˚C) or higher</a:t>
          </a:r>
          <a:br>
            <a:rPr lang="en-US"/>
          </a:br>
          <a:r>
            <a:rPr lang="en-US" b="1"/>
            <a:t>Frozen food: </a:t>
          </a:r>
          <a:r>
            <a:rPr lang="en-US"/>
            <a:t>Receive frozen solid </a:t>
          </a:r>
        </a:p>
      </dgm:t>
    </dgm:pt>
    <dgm:pt modelId="{304FDA56-F517-4122-85F4-459E24AF7157}" type="parTrans" cxnId="{467F3DB9-D626-40BC-8874-E7B2119B6892}">
      <dgm:prSet/>
      <dgm:spPr/>
      <dgm:t>
        <a:bodyPr/>
        <a:lstStyle/>
        <a:p>
          <a:endParaRPr lang="en-US"/>
        </a:p>
      </dgm:t>
    </dgm:pt>
    <dgm:pt modelId="{C131CED9-2809-48F8-92B1-91C0D6F05E94}" type="sibTrans" cxnId="{467F3DB9-D626-40BC-8874-E7B2119B6892}">
      <dgm:prSet/>
      <dgm:spPr/>
      <dgm:t>
        <a:bodyPr/>
        <a:lstStyle/>
        <a:p>
          <a:endParaRPr lang="en-US"/>
        </a:p>
      </dgm:t>
    </dgm:pt>
    <dgm:pt modelId="{16900EF8-ED54-416B-A6A6-855CB405BB30}">
      <dgm:prSet/>
      <dgm:spPr/>
      <dgm:t>
        <a:bodyPr/>
        <a:lstStyle/>
        <a:p>
          <a:r>
            <a:rPr lang="en-US"/>
            <a:t>REJECT frozen food for the following reasons:</a:t>
          </a:r>
        </a:p>
      </dgm:t>
    </dgm:pt>
    <dgm:pt modelId="{0009E11E-2C7E-423F-ACEE-01A73BFACF46}" type="parTrans" cxnId="{1172918D-DD49-4928-A650-B615ACB19261}">
      <dgm:prSet/>
      <dgm:spPr/>
      <dgm:t>
        <a:bodyPr/>
        <a:lstStyle/>
        <a:p>
          <a:endParaRPr lang="en-US"/>
        </a:p>
      </dgm:t>
    </dgm:pt>
    <dgm:pt modelId="{3D2C9DC5-7FF5-4667-8C5E-ECE3D4E471DC}" type="sibTrans" cxnId="{1172918D-DD49-4928-A650-B615ACB19261}">
      <dgm:prSet/>
      <dgm:spPr/>
      <dgm:t>
        <a:bodyPr/>
        <a:lstStyle/>
        <a:p>
          <a:endParaRPr lang="en-US"/>
        </a:p>
      </dgm:t>
    </dgm:pt>
    <dgm:pt modelId="{46999BDD-5BB4-40A6-A990-0B5105B4FA4B}">
      <dgm:prSet/>
      <dgm:spPr/>
      <dgm:t>
        <a:bodyPr/>
        <a:lstStyle/>
        <a:p>
          <a:r>
            <a:rPr lang="en-US"/>
            <a:t>Fluids or water stain appear in case bottoms or on packaging</a:t>
          </a:r>
        </a:p>
      </dgm:t>
    </dgm:pt>
    <dgm:pt modelId="{EDEDD3AB-5E99-408E-965C-59874695201F}" type="parTrans" cxnId="{29A9368A-33CD-4F7D-A2ED-B36A6D22F409}">
      <dgm:prSet/>
      <dgm:spPr/>
      <dgm:t>
        <a:bodyPr/>
        <a:lstStyle/>
        <a:p>
          <a:endParaRPr lang="en-US"/>
        </a:p>
      </dgm:t>
    </dgm:pt>
    <dgm:pt modelId="{F2673EC5-8CC2-4E9A-895C-7A0BB68267F4}" type="sibTrans" cxnId="{29A9368A-33CD-4F7D-A2ED-B36A6D22F409}">
      <dgm:prSet/>
      <dgm:spPr/>
      <dgm:t>
        <a:bodyPr/>
        <a:lstStyle/>
        <a:p>
          <a:endParaRPr lang="en-US"/>
        </a:p>
      </dgm:t>
    </dgm:pt>
    <dgm:pt modelId="{C6E960D6-68CC-4A51-B824-DFF193CEE80A}">
      <dgm:prSet/>
      <dgm:spPr/>
      <dgm:t>
        <a:bodyPr/>
        <a:lstStyle/>
        <a:p>
          <a:r>
            <a:rPr lang="en-US"/>
            <a:t>There are ice crystals or frozen liquids on the food or the packaging</a:t>
          </a:r>
          <a:br>
            <a:rPr lang="en-US"/>
          </a:br>
          <a:endParaRPr lang="en-US"/>
        </a:p>
      </dgm:t>
    </dgm:pt>
    <dgm:pt modelId="{DD4565F2-D465-48E0-887E-0183AEF95A97}" type="parTrans" cxnId="{7C9B4150-A3CE-4DB8-A7DE-1240BEB227FB}">
      <dgm:prSet/>
      <dgm:spPr/>
      <dgm:t>
        <a:bodyPr/>
        <a:lstStyle/>
        <a:p>
          <a:endParaRPr lang="en-US"/>
        </a:p>
      </dgm:t>
    </dgm:pt>
    <dgm:pt modelId="{D83BA575-97C6-4CD9-8957-A97A7FEBF90E}" type="sibTrans" cxnId="{7C9B4150-A3CE-4DB8-A7DE-1240BEB227FB}">
      <dgm:prSet/>
      <dgm:spPr/>
      <dgm:t>
        <a:bodyPr/>
        <a:lstStyle/>
        <a:p>
          <a:endParaRPr lang="en-US"/>
        </a:p>
      </dgm:t>
    </dgm:pt>
    <dgm:pt modelId="{B014C0ED-EBC6-4ECA-A585-7494C71DA555}" type="pres">
      <dgm:prSet presAssocID="{2DBE921E-B314-4E70-9CB1-65332113AB82}" presName="root" presStyleCnt="0">
        <dgm:presLayoutVars>
          <dgm:dir/>
          <dgm:resizeHandles val="exact"/>
        </dgm:presLayoutVars>
      </dgm:prSet>
      <dgm:spPr/>
    </dgm:pt>
    <dgm:pt modelId="{06B37D15-1F7A-4A4B-B510-59B1207EB610}" type="pres">
      <dgm:prSet presAssocID="{01E50135-DCBC-4EEC-A1F9-621C8033F23F}" presName="compNode" presStyleCnt="0"/>
      <dgm:spPr/>
    </dgm:pt>
    <dgm:pt modelId="{C82D2415-E464-4C6A-AF85-927BE4B86E0D}" type="pres">
      <dgm:prSet presAssocID="{01E50135-DCBC-4EEC-A1F9-621C8033F23F}" presName="bgRect" presStyleLbl="bgShp" presStyleIdx="0" presStyleCnt="3"/>
      <dgm:spPr/>
    </dgm:pt>
    <dgm:pt modelId="{4BA0CE27-AE0E-4E43-958B-10BBBF6C7802}" type="pres">
      <dgm:prSet presAssocID="{01E50135-DCBC-4EEC-A1F9-621C8033F23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ggs In Basket"/>
        </a:ext>
      </dgm:extLst>
    </dgm:pt>
    <dgm:pt modelId="{F671E808-724D-4909-8AB6-D38183AF2DDD}" type="pres">
      <dgm:prSet presAssocID="{01E50135-DCBC-4EEC-A1F9-621C8033F23F}" presName="spaceRect" presStyleCnt="0"/>
      <dgm:spPr/>
    </dgm:pt>
    <dgm:pt modelId="{E94FDA30-2007-4F6F-986F-DFF9C72B0314}" type="pres">
      <dgm:prSet presAssocID="{01E50135-DCBC-4EEC-A1F9-621C8033F23F}" presName="parTx" presStyleLbl="revTx" presStyleIdx="0" presStyleCnt="4">
        <dgm:presLayoutVars>
          <dgm:chMax val="0"/>
          <dgm:chPref val="0"/>
        </dgm:presLayoutVars>
      </dgm:prSet>
      <dgm:spPr/>
    </dgm:pt>
    <dgm:pt modelId="{ACA1F786-0226-45D5-A40F-125036A4517F}" type="pres">
      <dgm:prSet presAssocID="{43655B99-DE65-4226-AEFD-210379CD4215}" presName="sibTrans" presStyleCnt="0"/>
      <dgm:spPr/>
    </dgm:pt>
    <dgm:pt modelId="{864D4EA8-219F-40F2-BAF5-372EFDE166AD}" type="pres">
      <dgm:prSet presAssocID="{0982EE39-2B14-49BE-ACDE-41095E42D6F4}" presName="compNode" presStyleCnt="0"/>
      <dgm:spPr/>
    </dgm:pt>
    <dgm:pt modelId="{C514DC74-19F5-4E9F-8C37-9EFAF0BF4A2B}" type="pres">
      <dgm:prSet presAssocID="{0982EE39-2B14-49BE-ACDE-41095E42D6F4}" presName="bgRect" presStyleLbl="bgShp" presStyleIdx="1" presStyleCnt="3"/>
      <dgm:spPr/>
    </dgm:pt>
    <dgm:pt modelId="{963176D9-20E0-4D67-AB92-2EF14544B750}" type="pres">
      <dgm:prSet presAssocID="{0982EE39-2B14-49BE-ACDE-41095E42D6F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w"/>
        </a:ext>
      </dgm:extLst>
    </dgm:pt>
    <dgm:pt modelId="{89BFF2D8-AECD-4C19-AD2E-315E184CED69}" type="pres">
      <dgm:prSet presAssocID="{0982EE39-2B14-49BE-ACDE-41095E42D6F4}" presName="spaceRect" presStyleCnt="0"/>
      <dgm:spPr/>
    </dgm:pt>
    <dgm:pt modelId="{6FD6DE19-904D-42C5-9C7A-E35D36D0000F}" type="pres">
      <dgm:prSet presAssocID="{0982EE39-2B14-49BE-ACDE-41095E42D6F4}" presName="parTx" presStyleLbl="revTx" presStyleIdx="1" presStyleCnt="4">
        <dgm:presLayoutVars>
          <dgm:chMax val="0"/>
          <dgm:chPref val="0"/>
        </dgm:presLayoutVars>
      </dgm:prSet>
      <dgm:spPr/>
    </dgm:pt>
    <dgm:pt modelId="{696E7DF2-6F77-4813-B2AA-336CE71E72BD}" type="pres">
      <dgm:prSet presAssocID="{4F66A8B9-4436-46F4-977B-53B9B96E8E68}" presName="sibTrans" presStyleCnt="0"/>
      <dgm:spPr/>
    </dgm:pt>
    <dgm:pt modelId="{A46059F5-5FD1-4C6E-8657-E6BBBDB4DE2A}" type="pres">
      <dgm:prSet presAssocID="{782434BE-0B1D-4323-811C-042F7EC37DCD}" presName="compNode" presStyleCnt="0"/>
      <dgm:spPr/>
    </dgm:pt>
    <dgm:pt modelId="{70A95561-63C5-44FF-8030-8CBA50201D8C}" type="pres">
      <dgm:prSet presAssocID="{782434BE-0B1D-4323-811C-042F7EC37DCD}" presName="bgRect" presStyleLbl="bgShp" presStyleIdx="2" presStyleCnt="3"/>
      <dgm:spPr/>
    </dgm:pt>
    <dgm:pt modelId="{8EA57215-62DC-496D-A60E-2BE771A11EC6}" type="pres">
      <dgm:prSet presAssocID="{782434BE-0B1D-4323-811C-042F7EC37DC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w Temperature"/>
        </a:ext>
      </dgm:extLst>
    </dgm:pt>
    <dgm:pt modelId="{1A089FF7-B573-49DF-8D8E-6CA5A278F1A5}" type="pres">
      <dgm:prSet presAssocID="{782434BE-0B1D-4323-811C-042F7EC37DCD}" presName="spaceRect" presStyleCnt="0"/>
      <dgm:spPr/>
    </dgm:pt>
    <dgm:pt modelId="{9EE294F7-947D-45C7-B918-F9C6B7EB2D70}" type="pres">
      <dgm:prSet presAssocID="{782434BE-0B1D-4323-811C-042F7EC37DCD}" presName="parTx" presStyleLbl="revTx" presStyleIdx="2" presStyleCnt="4">
        <dgm:presLayoutVars>
          <dgm:chMax val="0"/>
          <dgm:chPref val="0"/>
        </dgm:presLayoutVars>
      </dgm:prSet>
      <dgm:spPr/>
    </dgm:pt>
    <dgm:pt modelId="{58508F43-ACD1-4E4B-B23A-03A9423E8DD8}" type="pres">
      <dgm:prSet presAssocID="{782434BE-0B1D-4323-811C-042F7EC37DCD}" presName="desTx" presStyleLbl="revTx" presStyleIdx="3" presStyleCnt="4">
        <dgm:presLayoutVars/>
      </dgm:prSet>
      <dgm:spPr/>
    </dgm:pt>
  </dgm:ptLst>
  <dgm:cxnLst>
    <dgm:cxn modelId="{EEDD301E-4DED-4EE6-987C-C74C1600B61C}" type="presOf" srcId="{16900EF8-ED54-416B-A6A6-855CB405BB30}" destId="{58508F43-ACD1-4E4B-B23A-03A9423E8DD8}" srcOrd="0" destOrd="0" presId="urn:microsoft.com/office/officeart/2018/2/layout/IconVerticalSolidList"/>
    <dgm:cxn modelId="{EC2F4022-06DC-49D9-A995-1F54F58D6F03}" srcId="{2DBE921E-B314-4E70-9CB1-65332113AB82}" destId="{01E50135-DCBC-4EEC-A1F9-621C8033F23F}" srcOrd="0" destOrd="0" parTransId="{F560BCB2-4D95-4F9A-B497-7BEBD18DE1A2}" sibTransId="{43655B99-DE65-4226-AEFD-210379CD4215}"/>
    <dgm:cxn modelId="{9722493A-3EBB-4600-B720-1D5691825910}" type="presOf" srcId="{46999BDD-5BB4-40A6-A990-0B5105B4FA4B}" destId="{58508F43-ACD1-4E4B-B23A-03A9423E8DD8}" srcOrd="0" destOrd="1" presId="urn:microsoft.com/office/officeart/2018/2/layout/IconVerticalSolidList"/>
    <dgm:cxn modelId="{EBDD7A42-5CFF-412B-9C83-2F29D16C94A1}" type="presOf" srcId="{782434BE-0B1D-4323-811C-042F7EC37DCD}" destId="{9EE294F7-947D-45C7-B918-F9C6B7EB2D70}" srcOrd="0" destOrd="0" presId="urn:microsoft.com/office/officeart/2018/2/layout/IconVerticalSolidList"/>
    <dgm:cxn modelId="{C3C6B74B-8E87-4CA3-9D7F-5BFE6E6891BF}" type="presOf" srcId="{C6E960D6-68CC-4A51-B824-DFF193CEE80A}" destId="{58508F43-ACD1-4E4B-B23A-03A9423E8DD8}" srcOrd="0" destOrd="2" presId="urn:microsoft.com/office/officeart/2018/2/layout/IconVerticalSolidList"/>
    <dgm:cxn modelId="{7C9B4150-A3CE-4DB8-A7DE-1240BEB227FB}" srcId="{782434BE-0B1D-4323-811C-042F7EC37DCD}" destId="{C6E960D6-68CC-4A51-B824-DFF193CEE80A}" srcOrd="2" destOrd="0" parTransId="{DD4565F2-D465-48E0-887E-0183AEF95A97}" sibTransId="{D83BA575-97C6-4CD9-8957-A97A7FEBF90E}"/>
    <dgm:cxn modelId="{29A9368A-33CD-4F7D-A2ED-B36A6D22F409}" srcId="{782434BE-0B1D-4323-811C-042F7EC37DCD}" destId="{46999BDD-5BB4-40A6-A990-0B5105B4FA4B}" srcOrd="1" destOrd="0" parTransId="{EDEDD3AB-5E99-408E-965C-59874695201F}" sibTransId="{F2673EC5-8CC2-4E9A-895C-7A0BB68267F4}"/>
    <dgm:cxn modelId="{975E668D-D47B-4DEB-9420-BE67481414D5}" srcId="{2DBE921E-B314-4E70-9CB1-65332113AB82}" destId="{0982EE39-2B14-49BE-ACDE-41095E42D6F4}" srcOrd="1" destOrd="0" parTransId="{B4F81776-44F0-438A-9264-1D22C12426FF}" sibTransId="{4F66A8B9-4436-46F4-977B-53B9B96E8E68}"/>
    <dgm:cxn modelId="{1172918D-DD49-4928-A650-B615ACB19261}" srcId="{782434BE-0B1D-4323-811C-042F7EC37DCD}" destId="{16900EF8-ED54-416B-A6A6-855CB405BB30}" srcOrd="0" destOrd="0" parTransId="{0009E11E-2C7E-423F-ACEE-01A73BFACF46}" sibTransId="{3D2C9DC5-7FF5-4667-8C5E-ECE3D4E471DC}"/>
    <dgm:cxn modelId="{AB3B68AE-AC54-4EF3-BD70-48407C38F406}" type="presOf" srcId="{2DBE921E-B314-4E70-9CB1-65332113AB82}" destId="{B014C0ED-EBC6-4ECA-A585-7494C71DA555}" srcOrd="0" destOrd="0" presId="urn:microsoft.com/office/officeart/2018/2/layout/IconVerticalSolidList"/>
    <dgm:cxn modelId="{467F3DB9-D626-40BC-8874-E7B2119B6892}" srcId="{2DBE921E-B314-4E70-9CB1-65332113AB82}" destId="{782434BE-0B1D-4323-811C-042F7EC37DCD}" srcOrd="2" destOrd="0" parTransId="{304FDA56-F517-4122-85F4-459E24AF7157}" sibTransId="{C131CED9-2809-48F8-92B1-91C0D6F05E94}"/>
    <dgm:cxn modelId="{1768CBB9-7D9D-46DA-B6E7-6746F1D93384}" type="presOf" srcId="{01E50135-DCBC-4EEC-A1F9-621C8033F23F}" destId="{E94FDA30-2007-4F6F-986F-DFF9C72B0314}" srcOrd="0" destOrd="0" presId="urn:microsoft.com/office/officeart/2018/2/layout/IconVerticalSolidList"/>
    <dgm:cxn modelId="{2CB75AFA-518A-4417-96BC-C61567D4EA71}" type="presOf" srcId="{0982EE39-2B14-49BE-ACDE-41095E42D6F4}" destId="{6FD6DE19-904D-42C5-9C7A-E35D36D0000F}" srcOrd="0" destOrd="0" presId="urn:microsoft.com/office/officeart/2018/2/layout/IconVerticalSolidList"/>
    <dgm:cxn modelId="{01B4DC72-4E96-4C79-B65A-2F7F7D02DEF7}" type="presParOf" srcId="{B014C0ED-EBC6-4ECA-A585-7494C71DA555}" destId="{06B37D15-1F7A-4A4B-B510-59B1207EB610}" srcOrd="0" destOrd="0" presId="urn:microsoft.com/office/officeart/2018/2/layout/IconVerticalSolidList"/>
    <dgm:cxn modelId="{90E04F6E-1B02-489F-A687-260844BC62EB}" type="presParOf" srcId="{06B37D15-1F7A-4A4B-B510-59B1207EB610}" destId="{C82D2415-E464-4C6A-AF85-927BE4B86E0D}" srcOrd="0" destOrd="0" presId="urn:microsoft.com/office/officeart/2018/2/layout/IconVerticalSolidList"/>
    <dgm:cxn modelId="{7920FABE-1396-418D-AE16-4A1D4C0F7C7C}" type="presParOf" srcId="{06B37D15-1F7A-4A4B-B510-59B1207EB610}" destId="{4BA0CE27-AE0E-4E43-958B-10BBBF6C7802}" srcOrd="1" destOrd="0" presId="urn:microsoft.com/office/officeart/2018/2/layout/IconVerticalSolidList"/>
    <dgm:cxn modelId="{FAB7DB81-509C-45ED-A386-02E24C2C9DC3}" type="presParOf" srcId="{06B37D15-1F7A-4A4B-B510-59B1207EB610}" destId="{F671E808-724D-4909-8AB6-D38183AF2DDD}" srcOrd="2" destOrd="0" presId="urn:microsoft.com/office/officeart/2018/2/layout/IconVerticalSolidList"/>
    <dgm:cxn modelId="{7E94397A-4671-46CF-969E-269D3CB29EC3}" type="presParOf" srcId="{06B37D15-1F7A-4A4B-B510-59B1207EB610}" destId="{E94FDA30-2007-4F6F-986F-DFF9C72B0314}" srcOrd="3" destOrd="0" presId="urn:microsoft.com/office/officeart/2018/2/layout/IconVerticalSolidList"/>
    <dgm:cxn modelId="{A874026F-7713-4EA5-9264-F87DC3BAC4AD}" type="presParOf" srcId="{B014C0ED-EBC6-4ECA-A585-7494C71DA555}" destId="{ACA1F786-0226-45D5-A40F-125036A4517F}" srcOrd="1" destOrd="0" presId="urn:microsoft.com/office/officeart/2018/2/layout/IconVerticalSolidList"/>
    <dgm:cxn modelId="{45C0F3A0-2F81-4B27-A499-2E43B0735248}" type="presParOf" srcId="{B014C0ED-EBC6-4ECA-A585-7494C71DA555}" destId="{864D4EA8-219F-40F2-BAF5-372EFDE166AD}" srcOrd="2" destOrd="0" presId="urn:microsoft.com/office/officeart/2018/2/layout/IconVerticalSolidList"/>
    <dgm:cxn modelId="{30DCEC2D-0F54-42A9-AEA4-FFB9798ACC5C}" type="presParOf" srcId="{864D4EA8-219F-40F2-BAF5-372EFDE166AD}" destId="{C514DC74-19F5-4E9F-8C37-9EFAF0BF4A2B}" srcOrd="0" destOrd="0" presId="urn:microsoft.com/office/officeart/2018/2/layout/IconVerticalSolidList"/>
    <dgm:cxn modelId="{57ADBD9F-B6C4-445D-925E-2804FAC6F795}" type="presParOf" srcId="{864D4EA8-219F-40F2-BAF5-372EFDE166AD}" destId="{963176D9-20E0-4D67-AB92-2EF14544B750}" srcOrd="1" destOrd="0" presId="urn:microsoft.com/office/officeart/2018/2/layout/IconVerticalSolidList"/>
    <dgm:cxn modelId="{40C2CD59-5387-4B12-AC16-F0CA2F76795D}" type="presParOf" srcId="{864D4EA8-219F-40F2-BAF5-372EFDE166AD}" destId="{89BFF2D8-AECD-4C19-AD2E-315E184CED69}" srcOrd="2" destOrd="0" presId="urn:microsoft.com/office/officeart/2018/2/layout/IconVerticalSolidList"/>
    <dgm:cxn modelId="{CCEA516F-DD5D-4D84-97E8-05E0C5F26327}" type="presParOf" srcId="{864D4EA8-219F-40F2-BAF5-372EFDE166AD}" destId="{6FD6DE19-904D-42C5-9C7A-E35D36D0000F}" srcOrd="3" destOrd="0" presId="urn:microsoft.com/office/officeart/2018/2/layout/IconVerticalSolidList"/>
    <dgm:cxn modelId="{A6BA50BF-9AA6-4057-AE40-9784E8C00205}" type="presParOf" srcId="{B014C0ED-EBC6-4ECA-A585-7494C71DA555}" destId="{696E7DF2-6F77-4813-B2AA-336CE71E72BD}" srcOrd="3" destOrd="0" presId="urn:microsoft.com/office/officeart/2018/2/layout/IconVerticalSolidList"/>
    <dgm:cxn modelId="{1D724CE1-77B2-4763-B1E5-DE6E13F938B1}" type="presParOf" srcId="{B014C0ED-EBC6-4ECA-A585-7494C71DA555}" destId="{A46059F5-5FD1-4C6E-8657-E6BBBDB4DE2A}" srcOrd="4" destOrd="0" presId="urn:microsoft.com/office/officeart/2018/2/layout/IconVerticalSolidList"/>
    <dgm:cxn modelId="{511FF774-8F41-4A90-9491-9F57D5F90EDC}" type="presParOf" srcId="{A46059F5-5FD1-4C6E-8657-E6BBBDB4DE2A}" destId="{70A95561-63C5-44FF-8030-8CBA50201D8C}" srcOrd="0" destOrd="0" presId="urn:microsoft.com/office/officeart/2018/2/layout/IconVerticalSolidList"/>
    <dgm:cxn modelId="{F3310A4C-F9EB-43B0-9183-DDB78E7BE392}" type="presParOf" srcId="{A46059F5-5FD1-4C6E-8657-E6BBBDB4DE2A}" destId="{8EA57215-62DC-496D-A60E-2BE771A11EC6}" srcOrd="1" destOrd="0" presId="urn:microsoft.com/office/officeart/2018/2/layout/IconVerticalSolidList"/>
    <dgm:cxn modelId="{5DE101C5-A962-42BA-A1F9-FE75385A6365}" type="presParOf" srcId="{A46059F5-5FD1-4C6E-8657-E6BBBDB4DE2A}" destId="{1A089FF7-B573-49DF-8D8E-6CA5A278F1A5}" srcOrd="2" destOrd="0" presId="urn:microsoft.com/office/officeart/2018/2/layout/IconVerticalSolidList"/>
    <dgm:cxn modelId="{97B898EE-10E2-435F-862B-AEC609A5F34E}" type="presParOf" srcId="{A46059F5-5FD1-4C6E-8657-E6BBBDB4DE2A}" destId="{9EE294F7-947D-45C7-B918-F9C6B7EB2D70}" srcOrd="3" destOrd="0" presId="urn:microsoft.com/office/officeart/2018/2/layout/IconVerticalSolidList"/>
    <dgm:cxn modelId="{5B896C26-370D-4F83-B2B0-03361098C02F}" type="presParOf" srcId="{A46059F5-5FD1-4C6E-8657-E6BBBDB4DE2A}" destId="{58508F43-ACD1-4E4B-B23A-03A9423E8DD8}"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7B0830-C03B-4A74-BDC6-2E13C57C8EC5}" type="doc">
      <dgm:prSet loTypeId="urn:microsoft.com/office/officeart/2008/layout/LinedList" loCatId="list" qsTypeId="urn:microsoft.com/office/officeart/2005/8/quickstyle/simple2" qsCatId="simple" csTypeId="urn:microsoft.com/office/officeart/2005/8/colors/accent5_2" csCatId="accent5" phldr="1"/>
      <dgm:spPr/>
      <dgm:t>
        <a:bodyPr/>
        <a:lstStyle/>
        <a:p>
          <a:endParaRPr lang="en-US"/>
        </a:p>
      </dgm:t>
    </dgm:pt>
    <dgm:pt modelId="{C57616D7-0457-47CA-B38D-DA85A18A6405}">
      <dgm:prSet/>
      <dgm:spPr/>
      <dgm:t>
        <a:bodyPr/>
        <a:lstStyle/>
        <a:p>
          <a:r>
            <a:rPr lang="en-US" b="0" i="0"/>
            <a:t>Always use a clean cutting board for food preparation.</a:t>
          </a:r>
          <a:endParaRPr lang="en-US"/>
        </a:p>
      </dgm:t>
    </dgm:pt>
    <dgm:pt modelId="{60C9C5CF-7A1A-421C-80C4-F65A8C3C2CF0}" type="parTrans" cxnId="{0F271297-9147-4417-9677-7A221F377707}">
      <dgm:prSet/>
      <dgm:spPr/>
      <dgm:t>
        <a:bodyPr/>
        <a:lstStyle/>
        <a:p>
          <a:endParaRPr lang="en-US"/>
        </a:p>
      </dgm:t>
    </dgm:pt>
    <dgm:pt modelId="{9B590CBB-5E62-4BE9-B0E5-D11DB5FA094E}" type="sibTrans" cxnId="{0F271297-9147-4417-9677-7A221F377707}">
      <dgm:prSet/>
      <dgm:spPr/>
      <dgm:t>
        <a:bodyPr/>
        <a:lstStyle/>
        <a:p>
          <a:endParaRPr lang="en-US"/>
        </a:p>
      </dgm:t>
    </dgm:pt>
    <dgm:pt modelId="{A7083C39-191F-4556-BD80-D7EE7221523E}">
      <dgm:prSet/>
      <dgm:spPr/>
      <dgm:t>
        <a:bodyPr/>
        <a:lstStyle/>
        <a:p>
          <a:r>
            <a:rPr lang="en-US" b="0" i="0" dirty="0"/>
            <a:t>After each use and before moving on to the next step while prepping food, clean cutting boards thoroughly in hot, soapy water, then rinse with water and air dry</a:t>
          </a:r>
          <a:endParaRPr lang="en-US" dirty="0"/>
        </a:p>
      </dgm:t>
    </dgm:pt>
    <dgm:pt modelId="{28BBA409-D290-49D6-B7ED-45F70ED14A32}" type="parTrans" cxnId="{65C561E8-E7D7-46E5-9A7C-17D3F8D3305C}">
      <dgm:prSet/>
      <dgm:spPr/>
      <dgm:t>
        <a:bodyPr/>
        <a:lstStyle/>
        <a:p>
          <a:endParaRPr lang="en-US"/>
        </a:p>
      </dgm:t>
    </dgm:pt>
    <dgm:pt modelId="{BF0D75A4-20B0-4D97-8AE1-573681FC1F9D}" type="sibTrans" cxnId="{65C561E8-E7D7-46E5-9A7C-17D3F8D3305C}">
      <dgm:prSet/>
      <dgm:spPr/>
      <dgm:t>
        <a:bodyPr/>
        <a:lstStyle/>
        <a:p>
          <a:endParaRPr lang="en-US"/>
        </a:p>
      </dgm:t>
    </dgm:pt>
    <dgm:pt modelId="{C5B76427-26CC-4B6B-AC98-37FD8E00F7F1}" type="pres">
      <dgm:prSet presAssocID="{E67B0830-C03B-4A74-BDC6-2E13C57C8EC5}" presName="vert0" presStyleCnt="0">
        <dgm:presLayoutVars>
          <dgm:dir/>
          <dgm:animOne val="branch"/>
          <dgm:animLvl val="lvl"/>
        </dgm:presLayoutVars>
      </dgm:prSet>
      <dgm:spPr/>
    </dgm:pt>
    <dgm:pt modelId="{9F39D1AE-85AC-4BDF-AAE0-3D42EC01BEB2}" type="pres">
      <dgm:prSet presAssocID="{C57616D7-0457-47CA-B38D-DA85A18A6405}" presName="thickLine" presStyleLbl="alignNode1" presStyleIdx="0" presStyleCnt="2"/>
      <dgm:spPr/>
    </dgm:pt>
    <dgm:pt modelId="{0142617F-0AA4-4611-B297-3622A08FEFF4}" type="pres">
      <dgm:prSet presAssocID="{C57616D7-0457-47CA-B38D-DA85A18A6405}" presName="horz1" presStyleCnt="0"/>
      <dgm:spPr/>
    </dgm:pt>
    <dgm:pt modelId="{C6239769-2469-4AF9-BDD0-D2F4C4AAB72B}" type="pres">
      <dgm:prSet presAssocID="{C57616D7-0457-47CA-B38D-DA85A18A6405}" presName="tx1" presStyleLbl="revTx" presStyleIdx="0" presStyleCnt="2"/>
      <dgm:spPr/>
    </dgm:pt>
    <dgm:pt modelId="{51BFDCE5-B807-4C3A-90C5-84D0A73F530D}" type="pres">
      <dgm:prSet presAssocID="{C57616D7-0457-47CA-B38D-DA85A18A6405}" presName="vert1" presStyleCnt="0"/>
      <dgm:spPr/>
    </dgm:pt>
    <dgm:pt modelId="{F123DBAF-90EB-4A2B-89A6-AA8B707F4C23}" type="pres">
      <dgm:prSet presAssocID="{A7083C39-191F-4556-BD80-D7EE7221523E}" presName="thickLine" presStyleLbl="alignNode1" presStyleIdx="1" presStyleCnt="2"/>
      <dgm:spPr/>
    </dgm:pt>
    <dgm:pt modelId="{FA07357F-2E2F-46DB-A896-317DC1D1E79B}" type="pres">
      <dgm:prSet presAssocID="{A7083C39-191F-4556-BD80-D7EE7221523E}" presName="horz1" presStyleCnt="0"/>
      <dgm:spPr/>
    </dgm:pt>
    <dgm:pt modelId="{61B6C3DE-4670-44D4-BC83-8566D46D0D12}" type="pres">
      <dgm:prSet presAssocID="{A7083C39-191F-4556-BD80-D7EE7221523E}" presName="tx1" presStyleLbl="revTx" presStyleIdx="1" presStyleCnt="2"/>
      <dgm:spPr/>
    </dgm:pt>
    <dgm:pt modelId="{51807AEB-E338-4F62-B344-C862C5406842}" type="pres">
      <dgm:prSet presAssocID="{A7083C39-191F-4556-BD80-D7EE7221523E}" presName="vert1" presStyleCnt="0"/>
      <dgm:spPr/>
    </dgm:pt>
  </dgm:ptLst>
  <dgm:cxnLst>
    <dgm:cxn modelId="{2DEDB738-DA08-4874-A108-9700E52B92D7}" type="presOf" srcId="{A7083C39-191F-4556-BD80-D7EE7221523E}" destId="{61B6C3DE-4670-44D4-BC83-8566D46D0D12}" srcOrd="0" destOrd="0" presId="urn:microsoft.com/office/officeart/2008/layout/LinedList"/>
    <dgm:cxn modelId="{D1F1D339-6421-48BE-8ED0-F4B8E5B2645B}" type="presOf" srcId="{C57616D7-0457-47CA-B38D-DA85A18A6405}" destId="{C6239769-2469-4AF9-BDD0-D2F4C4AAB72B}" srcOrd="0" destOrd="0" presId="urn:microsoft.com/office/officeart/2008/layout/LinedList"/>
    <dgm:cxn modelId="{0F271297-9147-4417-9677-7A221F377707}" srcId="{E67B0830-C03B-4A74-BDC6-2E13C57C8EC5}" destId="{C57616D7-0457-47CA-B38D-DA85A18A6405}" srcOrd="0" destOrd="0" parTransId="{60C9C5CF-7A1A-421C-80C4-F65A8C3C2CF0}" sibTransId="{9B590CBB-5E62-4BE9-B0E5-D11DB5FA094E}"/>
    <dgm:cxn modelId="{65C561E8-E7D7-46E5-9A7C-17D3F8D3305C}" srcId="{E67B0830-C03B-4A74-BDC6-2E13C57C8EC5}" destId="{A7083C39-191F-4556-BD80-D7EE7221523E}" srcOrd="1" destOrd="0" parTransId="{28BBA409-D290-49D6-B7ED-45F70ED14A32}" sibTransId="{BF0D75A4-20B0-4D97-8AE1-573681FC1F9D}"/>
    <dgm:cxn modelId="{5D6782F6-762B-4619-B074-E13A5D90FC2C}" type="presOf" srcId="{E67B0830-C03B-4A74-BDC6-2E13C57C8EC5}" destId="{C5B76427-26CC-4B6B-AC98-37FD8E00F7F1}" srcOrd="0" destOrd="0" presId="urn:microsoft.com/office/officeart/2008/layout/LinedList"/>
    <dgm:cxn modelId="{E71B07C7-787C-4277-8A16-29A37D1CBB39}" type="presParOf" srcId="{C5B76427-26CC-4B6B-AC98-37FD8E00F7F1}" destId="{9F39D1AE-85AC-4BDF-AAE0-3D42EC01BEB2}" srcOrd="0" destOrd="0" presId="urn:microsoft.com/office/officeart/2008/layout/LinedList"/>
    <dgm:cxn modelId="{A3AFCFC4-E66A-45F1-B36B-D3168BE7FD93}" type="presParOf" srcId="{C5B76427-26CC-4B6B-AC98-37FD8E00F7F1}" destId="{0142617F-0AA4-4611-B297-3622A08FEFF4}" srcOrd="1" destOrd="0" presId="urn:microsoft.com/office/officeart/2008/layout/LinedList"/>
    <dgm:cxn modelId="{05EFA9D7-AAE7-4600-A5BD-C1DE012CD5AC}" type="presParOf" srcId="{0142617F-0AA4-4611-B297-3622A08FEFF4}" destId="{C6239769-2469-4AF9-BDD0-D2F4C4AAB72B}" srcOrd="0" destOrd="0" presId="urn:microsoft.com/office/officeart/2008/layout/LinedList"/>
    <dgm:cxn modelId="{41AB6B33-794A-4C4B-8148-0172DAF4ACD1}" type="presParOf" srcId="{0142617F-0AA4-4611-B297-3622A08FEFF4}" destId="{51BFDCE5-B807-4C3A-90C5-84D0A73F530D}" srcOrd="1" destOrd="0" presId="urn:microsoft.com/office/officeart/2008/layout/LinedList"/>
    <dgm:cxn modelId="{99A1C491-8FCB-4354-83BD-788A75B042C6}" type="presParOf" srcId="{C5B76427-26CC-4B6B-AC98-37FD8E00F7F1}" destId="{F123DBAF-90EB-4A2B-89A6-AA8B707F4C23}" srcOrd="2" destOrd="0" presId="urn:microsoft.com/office/officeart/2008/layout/LinedList"/>
    <dgm:cxn modelId="{53C045FB-3720-441A-AFA2-5BEEDEF58A08}" type="presParOf" srcId="{C5B76427-26CC-4B6B-AC98-37FD8E00F7F1}" destId="{FA07357F-2E2F-46DB-A896-317DC1D1E79B}" srcOrd="3" destOrd="0" presId="urn:microsoft.com/office/officeart/2008/layout/LinedList"/>
    <dgm:cxn modelId="{7A59847F-A7D1-404B-AFC9-0DDD0A2B5AF0}" type="presParOf" srcId="{FA07357F-2E2F-46DB-A896-317DC1D1E79B}" destId="{61B6C3DE-4670-44D4-BC83-8566D46D0D12}" srcOrd="0" destOrd="0" presId="urn:microsoft.com/office/officeart/2008/layout/LinedList"/>
    <dgm:cxn modelId="{2A1953B3-F653-4002-8E39-F2013BC8659D}" type="presParOf" srcId="{FA07357F-2E2F-46DB-A896-317DC1D1E79B}" destId="{51807AEB-E338-4F62-B344-C862C5406842}"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683CA7-70FB-4F91-83E9-F7F99386EAC9}"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5D65E851-7FED-4F90-A5A5-1F3EE5E67AF1}">
      <dgm:prSet/>
      <dgm:spPr/>
      <dgm:t>
        <a:bodyPr/>
        <a:lstStyle/>
        <a:p>
          <a:r>
            <a:rPr lang="en-US" b="0" i="0" dirty="0"/>
            <a:t>All plastic and wooden cutting boards wear out over time. </a:t>
          </a:r>
          <a:endParaRPr lang="en-US" dirty="0"/>
        </a:p>
      </dgm:t>
    </dgm:pt>
    <dgm:pt modelId="{7E2C6CE1-CD33-4BA8-9A30-43A301DC3E96}" type="parTrans" cxnId="{ACFB989E-AC5D-4A28-9CE0-863C903EFE12}">
      <dgm:prSet/>
      <dgm:spPr/>
      <dgm:t>
        <a:bodyPr/>
        <a:lstStyle/>
        <a:p>
          <a:endParaRPr lang="en-US"/>
        </a:p>
      </dgm:t>
    </dgm:pt>
    <dgm:pt modelId="{3C16E30D-385C-4205-A6CB-4A48A35D86CF}" type="sibTrans" cxnId="{ACFB989E-AC5D-4A28-9CE0-863C903EFE12}">
      <dgm:prSet/>
      <dgm:spPr/>
      <dgm:t>
        <a:bodyPr/>
        <a:lstStyle/>
        <a:p>
          <a:endParaRPr lang="en-US"/>
        </a:p>
      </dgm:t>
    </dgm:pt>
    <dgm:pt modelId="{883BDA00-1C5B-49C9-A75B-F7A60C7E4A90}">
      <dgm:prSet/>
      <dgm:spPr/>
      <dgm:t>
        <a:bodyPr/>
        <a:lstStyle/>
        <a:p>
          <a:r>
            <a:rPr lang="en-US" b="0" i="0" dirty="0"/>
            <a:t>Once cutting boards become excessively worn or develop hard-to-clean grooves, they should be discarded.</a:t>
          </a:r>
          <a:endParaRPr lang="en-US" dirty="0"/>
        </a:p>
      </dgm:t>
    </dgm:pt>
    <dgm:pt modelId="{B9C4CDFA-CFBF-436B-9A53-E01619242EAE}" type="parTrans" cxnId="{6620780B-55AD-42CF-8765-BBB7D820A6B8}">
      <dgm:prSet/>
      <dgm:spPr/>
      <dgm:t>
        <a:bodyPr/>
        <a:lstStyle/>
        <a:p>
          <a:endParaRPr lang="en-US"/>
        </a:p>
      </dgm:t>
    </dgm:pt>
    <dgm:pt modelId="{4FF2D570-B24E-4A30-8B4D-9C97B1189005}" type="sibTrans" cxnId="{6620780B-55AD-42CF-8765-BBB7D820A6B8}">
      <dgm:prSet/>
      <dgm:spPr/>
      <dgm:t>
        <a:bodyPr/>
        <a:lstStyle/>
        <a:p>
          <a:endParaRPr lang="en-US"/>
        </a:p>
      </dgm:t>
    </dgm:pt>
    <dgm:pt modelId="{20B4C59C-6AE4-4BF9-BE8A-C333A3491A74}" type="pres">
      <dgm:prSet presAssocID="{B9683CA7-70FB-4F91-83E9-F7F99386EAC9}" presName="vert0" presStyleCnt="0">
        <dgm:presLayoutVars>
          <dgm:dir/>
          <dgm:animOne val="branch"/>
          <dgm:animLvl val="lvl"/>
        </dgm:presLayoutVars>
      </dgm:prSet>
      <dgm:spPr/>
    </dgm:pt>
    <dgm:pt modelId="{96676C98-B66A-43B1-A077-CE13971EF682}" type="pres">
      <dgm:prSet presAssocID="{5D65E851-7FED-4F90-A5A5-1F3EE5E67AF1}" presName="thickLine" presStyleLbl="alignNode1" presStyleIdx="0" presStyleCnt="2"/>
      <dgm:spPr/>
    </dgm:pt>
    <dgm:pt modelId="{8C14FD5B-A016-4813-978F-A704B63A3278}" type="pres">
      <dgm:prSet presAssocID="{5D65E851-7FED-4F90-A5A5-1F3EE5E67AF1}" presName="horz1" presStyleCnt="0"/>
      <dgm:spPr/>
    </dgm:pt>
    <dgm:pt modelId="{25A99171-A43F-4A93-A9B7-FE987FC5494C}" type="pres">
      <dgm:prSet presAssocID="{5D65E851-7FED-4F90-A5A5-1F3EE5E67AF1}" presName="tx1" presStyleLbl="revTx" presStyleIdx="0" presStyleCnt="2"/>
      <dgm:spPr/>
    </dgm:pt>
    <dgm:pt modelId="{57C44553-6F72-4407-ABF0-8CC54262BAD3}" type="pres">
      <dgm:prSet presAssocID="{5D65E851-7FED-4F90-A5A5-1F3EE5E67AF1}" presName="vert1" presStyleCnt="0"/>
      <dgm:spPr/>
    </dgm:pt>
    <dgm:pt modelId="{4B3B83E1-7E5D-46A8-9A54-6AEF66C17111}" type="pres">
      <dgm:prSet presAssocID="{883BDA00-1C5B-49C9-A75B-F7A60C7E4A90}" presName="thickLine" presStyleLbl="alignNode1" presStyleIdx="1" presStyleCnt="2"/>
      <dgm:spPr/>
    </dgm:pt>
    <dgm:pt modelId="{00939068-629C-4F18-92DA-6C53ECFA8FC0}" type="pres">
      <dgm:prSet presAssocID="{883BDA00-1C5B-49C9-A75B-F7A60C7E4A90}" presName="horz1" presStyleCnt="0"/>
      <dgm:spPr/>
    </dgm:pt>
    <dgm:pt modelId="{EF9F0027-7BDB-4F6E-9B31-36ED1050C3D9}" type="pres">
      <dgm:prSet presAssocID="{883BDA00-1C5B-49C9-A75B-F7A60C7E4A90}" presName="tx1" presStyleLbl="revTx" presStyleIdx="1" presStyleCnt="2"/>
      <dgm:spPr/>
    </dgm:pt>
    <dgm:pt modelId="{4B7D18EA-0626-4B63-990E-2D0F26614F6D}" type="pres">
      <dgm:prSet presAssocID="{883BDA00-1C5B-49C9-A75B-F7A60C7E4A90}" presName="vert1" presStyleCnt="0"/>
      <dgm:spPr/>
    </dgm:pt>
  </dgm:ptLst>
  <dgm:cxnLst>
    <dgm:cxn modelId="{6620780B-55AD-42CF-8765-BBB7D820A6B8}" srcId="{B9683CA7-70FB-4F91-83E9-F7F99386EAC9}" destId="{883BDA00-1C5B-49C9-A75B-F7A60C7E4A90}" srcOrd="1" destOrd="0" parTransId="{B9C4CDFA-CFBF-436B-9A53-E01619242EAE}" sibTransId="{4FF2D570-B24E-4A30-8B4D-9C97B1189005}"/>
    <dgm:cxn modelId="{50BB3D20-761B-4420-BBCA-B21834E6FB0E}" type="presOf" srcId="{883BDA00-1C5B-49C9-A75B-F7A60C7E4A90}" destId="{EF9F0027-7BDB-4F6E-9B31-36ED1050C3D9}" srcOrd="0" destOrd="0" presId="urn:microsoft.com/office/officeart/2008/layout/LinedList"/>
    <dgm:cxn modelId="{A7AC454A-D1B7-467F-B187-AB5925F4FDA1}" type="presOf" srcId="{B9683CA7-70FB-4F91-83E9-F7F99386EAC9}" destId="{20B4C59C-6AE4-4BF9-BE8A-C333A3491A74}" srcOrd="0" destOrd="0" presId="urn:microsoft.com/office/officeart/2008/layout/LinedList"/>
    <dgm:cxn modelId="{ACFB989E-AC5D-4A28-9CE0-863C903EFE12}" srcId="{B9683CA7-70FB-4F91-83E9-F7F99386EAC9}" destId="{5D65E851-7FED-4F90-A5A5-1F3EE5E67AF1}" srcOrd="0" destOrd="0" parTransId="{7E2C6CE1-CD33-4BA8-9A30-43A301DC3E96}" sibTransId="{3C16E30D-385C-4205-A6CB-4A48A35D86CF}"/>
    <dgm:cxn modelId="{ADC0CE9E-4ABA-445D-B3D4-7EBC311A2FB9}" type="presOf" srcId="{5D65E851-7FED-4F90-A5A5-1F3EE5E67AF1}" destId="{25A99171-A43F-4A93-A9B7-FE987FC5494C}" srcOrd="0" destOrd="0" presId="urn:microsoft.com/office/officeart/2008/layout/LinedList"/>
    <dgm:cxn modelId="{7B90B1D9-13A2-42D9-997F-819CB7DABFBA}" type="presParOf" srcId="{20B4C59C-6AE4-4BF9-BE8A-C333A3491A74}" destId="{96676C98-B66A-43B1-A077-CE13971EF682}" srcOrd="0" destOrd="0" presId="urn:microsoft.com/office/officeart/2008/layout/LinedList"/>
    <dgm:cxn modelId="{02946A4A-68D1-4411-8C1C-68D99A06D846}" type="presParOf" srcId="{20B4C59C-6AE4-4BF9-BE8A-C333A3491A74}" destId="{8C14FD5B-A016-4813-978F-A704B63A3278}" srcOrd="1" destOrd="0" presId="urn:microsoft.com/office/officeart/2008/layout/LinedList"/>
    <dgm:cxn modelId="{98CBD5B2-3ED9-483A-B678-8E2F99E1EDE4}" type="presParOf" srcId="{8C14FD5B-A016-4813-978F-A704B63A3278}" destId="{25A99171-A43F-4A93-A9B7-FE987FC5494C}" srcOrd="0" destOrd="0" presId="urn:microsoft.com/office/officeart/2008/layout/LinedList"/>
    <dgm:cxn modelId="{351E7562-FC2B-44B6-824A-7A7323D89C27}" type="presParOf" srcId="{8C14FD5B-A016-4813-978F-A704B63A3278}" destId="{57C44553-6F72-4407-ABF0-8CC54262BAD3}" srcOrd="1" destOrd="0" presId="urn:microsoft.com/office/officeart/2008/layout/LinedList"/>
    <dgm:cxn modelId="{785EB97E-5306-4EEB-8543-F685385F449D}" type="presParOf" srcId="{20B4C59C-6AE4-4BF9-BE8A-C333A3491A74}" destId="{4B3B83E1-7E5D-46A8-9A54-6AEF66C17111}" srcOrd="2" destOrd="0" presId="urn:microsoft.com/office/officeart/2008/layout/LinedList"/>
    <dgm:cxn modelId="{CCD08669-A976-428B-A3FD-6F696B4B71CC}" type="presParOf" srcId="{20B4C59C-6AE4-4BF9-BE8A-C333A3491A74}" destId="{00939068-629C-4F18-92DA-6C53ECFA8FC0}" srcOrd="3" destOrd="0" presId="urn:microsoft.com/office/officeart/2008/layout/LinedList"/>
    <dgm:cxn modelId="{6A4FCC92-0762-42EB-90EC-B9A793F2F4AA}" type="presParOf" srcId="{00939068-629C-4F18-92DA-6C53ECFA8FC0}" destId="{EF9F0027-7BDB-4F6E-9B31-36ED1050C3D9}" srcOrd="0" destOrd="0" presId="urn:microsoft.com/office/officeart/2008/layout/LinedList"/>
    <dgm:cxn modelId="{F285727C-865C-401D-AD9F-E3F10E7DC888}" type="presParOf" srcId="{00939068-629C-4F18-92DA-6C53ECFA8FC0}" destId="{4B7D18EA-0626-4B63-990E-2D0F26614F6D}"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C5B24F-4D90-4ED9-8CED-5B0373D7E49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3FF4F26-827A-46BA-B82D-B7E3C0E7F864}">
      <dgm:prSet/>
      <dgm:spPr/>
      <dgm:t>
        <a:bodyPr/>
        <a:lstStyle/>
        <a:p>
          <a:r>
            <a:rPr lang="en-US"/>
            <a:t>The food label on packaged foods was updated in 2016</a:t>
          </a:r>
        </a:p>
      </dgm:t>
    </dgm:pt>
    <dgm:pt modelId="{E878E248-8A5B-41DA-873F-B420B207B8DE}" type="parTrans" cxnId="{268D2203-CE7B-42CC-BAF0-501849F2F501}">
      <dgm:prSet/>
      <dgm:spPr/>
      <dgm:t>
        <a:bodyPr/>
        <a:lstStyle/>
        <a:p>
          <a:endParaRPr lang="en-US"/>
        </a:p>
      </dgm:t>
    </dgm:pt>
    <dgm:pt modelId="{9A778160-54F1-4AE7-8FB4-54F6ADA91070}" type="sibTrans" cxnId="{268D2203-CE7B-42CC-BAF0-501849F2F501}">
      <dgm:prSet/>
      <dgm:spPr/>
      <dgm:t>
        <a:bodyPr/>
        <a:lstStyle/>
        <a:p>
          <a:endParaRPr lang="en-US"/>
        </a:p>
      </dgm:t>
    </dgm:pt>
    <dgm:pt modelId="{61F92BEE-8800-4103-BE54-3475B8E033FF}">
      <dgm:prSet/>
      <dgm:spPr/>
      <dgm:t>
        <a:bodyPr/>
        <a:lstStyle/>
        <a:p>
          <a:r>
            <a:rPr lang="en-US"/>
            <a:t>To reflect the most up to date scientific information </a:t>
          </a:r>
        </a:p>
      </dgm:t>
    </dgm:pt>
    <dgm:pt modelId="{57A171B4-0624-477F-AF4C-C3AECCC4B8DD}" type="parTrans" cxnId="{FC98068C-9627-406C-8D6D-DB370F42A4E2}">
      <dgm:prSet/>
      <dgm:spPr/>
      <dgm:t>
        <a:bodyPr/>
        <a:lstStyle/>
        <a:p>
          <a:endParaRPr lang="en-US"/>
        </a:p>
      </dgm:t>
    </dgm:pt>
    <dgm:pt modelId="{64C612F9-DEAD-468D-A0AB-92304CEE9292}" type="sibTrans" cxnId="{FC98068C-9627-406C-8D6D-DB370F42A4E2}">
      <dgm:prSet/>
      <dgm:spPr/>
      <dgm:t>
        <a:bodyPr/>
        <a:lstStyle/>
        <a:p>
          <a:endParaRPr lang="en-US"/>
        </a:p>
      </dgm:t>
    </dgm:pt>
    <dgm:pt modelId="{BE94622A-36A5-4E7B-8E24-5ACEC32DEE47}">
      <dgm:prSet/>
      <dgm:spPr/>
      <dgm:t>
        <a:bodyPr/>
        <a:lstStyle/>
        <a:p>
          <a:r>
            <a:rPr lang="en-US" dirty="0"/>
            <a:t>About the link between diet and chronic diseases, such as obesity and heart disease</a:t>
          </a:r>
        </a:p>
      </dgm:t>
    </dgm:pt>
    <dgm:pt modelId="{F5331989-A642-4025-84E3-5C1CCA842E53}" type="parTrans" cxnId="{A4DB90F2-9B5C-4B42-8A69-DF1FF866E31E}">
      <dgm:prSet/>
      <dgm:spPr/>
      <dgm:t>
        <a:bodyPr/>
        <a:lstStyle/>
        <a:p>
          <a:endParaRPr lang="en-US"/>
        </a:p>
      </dgm:t>
    </dgm:pt>
    <dgm:pt modelId="{F1B5A17F-4E79-4499-96AF-39C9DDB88ACC}" type="sibTrans" cxnId="{A4DB90F2-9B5C-4B42-8A69-DF1FF866E31E}">
      <dgm:prSet/>
      <dgm:spPr/>
      <dgm:t>
        <a:bodyPr/>
        <a:lstStyle/>
        <a:p>
          <a:endParaRPr lang="en-US"/>
        </a:p>
      </dgm:t>
    </dgm:pt>
    <dgm:pt modelId="{B0924021-EC91-47EA-8822-85F253B9DA77}">
      <dgm:prSet/>
      <dgm:spPr/>
      <dgm:t>
        <a:bodyPr/>
        <a:lstStyle/>
        <a:p>
          <a:r>
            <a:rPr lang="en-US"/>
            <a:t>The updated label makes it easier for consumers to make better informed food choices. </a:t>
          </a:r>
          <a:endParaRPr lang="en-US" dirty="0"/>
        </a:p>
      </dgm:t>
    </dgm:pt>
    <dgm:pt modelId="{2DC8E035-73B3-44F2-91AE-D19FC1AA8D0B}" type="parTrans" cxnId="{369B9F92-6288-457F-8761-34A33F6BB56A}">
      <dgm:prSet/>
      <dgm:spPr/>
      <dgm:t>
        <a:bodyPr/>
        <a:lstStyle/>
        <a:p>
          <a:endParaRPr lang="en-US"/>
        </a:p>
      </dgm:t>
    </dgm:pt>
    <dgm:pt modelId="{C4C6C73E-23AD-4982-8BFD-A1CBED5A7029}" type="sibTrans" cxnId="{369B9F92-6288-457F-8761-34A33F6BB56A}">
      <dgm:prSet/>
      <dgm:spPr/>
      <dgm:t>
        <a:bodyPr/>
        <a:lstStyle/>
        <a:p>
          <a:endParaRPr lang="en-US"/>
        </a:p>
      </dgm:t>
    </dgm:pt>
    <dgm:pt modelId="{721D588B-1CE8-4936-8D4E-3FA20F7C9A70}" type="pres">
      <dgm:prSet presAssocID="{5BC5B24F-4D90-4ED9-8CED-5B0373D7E49A}" presName="linear" presStyleCnt="0">
        <dgm:presLayoutVars>
          <dgm:animLvl val="lvl"/>
          <dgm:resizeHandles val="exact"/>
        </dgm:presLayoutVars>
      </dgm:prSet>
      <dgm:spPr/>
    </dgm:pt>
    <dgm:pt modelId="{48B536AE-D467-4618-8614-39A1B8605CF8}" type="pres">
      <dgm:prSet presAssocID="{53FF4F26-827A-46BA-B82D-B7E3C0E7F864}" presName="parentText" presStyleLbl="node1" presStyleIdx="0" presStyleCnt="4">
        <dgm:presLayoutVars>
          <dgm:chMax val="0"/>
          <dgm:bulletEnabled val="1"/>
        </dgm:presLayoutVars>
      </dgm:prSet>
      <dgm:spPr/>
    </dgm:pt>
    <dgm:pt modelId="{9CE236C9-F30E-4E71-B1DC-93E2A410F2F4}" type="pres">
      <dgm:prSet presAssocID="{9A778160-54F1-4AE7-8FB4-54F6ADA91070}" presName="spacer" presStyleCnt="0"/>
      <dgm:spPr/>
    </dgm:pt>
    <dgm:pt modelId="{05C56022-A080-49E3-B579-7A084468C5CA}" type="pres">
      <dgm:prSet presAssocID="{61F92BEE-8800-4103-BE54-3475B8E033FF}" presName="parentText" presStyleLbl="node1" presStyleIdx="1" presStyleCnt="4">
        <dgm:presLayoutVars>
          <dgm:chMax val="0"/>
          <dgm:bulletEnabled val="1"/>
        </dgm:presLayoutVars>
      </dgm:prSet>
      <dgm:spPr/>
    </dgm:pt>
    <dgm:pt modelId="{449B3CB6-A37D-49A9-9400-A0F15A77FFE9}" type="pres">
      <dgm:prSet presAssocID="{64C612F9-DEAD-468D-A0AB-92304CEE9292}" presName="spacer" presStyleCnt="0"/>
      <dgm:spPr/>
    </dgm:pt>
    <dgm:pt modelId="{0A66AD09-606D-422C-A977-07BAE8D0DEF2}" type="pres">
      <dgm:prSet presAssocID="{BE94622A-36A5-4E7B-8E24-5ACEC32DEE47}" presName="parentText" presStyleLbl="node1" presStyleIdx="2" presStyleCnt="4">
        <dgm:presLayoutVars>
          <dgm:chMax val="0"/>
          <dgm:bulletEnabled val="1"/>
        </dgm:presLayoutVars>
      </dgm:prSet>
      <dgm:spPr/>
    </dgm:pt>
    <dgm:pt modelId="{6F6659BF-BD1A-4D5F-A8D5-CC1BCF66D854}" type="pres">
      <dgm:prSet presAssocID="{F1B5A17F-4E79-4499-96AF-39C9DDB88ACC}" presName="spacer" presStyleCnt="0"/>
      <dgm:spPr/>
    </dgm:pt>
    <dgm:pt modelId="{7739DEF1-928E-47F8-86D9-D8AD8D7691B4}" type="pres">
      <dgm:prSet presAssocID="{B0924021-EC91-47EA-8822-85F253B9DA77}" presName="parentText" presStyleLbl="node1" presStyleIdx="3" presStyleCnt="4">
        <dgm:presLayoutVars>
          <dgm:chMax val="0"/>
          <dgm:bulletEnabled val="1"/>
        </dgm:presLayoutVars>
      </dgm:prSet>
      <dgm:spPr/>
    </dgm:pt>
  </dgm:ptLst>
  <dgm:cxnLst>
    <dgm:cxn modelId="{268D2203-CE7B-42CC-BAF0-501849F2F501}" srcId="{5BC5B24F-4D90-4ED9-8CED-5B0373D7E49A}" destId="{53FF4F26-827A-46BA-B82D-B7E3C0E7F864}" srcOrd="0" destOrd="0" parTransId="{E878E248-8A5B-41DA-873F-B420B207B8DE}" sibTransId="{9A778160-54F1-4AE7-8FB4-54F6ADA91070}"/>
    <dgm:cxn modelId="{78829972-9F77-4605-8A3D-E2FB3EC3674C}" type="presOf" srcId="{5BC5B24F-4D90-4ED9-8CED-5B0373D7E49A}" destId="{721D588B-1CE8-4936-8D4E-3FA20F7C9A70}" srcOrd="0" destOrd="0" presId="urn:microsoft.com/office/officeart/2005/8/layout/vList2"/>
    <dgm:cxn modelId="{59C90875-B291-4FC1-A354-FCCD88C8048C}" type="presOf" srcId="{53FF4F26-827A-46BA-B82D-B7E3C0E7F864}" destId="{48B536AE-D467-4618-8614-39A1B8605CF8}" srcOrd="0" destOrd="0" presId="urn:microsoft.com/office/officeart/2005/8/layout/vList2"/>
    <dgm:cxn modelId="{FC98068C-9627-406C-8D6D-DB370F42A4E2}" srcId="{5BC5B24F-4D90-4ED9-8CED-5B0373D7E49A}" destId="{61F92BEE-8800-4103-BE54-3475B8E033FF}" srcOrd="1" destOrd="0" parTransId="{57A171B4-0624-477F-AF4C-C3AECCC4B8DD}" sibTransId="{64C612F9-DEAD-468D-A0AB-92304CEE9292}"/>
    <dgm:cxn modelId="{D0A0D38E-89B3-4933-BD7C-62CFF9D8834D}" type="presOf" srcId="{BE94622A-36A5-4E7B-8E24-5ACEC32DEE47}" destId="{0A66AD09-606D-422C-A977-07BAE8D0DEF2}" srcOrd="0" destOrd="0" presId="urn:microsoft.com/office/officeart/2005/8/layout/vList2"/>
    <dgm:cxn modelId="{369B9F92-6288-457F-8761-34A33F6BB56A}" srcId="{5BC5B24F-4D90-4ED9-8CED-5B0373D7E49A}" destId="{B0924021-EC91-47EA-8822-85F253B9DA77}" srcOrd="3" destOrd="0" parTransId="{2DC8E035-73B3-44F2-91AE-D19FC1AA8D0B}" sibTransId="{C4C6C73E-23AD-4982-8BFD-A1CBED5A7029}"/>
    <dgm:cxn modelId="{A2AD7DAB-4A85-4624-AFD4-B7C1A8CC4B84}" type="presOf" srcId="{61F92BEE-8800-4103-BE54-3475B8E033FF}" destId="{05C56022-A080-49E3-B579-7A084468C5CA}" srcOrd="0" destOrd="0" presId="urn:microsoft.com/office/officeart/2005/8/layout/vList2"/>
    <dgm:cxn modelId="{25EA59E3-8FC6-466C-863C-53DD67487FA3}" type="presOf" srcId="{B0924021-EC91-47EA-8822-85F253B9DA77}" destId="{7739DEF1-928E-47F8-86D9-D8AD8D7691B4}" srcOrd="0" destOrd="0" presId="urn:microsoft.com/office/officeart/2005/8/layout/vList2"/>
    <dgm:cxn modelId="{A4DB90F2-9B5C-4B42-8A69-DF1FF866E31E}" srcId="{5BC5B24F-4D90-4ED9-8CED-5B0373D7E49A}" destId="{BE94622A-36A5-4E7B-8E24-5ACEC32DEE47}" srcOrd="2" destOrd="0" parTransId="{F5331989-A642-4025-84E3-5C1CCA842E53}" sibTransId="{F1B5A17F-4E79-4499-96AF-39C9DDB88ACC}"/>
    <dgm:cxn modelId="{C883D267-9904-4C94-9C7F-021C65710D2C}" type="presParOf" srcId="{721D588B-1CE8-4936-8D4E-3FA20F7C9A70}" destId="{48B536AE-D467-4618-8614-39A1B8605CF8}" srcOrd="0" destOrd="0" presId="urn:microsoft.com/office/officeart/2005/8/layout/vList2"/>
    <dgm:cxn modelId="{8934E5D0-D90D-4F1D-B376-2B75AE973C02}" type="presParOf" srcId="{721D588B-1CE8-4936-8D4E-3FA20F7C9A70}" destId="{9CE236C9-F30E-4E71-B1DC-93E2A410F2F4}" srcOrd="1" destOrd="0" presId="urn:microsoft.com/office/officeart/2005/8/layout/vList2"/>
    <dgm:cxn modelId="{393B1EB1-1656-45DD-888B-4573614F6895}" type="presParOf" srcId="{721D588B-1CE8-4936-8D4E-3FA20F7C9A70}" destId="{05C56022-A080-49E3-B579-7A084468C5CA}" srcOrd="2" destOrd="0" presId="urn:microsoft.com/office/officeart/2005/8/layout/vList2"/>
    <dgm:cxn modelId="{53978CC5-B485-441E-9821-E99969F10CA9}" type="presParOf" srcId="{721D588B-1CE8-4936-8D4E-3FA20F7C9A70}" destId="{449B3CB6-A37D-49A9-9400-A0F15A77FFE9}" srcOrd="3" destOrd="0" presId="urn:microsoft.com/office/officeart/2005/8/layout/vList2"/>
    <dgm:cxn modelId="{45CBC93C-8B2D-4D03-A81D-41950B0DFC3E}" type="presParOf" srcId="{721D588B-1CE8-4936-8D4E-3FA20F7C9A70}" destId="{0A66AD09-606D-422C-A977-07BAE8D0DEF2}" srcOrd="4" destOrd="0" presId="urn:microsoft.com/office/officeart/2005/8/layout/vList2"/>
    <dgm:cxn modelId="{F5203899-C43D-4E74-A061-FD6301300EAD}" type="presParOf" srcId="{721D588B-1CE8-4936-8D4E-3FA20F7C9A70}" destId="{6F6659BF-BD1A-4D5F-A8D5-CC1BCF66D854}" srcOrd="5" destOrd="0" presId="urn:microsoft.com/office/officeart/2005/8/layout/vList2"/>
    <dgm:cxn modelId="{C86E5916-D479-47B2-8C9B-61094748BDA6}" type="presParOf" srcId="{721D588B-1CE8-4936-8D4E-3FA20F7C9A70}" destId="{7739DEF1-928E-47F8-86D9-D8AD8D7691B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D38C77-B0FD-47BF-A025-2D64E7830A0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104C2E8-182A-4F75-A308-1809FAA05158}">
      <dgm:prSet/>
      <dgm:spPr/>
      <dgm:t>
        <a:bodyPr/>
        <a:lstStyle/>
        <a:p>
          <a:pPr>
            <a:lnSpc>
              <a:spcPct val="100000"/>
            </a:lnSpc>
          </a:pPr>
          <a:r>
            <a:rPr lang="en-US" dirty="0"/>
            <a:t>Manufacturers $10 million or more in annual sales-January 1, 2020;</a:t>
          </a:r>
        </a:p>
      </dgm:t>
    </dgm:pt>
    <dgm:pt modelId="{ACC87966-7F84-4B11-B1C0-86983843267E}" type="parTrans" cxnId="{CED4535E-A33C-4F23-8EAA-EE5FDF3E753A}">
      <dgm:prSet/>
      <dgm:spPr/>
      <dgm:t>
        <a:bodyPr/>
        <a:lstStyle/>
        <a:p>
          <a:endParaRPr lang="en-US"/>
        </a:p>
      </dgm:t>
    </dgm:pt>
    <dgm:pt modelId="{1AD510A1-26CC-4EBB-B8B9-C5D21219FDD3}" type="sibTrans" cxnId="{CED4535E-A33C-4F23-8EAA-EE5FDF3E753A}">
      <dgm:prSet/>
      <dgm:spPr/>
      <dgm:t>
        <a:bodyPr/>
        <a:lstStyle/>
        <a:p>
          <a:endParaRPr lang="en-US"/>
        </a:p>
      </dgm:t>
    </dgm:pt>
    <dgm:pt modelId="{E2C5899B-632D-457B-8667-AC1E3F07FF10}">
      <dgm:prSet/>
      <dgm:spPr/>
      <dgm:t>
        <a:bodyPr/>
        <a:lstStyle/>
        <a:p>
          <a:pPr>
            <a:lnSpc>
              <a:spcPct val="100000"/>
            </a:lnSpc>
          </a:pPr>
          <a:r>
            <a:rPr lang="en-US" dirty="0"/>
            <a:t>Manufacturers &lt;$10 million in annual food sales-January 1, 2021.</a:t>
          </a:r>
        </a:p>
      </dgm:t>
    </dgm:pt>
    <dgm:pt modelId="{EAF659A5-D247-46FE-962F-EF2583D157E4}" type="parTrans" cxnId="{A3686E96-AAF7-4C9D-B300-0B5DFB5495CF}">
      <dgm:prSet/>
      <dgm:spPr/>
      <dgm:t>
        <a:bodyPr/>
        <a:lstStyle/>
        <a:p>
          <a:endParaRPr lang="en-US"/>
        </a:p>
      </dgm:t>
    </dgm:pt>
    <dgm:pt modelId="{C112E582-BD6D-4FF5-AA94-FE0D61B15D9D}" type="sibTrans" cxnId="{A3686E96-AAF7-4C9D-B300-0B5DFB5495CF}">
      <dgm:prSet/>
      <dgm:spPr/>
      <dgm:t>
        <a:bodyPr/>
        <a:lstStyle/>
        <a:p>
          <a:endParaRPr lang="en-US"/>
        </a:p>
      </dgm:t>
    </dgm:pt>
    <dgm:pt modelId="{C5A78392-EE83-46A7-B0B5-EA95F8F176A9}">
      <dgm:prSet/>
      <dgm:spPr/>
      <dgm:t>
        <a:bodyPr/>
        <a:lstStyle/>
        <a:p>
          <a:pPr>
            <a:lnSpc>
              <a:spcPct val="100000"/>
            </a:lnSpc>
          </a:pPr>
          <a:r>
            <a:rPr lang="en-US" dirty="0"/>
            <a:t>Manufacturers of most single-ingredient sugars, such as honey and maple syrup, and certain cranberry products have until July 1,2021 to make the changes. </a:t>
          </a:r>
        </a:p>
      </dgm:t>
    </dgm:pt>
    <dgm:pt modelId="{DA58CBB0-3EFB-4690-B302-27C58360A80A}" type="parTrans" cxnId="{E3690881-2C65-437E-8F94-32A84DC61A98}">
      <dgm:prSet/>
      <dgm:spPr/>
      <dgm:t>
        <a:bodyPr/>
        <a:lstStyle/>
        <a:p>
          <a:endParaRPr lang="en-US"/>
        </a:p>
      </dgm:t>
    </dgm:pt>
    <dgm:pt modelId="{65397AF1-E2CB-42C5-8D0D-712B6E049120}" type="sibTrans" cxnId="{E3690881-2C65-437E-8F94-32A84DC61A98}">
      <dgm:prSet/>
      <dgm:spPr/>
      <dgm:t>
        <a:bodyPr/>
        <a:lstStyle/>
        <a:p>
          <a:endParaRPr lang="en-US"/>
        </a:p>
      </dgm:t>
    </dgm:pt>
    <dgm:pt modelId="{B11A4165-47E6-4D8F-B9AB-E3EDEED410B7}" type="pres">
      <dgm:prSet presAssocID="{40D38C77-B0FD-47BF-A025-2D64E7830A04}" presName="linear" presStyleCnt="0">
        <dgm:presLayoutVars>
          <dgm:animLvl val="lvl"/>
          <dgm:resizeHandles val="exact"/>
        </dgm:presLayoutVars>
      </dgm:prSet>
      <dgm:spPr/>
    </dgm:pt>
    <dgm:pt modelId="{B53C8A75-E0FC-4726-8AD2-5FEDCCC1C593}" type="pres">
      <dgm:prSet presAssocID="{9104C2E8-182A-4F75-A308-1809FAA05158}" presName="parentText" presStyleLbl="node1" presStyleIdx="0" presStyleCnt="3">
        <dgm:presLayoutVars>
          <dgm:chMax val="0"/>
          <dgm:bulletEnabled val="1"/>
        </dgm:presLayoutVars>
      </dgm:prSet>
      <dgm:spPr/>
    </dgm:pt>
    <dgm:pt modelId="{94968AA4-7154-411A-A4F5-A5FE8C22E2A7}" type="pres">
      <dgm:prSet presAssocID="{1AD510A1-26CC-4EBB-B8B9-C5D21219FDD3}" presName="spacer" presStyleCnt="0"/>
      <dgm:spPr/>
    </dgm:pt>
    <dgm:pt modelId="{6D6E3583-DBC1-4E66-B2A5-5AD92931C9C7}" type="pres">
      <dgm:prSet presAssocID="{E2C5899B-632D-457B-8667-AC1E3F07FF10}" presName="parentText" presStyleLbl="node1" presStyleIdx="1" presStyleCnt="3">
        <dgm:presLayoutVars>
          <dgm:chMax val="0"/>
          <dgm:bulletEnabled val="1"/>
        </dgm:presLayoutVars>
      </dgm:prSet>
      <dgm:spPr/>
    </dgm:pt>
    <dgm:pt modelId="{E29E3815-FBF8-40F6-9736-966ACB6685D5}" type="pres">
      <dgm:prSet presAssocID="{C112E582-BD6D-4FF5-AA94-FE0D61B15D9D}" presName="spacer" presStyleCnt="0"/>
      <dgm:spPr/>
    </dgm:pt>
    <dgm:pt modelId="{089571F5-23CA-419B-9A0C-F9288792D3D1}" type="pres">
      <dgm:prSet presAssocID="{C5A78392-EE83-46A7-B0B5-EA95F8F176A9}" presName="parentText" presStyleLbl="node1" presStyleIdx="2" presStyleCnt="3">
        <dgm:presLayoutVars>
          <dgm:chMax val="0"/>
          <dgm:bulletEnabled val="1"/>
        </dgm:presLayoutVars>
      </dgm:prSet>
      <dgm:spPr/>
    </dgm:pt>
  </dgm:ptLst>
  <dgm:cxnLst>
    <dgm:cxn modelId="{76954829-9847-45D4-942F-12F678CADF40}" type="presOf" srcId="{9104C2E8-182A-4F75-A308-1809FAA05158}" destId="{B53C8A75-E0FC-4726-8AD2-5FEDCCC1C593}" srcOrd="0" destOrd="0" presId="urn:microsoft.com/office/officeart/2005/8/layout/vList2"/>
    <dgm:cxn modelId="{34DD553C-6BDF-43FC-BD3E-72868B84915C}" type="presOf" srcId="{40D38C77-B0FD-47BF-A025-2D64E7830A04}" destId="{B11A4165-47E6-4D8F-B9AB-E3EDEED410B7}" srcOrd="0" destOrd="0" presId="urn:microsoft.com/office/officeart/2005/8/layout/vList2"/>
    <dgm:cxn modelId="{CED4535E-A33C-4F23-8EAA-EE5FDF3E753A}" srcId="{40D38C77-B0FD-47BF-A025-2D64E7830A04}" destId="{9104C2E8-182A-4F75-A308-1809FAA05158}" srcOrd="0" destOrd="0" parTransId="{ACC87966-7F84-4B11-B1C0-86983843267E}" sibTransId="{1AD510A1-26CC-4EBB-B8B9-C5D21219FDD3}"/>
    <dgm:cxn modelId="{BF61857B-A735-457C-AA4D-DE846AC20097}" type="presOf" srcId="{E2C5899B-632D-457B-8667-AC1E3F07FF10}" destId="{6D6E3583-DBC1-4E66-B2A5-5AD92931C9C7}" srcOrd="0" destOrd="0" presId="urn:microsoft.com/office/officeart/2005/8/layout/vList2"/>
    <dgm:cxn modelId="{E3690881-2C65-437E-8F94-32A84DC61A98}" srcId="{40D38C77-B0FD-47BF-A025-2D64E7830A04}" destId="{C5A78392-EE83-46A7-B0B5-EA95F8F176A9}" srcOrd="2" destOrd="0" parTransId="{DA58CBB0-3EFB-4690-B302-27C58360A80A}" sibTransId="{65397AF1-E2CB-42C5-8D0D-712B6E049120}"/>
    <dgm:cxn modelId="{A3686E96-AAF7-4C9D-B300-0B5DFB5495CF}" srcId="{40D38C77-B0FD-47BF-A025-2D64E7830A04}" destId="{E2C5899B-632D-457B-8667-AC1E3F07FF10}" srcOrd="1" destOrd="0" parTransId="{EAF659A5-D247-46FE-962F-EF2583D157E4}" sibTransId="{C112E582-BD6D-4FF5-AA94-FE0D61B15D9D}"/>
    <dgm:cxn modelId="{BB2C59C7-4E02-4D5F-BEEA-F826038EA097}" type="presOf" srcId="{C5A78392-EE83-46A7-B0B5-EA95F8F176A9}" destId="{089571F5-23CA-419B-9A0C-F9288792D3D1}" srcOrd="0" destOrd="0" presId="urn:microsoft.com/office/officeart/2005/8/layout/vList2"/>
    <dgm:cxn modelId="{7A254E10-380E-414F-8DA8-555E601876F9}" type="presParOf" srcId="{B11A4165-47E6-4D8F-B9AB-E3EDEED410B7}" destId="{B53C8A75-E0FC-4726-8AD2-5FEDCCC1C593}" srcOrd="0" destOrd="0" presId="urn:microsoft.com/office/officeart/2005/8/layout/vList2"/>
    <dgm:cxn modelId="{9B950142-49AE-4D38-A63E-5F92F002E5C8}" type="presParOf" srcId="{B11A4165-47E6-4D8F-B9AB-E3EDEED410B7}" destId="{94968AA4-7154-411A-A4F5-A5FE8C22E2A7}" srcOrd="1" destOrd="0" presId="urn:microsoft.com/office/officeart/2005/8/layout/vList2"/>
    <dgm:cxn modelId="{CF41CAF0-347E-43AB-9DCB-C17320C53C84}" type="presParOf" srcId="{B11A4165-47E6-4D8F-B9AB-E3EDEED410B7}" destId="{6D6E3583-DBC1-4E66-B2A5-5AD92931C9C7}" srcOrd="2" destOrd="0" presId="urn:microsoft.com/office/officeart/2005/8/layout/vList2"/>
    <dgm:cxn modelId="{C1164E80-F830-4D33-9258-78C6361F407F}" type="presParOf" srcId="{B11A4165-47E6-4D8F-B9AB-E3EDEED410B7}" destId="{E29E3815-FBF8-40F6-9736-966ACB6685D5}" srcOrd="3" destOrd="0" presId="urn:microsoft.com/office/officeart/2005/8/layout/vList2"/>
    <dgm:cxn modelId="{248AE999-40A6-4AF1-A713-3FA4CFCE65AE}" type="presParOf" srcId="{B11A4165-47E6-4D8F-B9AB-E3EDEED410B7}" destId="{089571F5-23CA-419B-9A0C-F9288792D3D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776FD-FD23-439F-9B1D-0F26D8B12DFD}">
      <dsp:nvSpPr>
        <dsp:cNvPr id="0" name=""/>
        <dsp:cNvSpPr/>
      </dsp:nvSpPr>
      <dsp:spPr>
        <a:xfrm>
          <a:off x="0" y="69696"/>
          <a:ext cx="7959560" cy="947699"/>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Wash, rinse, sanitize, and air-dry</a:t>
          </a:r>
        </a:p>
      </dsp:txBody>
      <dsp:txXfrm>
        <a:off x="46263" y="115959"/>
        <a:ext cx="7867034" cy="855173"/>
      </dsp:txXfrm>
    </dsp:sp>
    <dsp:sp modelId="{643C1B2B-FA89-48C5-A102-49F5449C2E40}">
      <dsp:nvSpPr>
        <dsp:cNvPr id="0" name=""/>
        <dsp:cNvSpPr/>
      </dsp:nvSpPr>
      <dsp:spPr>
        <a:xfrm>
          <a:off x="0" y="1017396"/>
          <a:ext cx="795956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71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Wash, rinse, sanitize, and air-dry thermometers before and after using them</a:t>
          </a:r>
        </a:p>
      </dsp:txBody>
      <dsp:txXfrm>
        <a:off x="0" y="1017396"/>
        <a:ext cx="7959560" cy="298080"/>
      </dsp:txXfrm>
    </dsp:sp>
    <dsp:sp modelId="{838A4BEA-A047-4F4F-8F96-D406F6C3EE5E}">
      <dsp:nvSpPr>
        <dsp:cNvPr id="0" name=""/>
        <dsp:cNvSpPr/>
      </dsp:nvSpPr>
      <dsp:spPr>
        <a:xfrm>
          <a:off x="0" y="1315476"/>
          <a:ext cx="7959560" cy="947699"/>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Calibrate</a:t>
          </a:r>
        </a:p>
      </dsp:txBody>
      <dsp:txXfrm>
        <a:off x="46263" y="1361739"/>
        <a:ext cx="7867034" cy="855173"/>
      </dsp:txXfrm>
    </dsp:sp>
    <dsp:sp modelId="{DA31A2EB-B563-4042-939F-7291367BAE29}">
      <dsp:nvSpPr>
        <dsp:cNvPr id="0" name=""/>
        <dsp:cNvSpPr/>
      </dsp:nvSpPr>
      <dsp:spPr>
        <a:xfrm>
          <a:off x="0" y="2263176"/>
          <a:ext cx="7959560"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71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Calibrate them before each shift to </a:t>
          </a:r>
          <a:br>
            <a:rPr lang="en-US" sz="1400" kern="1200" dirty="0"/>
          </a:br>
          <a:r>
            <a:rPr lang="en-US" sz="1400" kern="1200" dirty="0"/>
            <a:t>ensure accuracy</a:t>
          </a:r>
        </a:p>
      </dsp:txBody>
      <dsp:txXfrm>
        <a:off x="0" y="2263176"/>
        <a:ext cx="7959560" cy="419175"/>
      </dsp:txXfrm>
    </dsp:sp>
    <dsp:sp modelId="{2A699FFB-36FA-49D7-804F-929640DF5A63}">
      <dsp:nvSpPr>
        <dsp:cNvPr id="0" name=""/>
        <dsp:cNvSpPr/>
      </dsp:nvSpPr>
      <dsp:spPr>
        <a:xfrm>
          <a:off x="0" y="2698027"/>
          <a:ext cx="7959560" cy="947699"/>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Make sure thermometers used to measure the temperature of food are accurate to </a:t>
          </a:r>
          <a:br>
            <a:rPr lang="en-US" sz="1800" kern="1200" dirty="0"/>
          </a:br>
          <a:r>
            <a:rPr lang="en-US" sz="1800" kern="1200" dirty="0"/>
            <a:t>+/- 2˚F or +/- 1˚C </a:t>
          </a:r>
        </a:p>
      </dsp:txBody>
      <dsp:txXfrm>
        <a:off x="46263" y="2744290"/>
        <a:ext cx="7867034" cy="855173"/>
      </dsp:txXfrm>
    </dsp:sp>
    <dsp:sp modelId="{87AD7154-AAEB-489A-8288-6BE1A50463B6}">
      <dsp:nvSpPr>
        <dsp:cNvPr id="0" name=""/>
        <dsp:cNvSpPr/>
      </dsp:nvSpPr>
      <dsp:spPr>
        <a:xfrm>
          <a:off x="0" y="3630051"/>
          <a:ext cx="795956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716"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dsp:txBody>
      <dsp:txXfrm>
        <a:off x="0" y="3630051"/>
        <a:ext cx="7959560" cy="298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D2415-E464-4C6A-AF85-927BE4B86E0D}">
      <dsp:nvSpPr>
        <dsp:cNvPr id="0" name=""/>
        <dsp:cNvSpPr/>
      </dsp:nvSpPr>
      <dsp:spPr>
        <a:xfrm>
          <a:off x="0" y="2054"/>
          <a:ext cx="7915667" cy="9607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A0CE27-AE0E-4E43-958B-10BBBF6C7802}">
      <dsp:nvSpPr>
        <dsp:cNvPr id="0" name=""/>
        <dsp:cNvSpPr/>
      </dsp:nvSpPr>
      <dsp:spPr>
        <a:xfrm>
          <a:off x="290635" y="218229"/>
          <a:ext cx="528428" cy="5284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4FDA30-2007-4F6F-986F-DFF9C72B0314}">
      <dsp:nvSpPr>
        <dsp:cNvPr id="0" name=""/>
        <dsp:cNvSpPr/>
      </dsp:nvSpPr>
      <dsp:spPr>
        <a:xfrm>
          <a:off x="1109699" y="2054"/>
          <a:ext cx="6804883" cy="96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82" tIns="101682" rIns="101682" bIns="101682" numCol="1" spcCol="1270" anchor="ctr" anchorCtr="0">
          <a:noAutofit/>
        </a:bodyPr>
        <a:lstStyle/>
        <a:p>
          <a:pPr marL="0" lvl="0" indent="0" algn="l" defTabSz="755650">
            <a:lnSpc>
              <a:spcPct val="90000"/>
            </a:lnSpc>
            <a:spcBef>
              <a:spcPct val="0"/>
            </a:spcBef>
            <a:spcAft>
              <a:spcPct val="35000"/>
            </a:spcAft>
            <a:buNone/>
          </a:pPr>
          <a:r>
            <a:rPr lang="en-US" sz="1700" b="1" kern="1200"/>
            <a:t>Shell eggs: </a:t>
          </a:r>
          <a:r>
            <a:rPr lang="en-US" sz="1700" kern="1200"/>
            <a:t>Receive at an air temperature of 45˚F (7˚C) or lower</a:t>
          </a:r>
        </a:p>
      </dsp:txBody>
      <dsp:txXfrm>
        <a:off x="1109699" y="2054"/>
        <a:ext cx="6804883" cy="960778"/>
      </dsp:txXfrm>
    </dsp:sp>
    <dsp:sp modelId="{C514DC74-19F5-4E9F-8C37-9EFAF0BF4A2B}">
      <dsp:nvSpPr>
        <dsp:cNvPr id="0" name=""/>
        <dsp:cNvSpPr/>
      </dsp:nvSpPr>
      <dsp:spPr>
        <a:xfrm>
          <a:off x="0" y="1203027"/>
          <a:ext cx="7915667" cy="9607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3176D9-20E0-4D67-AB92-2EF14544B750}">
      <dsp:nvSpPr>
        <dsp:cNvPr id="0" name=""/>
        <dsp:cNvSpPr/>
      </dsp:nvSpPr>
      <dsp:spPr>
        <a:xfrm>
          <a:off x="290635" y="1419202"/>
          <a:ext cx="528428" cy="5284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D6DE19-904D-42C5-9C7A-E35D36D0000F}">
      <dsp:nvSpPr>
        <dsp:cNvPr id="0" name=""/>
        <dsp:cNvSpPr/>
      </dsp:nvSpPr>
      <dsp:spPr>
        <a:xfrm>
          <a:off x="1109699" y="1203027"/>
          <a:ext cx="6804883" cy="96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82" tIns="101682" rIns="101682" bIns="101682" numCol="1" spcCol="1270" anchor="ctr" anchorCtr="0">
          <a:noAutofit/>
        </a:bodyPr>
        <a:lstStyle/>
        <a:p>
          <a:pPr marL="0" lvl="0" indent="0" algn="l" defTabSz="755650">
            <a:lnSpc>
              <a:spcPct val="90000"/>
            </a:lnSpc>
            <a:spcBef>
              <a:spcPct val="0"/>
            </a:spcBef>
            <a:spcAft>
              <a:spcPct val="35000"/>
            </a:spcAft>
            <a:buNone/>
          </a:pPr>
          <a:r>
            <a:rPr lang="en-US" sz="1700" b="1" kern="1200"/>
            <a:t>Milk:</a:t>
          </a:r>
          <a:r>
            <a:rPr lang="en-US" sz="1700" kern="1200"/>
            <a:t> Receive at 45˚F (7˚C) or lower</a:t>
          </a:r>
          <a:br>
            <a:rPr lang="en-US" sz="1700" kern="1200"/>
          </a:br>
          <a:r>
            <a:rPr lang="en-US" sz="1700" kern="1200"/>
            <a:t>Cool the milk to 41˚F (5˚C) or lower in four hours</a:t>
          </a:r>
        </a:p>
      </dsp:txBody>
      <dsp:txXfrm>
        <a:off x="1109699" y="1203027"/>
        <a:ext cx="6804883" cy="960778"/>
      </dsp:txXfrm>
    </dsp:sp>
    <dsp:sp modelId="{70A95561-63C5-44FF-8030-8CBA50201D8C}">
      <dsp:nvSpPr>
        <dsp:cNvPr id="0" name=""/>
        <dsp:cNvSpPr/>
      </dsp:nvSpPr>
      <dsp:spPr>
        <a:xfrm>
          <a:off x="0" y="2404000"/>
          <a:ext cx="7915667" cy="9607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A57215-62DC-496D-A60E-2BE771A11EC6}">
      <dsp:nvSpPr>
        <dsp:cNvPr id="0" name=""/>
        <dsp:cNvSpPr/>
      </dsp:nvSpPr>
      <dsp:spPr>
        <a:xfrm>
          <a:off x="290635" y="2620176"/>
          <a:ext cx="528428" cy="5284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E294F7-947D-45C7-B918-F9C6B7EB2D70}">
      <dsp:nvSpPr>
        <dsp:cNvPr id="0" name=""/>
        <dsp:cNvSpPr/>
      </dsp:nvSpPr>
      <dsp:spPr>
        <a:xfrm>
          <a:off x="1109699" y="2404000"/>
          <a:ext cx="3562050" cy="96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82" tIns="101682" rIns="101682" bIns="101682" numCol="1" spcCol="1270" anchor="ctr" anchorCtr="0">
          <a:noAutofit/>
        </a:bodyPr>
        <a:lstStyle/>
        <a:p>
          <a:pPr marL="0" lvl="0" indent="0" algn="l" defTabSz="755650">
            <a:lnSpc>
              <a:spcPct val="90000"/>
            </a:lnSpc>
            <a:spcBef>
              <a:spcPct val="0"/>
            </a:spcBef>
            <a:spcAft>
              <a:spcPct val="35000"/>
            </a:spcAft>
            <a:buNone/>
          </a:pPr>
          <a:r>
            <a:rPr lang="en-US" sz="1700" b="1" kern="1200"/>
            <a:t>Hot TCS food:</a:t>
          </a:r>
          <a:r>
            <a:rPr lang="en-US" sz="1700" kern="1200"/>
            <a:t> Receive at 135˚F (57˚C) or higher</a:t>
          </a:r>
          <a:br>
            <a:rPr lang="en-US" sz="1700" kern="1200"/>
          </a:br>
          <a:r>
            <a:rPr lang="en-US" sz="1700" b="1" kern="1200"/>
            <a:t>Frozen food: </a:t>
          </a:r>
          <a:r>
            <a:rPr lang="en-US" sz="1700" kern="1200"/>
            <a:t>Receive frozen solid </a:t>
          </a:r>
        </a:p>
      </dsp:txBody>
      <dsp:txXfrm>
        <a:off x="1109699" y="2404000"/>
        <a:ext cx="3562050" cy="960778"/>
      </dsp:txXfrm>
    </dsp:sp>
    <dsp:sp modelId="{58508F43-ACD1-4E4B-B23A-03A9423E8DD8}">
      <dsp:nvSpPr>
        <dsp:cNvPr id="0" name=""/>
        <dsp:cNvSpPr/>
      </dsp:nvSpPr>
      <dsp:spPr>
        <a:xfrm>
          <a:off x="4671749" y="2404000"/>
          <a:ext cx="3242832" cy="96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82" tIns="101682" rIns="101682" bIns="101682" numCol="1" spcCol="1270" anchor="ctr" anchorCtr="0">
          <a:noAutofit/>
        </a:bodyPr>
        <a:lstStyle/>
        <a:p>
          <a:pPr marL="0" lvl="0" indent="0" algn="l" defTabSz="488950">
            <a:lnSpc>
              <a:spcPct val="90000"/>
            </a:lnSpc>
            <a:spcBef>
              <a:spcPct val="0"/>
            </a:spcBef>
            <a:spcAft>
              <a:spcPct val="35000"/>
            </a:spcAft>
            <a:buNone/>
          </a:pPr>
          <a:r>
            <a:rPr lang="en-US" sz="1100" kern="1200"/>
            <a:t>REJECT frozen food for the following reasons:</a:t>
          </a:r>
        </a:p>
        <a:p>
          <a:pPr marL="0" lvl="0" indent="0" algn="l" defTabSz="488950">
            <a:lnSpc>
              <a:spcPct val="90000"/>
            </a:lnSpc>
            <a:spcBef>
              <a:spcPct val="0"/>
            </a:spcBef>
            <a:spcAft>
              <a:spcPct val="35000"/>
            </a:spcAft>
            <a:buNone/>
          </a:pPr>
          <a:r>
            <a:rPr lang="en-US" sz="1100" kern="1200"/>
            <a:t>Fluids or water stain appear in case bottoms or on packaging</a:t>
          </a:r>
        </a:p>
        <a:p>
          <a:pPr marL="0" lvl="0" indent="0" algn="l" defTabSz="488950">
            <a:lnSpc>
              <a:spcPct val="90000"/>
            </a:lnSpc>
            <a:spcBef>
              <a:spcPct val="0"/>
            </a:spcBef>
            <a:spcAft>
              <a:spcPct val="35000"/>
            </a:spcAft>
            <a:buNone/>
          </a:pPr>
          <a:r>
            <a:rPr lang="en-US" sz="1100" kern="1200"/>
            <a:t>There are ice crystals or frozen liquids on the food or the packaging</a:t>
          </a:r>
          <a:br>
            <a:rPr lang="en-US" sz="1100" kern="1200"/>
          </a:br>
          <a:endParaRPr lang="en-US" sz="1100" kern="1200"/>
        </a:p>
      </dsp:txBody>
      <dsp:txXfrm>
        <a:off x="4671749" y="2404000"/>
        <a:ext cx="3242832" cy="960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9D1AE-85AC-4BDF-AAE0-3D42EC01BEB2}">
      <dsp:nvSpPr>
        <dsp:cNvPr id="0" name=""/>
        <dsp:cNvSpPr/>
      </dsp:nvSpPr>
      <dsp:spPr>
        <a:xfrm>
          <a:off x="0" y="0"/>
          <a:ext cx="4901548"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6239769-2469-4AF9-BDD0-D2F4C4AAB72B}">
      <dsp:nvSpPr>
        <dsp:cNvPr id="0" name=""/>
        <dsp:cNvSpPr/>
      </dsp:nvSpPr>
      <dsp:spPr>
        <a:xfrm>
          <a:off x="0" y="0"/>
          <a:ext cx="4901548" cy="1998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Always use a clean cutting board for food preparation.</a:t>
          </a:r>
          <a:endParaRPr lang="en-US" sz="2400" kern="1200"/>
        </a:p>
      </dsp:txBody>
      <dsp:txXfrm>
        <a:off x="0" y="0"/>
        <a:ext cx="4901548" cy="1998913"/>
      </dsp:txXfrm>
    </dsp:sp>
    <dsp:sp modelId="{F123DBAF-90EB-4A2B-89A6-AA8B707F4C23}">
      <dsp:nvSpPr>
        <dsp:cNvPr id="0" name=""/>
        <dsp:cNvSpPr/>
      </dsp:nvSpPr>
      <dsp:spPr>
        <a:xfrm>
          <a:off x="0" y="1998913"/>
          <a:ext cx="4901548"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1B6C3DE-4670-44D4-BC83-8566D46D0D12}">
      <dsp:nvSpPr>
        <dsp:cNvPr id="0" name=""/>
        <dsp:cNvSpPr/>
      </dsp:nvSpPr>
      <dsp:spPr>
        <a:xfrm>
          <a:off x="0" y="1998913"/>
          <a:ext cx="4901548" cy="1998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After each use and before moving on to the next step while prepping food, clean cutting boards thoroughly in hot, soapy water, then rinse with water and air dry</a:t>
          </a:r>
          <a:endParaRPr lang="en-US" sz="2400" kern="1200" dirty="0"/>
        </a:p>
      </dsp:txBody>
      <dsp:txXfrm>
        <a:off x="0" y="1998913"/>
        <a:ext cx="4901548" cy="19989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76C98-B66A-43B1-A077-CE13971EF682}">
      <dsp:nvSpPr>
        <dsp:cNvPr id="0" name=""/>
        <dsp:cNvSpPr/>
      </dsp:nvSpPr>
      <dsp:spPr>
        <a:xfrm>
          <a:off x="0" y="0"/>
          <a:ext cx="420336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99171-A43F-4A93-A9B7-FE987FC5494C}">
      <dsp:nvSpPr>
        <dsp:cNvPr id="0" name=""/>
        <dsp:cNvSpPr/>
      </dsp:nvSpPr>
      <dsp:spPr>
        <a:xfrm>
          <a:off x="0" y="0"/>
          <a:ext cx="4203365" cy="1998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dirty="0"/>
            <a:t>All plastic and wooden cutting boards wear out over time. </a:t>
          </a:r>
          <a:endParaRPr lang="en-US" sz="2700" kern="1200" dirty="0"/>
        </a:p>
      </dsp:txBody>
      <dsp:txXfrm>
        <a:off x="0" y="0"/>
        <a:ext cx="4203365" cy="1998913"/>
      </dsp:txXfrm>
    </dsp:sp>
    <dsp:sp modelId="{4B3B83E1-7E5D-46A8-9A54-6AEF66C17111}">
      <dsp:nvSpPr>
        <dsp:cNvPr id="0" name=""/>
        <dsp:cNvSpPr/>
      </dsp:nvSpPr>
      <dsp:spPr>
        <a:xfrm>
          <a:off x="0" y="1998913"/>
          <a:ext cx="420336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F0027-7BDB-4F6E-9B31-36ED1050C3D9}">
      <dsp:nvSpPr>
        <dsp:cNvPr id="0" name=""/>
        <dsp:cNvSpPr/>
      </dsp:nvSpPr>
      <dsp:spPr>
        <a:xfrm>
          <a:off x="0" y="1998913"/>
          <a:ext cx="4203365" cy="1998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dirty="0"/>
            <a:t>Once cutting boards become excessively worn or develop hard-to-clean grooves, they should be discarded.</a:t>
          </a:r>
          <a:endParaRPr lang="en-US" sz="2700" kern="1200" dirty="0"/>
        </a:p>
      </dsp:txBody>
      <dsp:txXfrm>
        <a:off x="0" y="1998913"/>
        <a:ext cx="4203365" cy="19989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536AE-D467-4618-8614-39A1B8605CF8}">
      <dsp:nvSpPr>
        <dsp:cNvPr id="0" name=""/>
        <dsp:cNvSpPr/>
      </dsp:nvSpPr>
      <dsp:spPr>
        <a:xfrm>
          <a:off x="0" y="77710"/>
          <a:ext cx="5295778" cy="127413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food label on packaged foods was updated in 2016</a:t>
          </a:r>
        </a:p>
      </dsp:txBody>
      <dsp:txXfrm>
        <a:off x="62198" y="139908"/>
        <a:ext cx="5171382" cy="1149734"/>
      </dsp:txXfrm>
    </dsp:sp>
    <dsp:sp modelId="{05C56022-A080-49E3-B579-7A084468C5CA}">
      <dsp:nvSpPr>
        <dsp:cNvPr id="0" name=""/>
        <dsp:cNvSpPr/>
      </dsp:nvSpPr>
      <dsp:spPr>
        <a:xfrm>
          <a:off x="0" y="1420960"/>
          <a:ext cx="5295778" cy="1274130"/>
        </a:xfrm>
        <a:prstGeom prst="roundRect">
          <a:avLst/>
        </a:prstGeom>
        <a:solidFill>
          <a:schemeClr val="accent2">
            <a:hueOff val="885262"/>
            <a:satOff val="3045"/>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To reflect the most up to date scientific information </a:t>
          </a:r>
        </a:p>
      </dsp:txBody>
      <dsp:txXfrm>
        <a:off x="62198" y="1483158"/>
        <a:ext cx="5171382" cy="1149734"/>
      </dsp:txXfrm>
    </dsp:sp>
    <dsp:sp modelId="{0A66AD09-606D-422C-A977-07BAE8D0DEF2}">
      <dsp:nvSpPr>
        <dsp:cNvPr id="0" name=""/>
        <dsp:cNvSpPr/>
      </dsp:nvSpPr>
      <dsp:spPr>
        <a:xfrm>
          <a:off x="0" y="2764210"/>
          <a:ext cx="5295778" cy="1274130"/>
        </a:xfrm>
        <a:prstGeom prst="roundRect">
          <a:avLst/>
        </a:prstGeom>
        <a:solidFill>
          <a:schemeClr val="accent2">
            <a:hueOff val="1770523"/>
            <a:satOff val="6090"/>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About the link between diet and chronic diseases, such as obesity and heart disease</a:t>
          </a:r>
        </a:p>
      </dsp:txBody>
      <dsp:txXfrm>
        <a:off x="62198" y="2826408"/>
        <a:ext cx="5171382" cy="1149734"/>
      </dsp:txXfrm>
    </dsp:sp>
    <dsp:sp modelId="{7739DEF1-928E-47F8-86D9-D8AD8D7691B4}">
      <dsp:nvSpPr>
        <dsp:cNvPr id="0" name=""/>
        <dsp:cNvSpPr/>
      </dsp:nvSpPr>
      <dsp:spPr>
        <a:xfrm>
          <a:off x="0" y="4107460"/>
          <a:ext cx="5295778" cy="1274130"/>
        </a:xfrm>
        <a:prstGeom prst="roundRect">
          <a:avLst/>
        </a:prstGeom>
        <a:solidFill>
          <a:schemeClr val="accent2">
            <a:hueOff val="2655785"/>
            <a:satOff val="913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updated label makes it easier for consumers to make better informed food choices. </a:t>
          </a:r>
          <a:endParaRPr lang="en-US" sz="2400" kern="1200" dirty="0"/>
        </a:p>
      </dsp:txBody>
      <dsp:txXfrm>
        <a:off x="62198" y="4169658"/>
        <a:ext cx="5171382" cy="11497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C8A75-E0FC-4726-8AD2-5FEDCCC1C593}">
      <dsp:nvSpPr>
        <dsp:cNvPr id="0" name=""/>
        <dsp:cNvSpPr/>
      </dsp:nvSpPr>
      <dsp:spPr>
        <a:xfrm>
          <a:off x="0" y="465314"/>
          <a:ext cx="5295778" cy="15586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US" sz="2100" kern="1200" dirty="0"/>
            <a:t>Manufacturers $10 million or more in annual sales-January 1, 2020;</a:t>
          </a:r>
        </a:p>
      </dsp:txBody>
      <dsp:txXfrm>
        <a:off x="76087" y="541401"/>
        <a:ext cx="5143604" cy="1406485"/>
      </dsp:txXfrm>
    </dsp:sp>
    <dsp:sp modelId="{6D6E3583-DBC1-4E66-B2A5-5AD92931C9C7}">
      <dsp:nvSpPr>
        <dsp:cNvPr id="0" name=""/>
        <dsp:cNvSpPr/>
      </dsp:nvSpPr>
      <dsp:spPr>
        <a:xfrm>
          <a:off x="0" y="2084454"/>
          <a:ext cx="5295778" cy="1558659"/>
        </a:xfrm>
        <a:prstGeom prst="roundRect">
          <a:avLst/>
        </a:prstGeom>
        <a:solidFill>
          <a:schemeClr val="accent2">
            <a:hueOff val="1327892"/>
            <a:satOff val="4567"/>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US" sz="2100" kern="1200" dirty="0"/>
            <a:t>Manufacturers &lt;$10 million in annual food sales-January 1, 2021.</a:t>
          </a:r>
        </a:p>
      </dsp:txBody>
      <dsp:txXfrm>
        <a:off x="76087" y="2160541"/>
        <a:ext cx="5143604" cy="1406485"/>
      </dsp:txXfrm>
    </dsp:sp>
    <dsp:sp modelId="{089571F5-23CA-419B-9A0C-F9288792D3D1}">
      <dsp:nvSpPr>
        <dsp:cNvPr id="0" name=""/>
        <dsp:cNvSpPr/>
      </dsp:nvSpPr>
      <dsp:spPr>
        <a:xfrm>
          <a:off x="0" y="3703593"/>
          <a:ext cx="5295778" cy="1558659"/>
        </a:xfrm>
        <a:prstGeom prst="roundRect">
          <a:avLst/>
        </a:prstGeom>
        <a:solidFill>
          <a:schemeClr val="accent2">
            <a:hueOff val="2655785"/>
            <a:satOff val="913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US" sz="2100" kern="1200" dirty="0"/>
            <a:t>Manufacturers of most single-ingredient sugars, such as honey and maple syrup, and certain cranberry products have until July 1,2021 to make the changes. </a:t>
          </a:r>
        </a:p>
      </dsp:txBody>
      <dsp:txXfrm>
        <a:off x="76087" y="3779680"/>
        <a:ext cx="5143604" cy="14064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4C87E-4DD1-4320-8810-D6F92F919D69}"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35D4-E3F1-4039-BA5B-188A1DFF96D1}" type="slidenum">
              <a:rPr lang="en-US" smtClean="0"/>
              <a:t>‹#›</a:t>
            </a:fld>
            <a:endParaRPr lang="en-US"/>
          </a:p>
        </p:txBody>
      </p:sp>
    </p:spTree>
    <p:extLst>
      <p:ext uri="{BB962C8B-B14F-4D97-AF65-F5344CB8AC3E}">
        <p14:creationId xmlns:p14="http://schemas.microsoft.com/office/powerpoint/2010/main" val="3261257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Synergy Training Solutions. Serve Safe Food Protection Manager Study guide. Accessed March 13, 2023.</a:t>
            </a:r>
          </a:p>
        </p:txBody>
      </p:sp>
      <p:sp>
        <p:nvSpPr>
          <p:cNvPr id="4" name="Slide Number Placeholder 3"/>
          <p:cNvSpPr>
            <a:spLocks noGrp="1"/>
          </p:cNvSpPr>
          <p:nvPr>
            <p:ph type="sldNum" sz="quarter" idx="5"/>
          </p:nvPr>
        </p:nvSpPr>
        <p:spPr/>
        <p:txBody>
          <a:bodyPr/>
          <a:lstStyle/>
          <a:p>
            <a:fld id="{2C0235D4-E3F1-4039-BA5B-188A1DFF96D1}" type="slidenum">
              <a:rPr lang="en-US" smtClean="0"/>
              <a:t>36</a:t>
            </a:fld>
            <a:endParaRPr lang="en-US"/>
          </a:p>
        </p:txBody>
      </p:sp>
    </p:spTree>
    <p:extLst>
      <p:ext uri="{BB962C8B-B14F-4D97-AF65-F5344CB8AC3E}">
        <p14:creationId xmlns:p14="http://schemas.microsoft.com/office/powerpoint/2010/main" val="2839583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0235D4-E3F1-4039-BA5B-188A1DFF96D1}" type="slidenum">
              <a:rPr lang="en-US" smtClean="0"/>
              <a:t>46</a:t>
            </a:fld>
            <a:endParaRPr lang="en-US"/>
          </a:p>
        </p:txBody>
      </p:sp>
    </p:spTree>
    <p:extLst>
      <p:ext uri="{BB962C8B-B14F-4D97-AF65-F5344CB8AC3E}">
        <p14:creationId xmlns:p14="http://schemas.microsoft.com/office/powerpoint/2010/main" val="274904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https://www.fsis.usda.gov/food-safety/safe-food-handling-and-preparation/food-safety-basics/food-product-dating</a:t>
            </a:r>
            <a:endParaRPr lang="en-US" dirty="0"/>
          </a:p>
        </p:txBody>
      </p:sp>
      <p:sp>
        <p:nvSpPr>
          <p:cNvPr id="4" name="Slide Number Placeholder 3"/>
          <p:cNvSpPr>
            <a:spLocks noGrp="1"/>
          </p:cNvSpPr>
          <p:nvPr>
            <p:ph type="sldNum" sz="quarter" idx="5"/>
          </p:nvPr>
        </p:nvSpPr>
        <p:spPr/>
        <p:txBody>
          <a:bodyPr/>
          <a:lstStyle/>
          <a:p>
            <a:fld id="{2C0235D4-E3F1-4039-BA5B-188A1DFF96D1}" type="slidenum">
              <a:rPr lang="en-US" smtClean="0"/>
              <a:t>65</a:t>
            </a:fld>
            <a:endParaRPr lang="en-US"/>
          </a:p>
        </p:txBody>
      </p:sp>
    </p:spTree>
    <p:extLst>
      <p:ext uri="{BB962C8B-B14F-4D97-AF65-F5344CB8AC3E}">
        <p14:creationId xmlns:p14="http://schemas.microsoft.com/office/powerpoint/2010/main" val="2911717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4/25/2023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4/25/2023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666731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4/25/2023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72375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4/25/2023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896449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4/25/2023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592661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4/25/2023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963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4/25/2023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20646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4/25/2023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890748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4/25/2023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595830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4/25/2023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228640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4/25/2023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07373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4/25/2023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456101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4/25/2023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4/25/2023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4/25/2023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4/25/2023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4/25/2023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4/25/2023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91188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4/25/2023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5507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4/25/2023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4/25/2023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4/25/2023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4/25/2023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4/25/2023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4/25/2023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72" r:id="rId2"/>
    <p:sldLayoutId id="2147483671" r:id="rId3"/>
    <p:sldLayoutId id="2147483670" r:id="rId4"/>
    <p:sldLayoutId id="2147483650" r:id="rId5"/>
    <p:sldLayoutId id="2147483651" r:id="rId6"/>
    <p:sldLayoutId id="2147483652" r:id="rId7"/>
    <p:sldLayoutId id="2147483653" r:id="rId8"/>
    <p:sldLayoutId id="2147483654" r:id="rId9"/>
    <p:sldLayoutId id="2147483669" r:id="rId10"/>
    <p:sldLayoutId id="2147483668" r:id="rId11"/>
    <p:sldLayoutId id="2147483667" r:id="rId12"/>
    <p:sldLayoutId id="2147483666" r:id="rId13"/>
    <p:sldLayoutId id="2147483665" r:id="rId14"/>
    <p:sldLayoutId id="2147483664" r:id="rId15"/>
    <p:sldLayoutId id="2147483663" r:id="rId16"/>
    <p:sldLayoutId id="2147483662" r:id="rId17"/>
    <p:sldLayoutId id="2147483661" r:id="rId18"/>
    <p:sldLayoutId id="2147483660" r:id="rId19"/>
    <p:sldLayoutId id="2147483655" r:id="rId20"/>
    <p:sldLayoutId id="2147483656" r:id="rId21"/>
    <p:sldLayoutId id="2147483657" r:id="rId22"/>
    <p:sldLayoutId id="2147483658" r:id="rId23"/>
    <p:sldLayoutId id="2147483659" r:id="rId24"/>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s://commons.wikimedia.org/wiki/File:Different_Chef_Knives.jpg"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xml"/><Relationship Id="rId1" Type="http://schemas.openxmlformats.org/officeDocument/2006/relationships/video" Target="https://www.youtube.com/embed/Y2SzAWFVYUY?list=PL8wgGeKVh_7cef0FpLyFNHpXBNHBTYzJi" TargetMode="Externa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jpe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0.xml"/><Relationship Id="rId5" Type="http://schemas.openxmlformats.org/officeDocument/2006/relationships/image" Target="../media/image21.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slide" Target="slide18.xml"/><Relationship Id="rId5" Type="http://schemas.openxmlformats.org/officeDocument/2006/relationships/slide" Target="slide19.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24.jpeg"/><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5.xml"/><Relationship Id="rId1" Type="http://schemas.openxmlformats.org/officeDocument/2006/relationships/video" Target="https://www.youtube.com/embed/8vjO-MW_3OI?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http://publicdomainpictures.net/view-image.php?image=55523&amp;picture=isolated-kitchen-knife" TargetMode="External"/><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hyperlink" Target="https://commons.wikimedia.org/wiki/File:Different_Chef_Knives.jpg" TargetMode="External"/><Relationship Id="rId5" Type="http://schemas.openxmlformats.org/officeDocument/2006/relationships/image" Target="../media/image5.jpg"/><Relationship Id="rId10" Type="http://schemas.openxmlformats.org/officeDocument/2006/relationships/hyperlink" Target="http://www.livingalifeincolour.com/kitchen/equipment/knives-hand-tools-and-cutters/" TargetMode="External"/><Relationship Id="rId4" Type="http://schemas.openxmlformats.org/officeDocument/2006/relationships/image" Target="../media/image3.png"/><Relationship Id="rId9"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3.xml"/><Relationship Id="rId1" Type="http://schemas.openxmlformats.org/officeDocument/2006/relationships/slideLayout" Target="../slideLayouts/slideLayout5.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38.jpe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47.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5.xml"/><Relationship Id="rId1" Type="http://schemas.openxmlformats.org/officeDocument/2006/relationships/video" Target="https://www.youtube.com/embed/t-_qzsMF8RM?start=238&amp;feature=oembed"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9.xml"/><Relationship Id="rId1" Type="http://schemas.openxmlformats.org/officeDocument/2006/relationships/video" Target="https://www.youtube.com/embed/mL2Mcu0bKAc?feature=oembed"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0.xml"/><Relationship Id="rId1" Type="http://schemas.openxmlformats.org/officeDocument/2006/relationships/video" Target="https://www.youtube.com/embed/lcwnKHHUk74?feature=oembed"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57.jpeg"/><Relationship Id="rId4" Type="http://schemas.openxmlformats.org/officeDocument/2006/relationships/hyperlink" Target="https://www.foodsafety.gov/keep/basics/separate/index.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5.xml"/><Relationship Id="rId1" Type="http://schemas.openxmlformats.org/officeDocument/2006/relationships/video" Target="https://www.youtube.com/embed/YrHpeEwk_-U?feature=oembed" TargetMode="Externa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8.jpeg"/><Relationship Id="rId7" Type="http://schemas.openxmlformats.org/officeDocument/2006/relationships/diagramQuickStyle" Target="../diagrams/quickStyle3.xml"/><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png"/><Relationship Id="rId7" Type="http://schemas.openxmlformats.org/officeDocument/2006/relationships/diagramLayout" Target="../diagrams/layout4.xml"/><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diagramData" Target="../diagrams/data4.xml"/><Relationship Id="rId5" Type="http://schemas.openxmlformats.org/officeDocument/2006/relationships/image" Target="../media/image62.jpeg"/><Relationship Id="rId10" Type="http://schemas.microsoft.com/office/2007/relationships/diagramDrawing" Target="../diagrams/drawing4.xml"/><Relationship Id="rId4" Type="http://schemas.openxmlformats.org/officeDocument/2006/relationships/image" Target="../media/image3.png"/><Relationship Id="rId9" Type="http://schemas.openxmlformats.org/officeDocument/2006/relationships/diagramColors" Target="../diagrams/colors4.xml"/></Relationships>
</file>

<file path=ppt/slides/_rels/slide6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4.jpeg"/><Relationship Id="rId5" Type="http://schemas.openxmlformats.org/officeDocument/2006/relationships/image" Target="../media/image3.pn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5.xml"/><Relationship Id="rId1" Type="http://schemas.openxmlformats.org/officeDocument/2006/relationships/video" Target="https://www.youtube.com/embed/KUAOASHyIQI?feature=oembed"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67.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68.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70.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71.png"/></Relationships>
</file>

<file path=ppt/slides/_rels/slide7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9.xml"/><Relationship Id="rId4" Type="http://schemas.openxmlformats.org/officeDocument/2006/relationships/image" Target="../media/image78.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xml"/><Relationship Id="rId1" Type="http://schemas.openxmlformats.org/officeDocument/2006/relationships/video" Target="https://www.youtube.com/embed/KCjb85pZb6c?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09113B0-0864-4AEB-9ABD-4E7DEB0F6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4FC52EA7-EC16-4CA4-A463-4F5F46701F7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CD5E622C-8C58-445F-A174-E52E17ACBC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6BC9919A-D066-4A36-9521-8FDD6CCCB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9D23615-C20F-4D1A-838C-8E070D4E5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248C4B-E7A0-4A1B-9795-6420BCB10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DCB5D9-5DE8-439C-A79A-40EEBD21EBE2}"/>
              </a:ext>
            </a:extLst>
          </p:cNvPr>
          <p:cNvSpPr>
            <a:spLocks noGrp="1"/>
          </p:cNvSpPr>
          <p:nvPr>
            <p:ph type="ctrTitle"/>
          </p:nvPr>
        </p:nvSpPr>
        <p:spPr>
          <a:xfrm>
            <a:off x="1969804" y="3428998"/>
            <a:ext cx="4235042" cy="2268559"/>
          </a:xfrm>
        </p:spPr>
        <p:txBody>
          <a:bodyPr>
            <a:normAutofit/>
          </a:bodyPr>
          <a:lstStyle/>
          <a:p>
            <a:r>
              <a:rPr lang="en-US" sz="3800" dirty="0"/>
              <a:t>Food Service 102 (Back to Basics- Updated ) </a:t>
            </a:r>
            <a:r>
              <a:rPr lang="en-US" sz="3800"/>
              <a:t>
Parts 1 and 2 </a:t>
            </a:r>
            <a:endParaRPr lang="en-US" sz="3800" dirty="0"/>
          </a:p>
        </p:txBody>
      </p:sp>
      <p:sp>
        <p:nvSpPr>
          <p:cNvPr id="3" name="Subtitle 2">
            <a:extLst>
              <a:ext uri="{FF2B5EF4-FFF2-40B4-BE49-F238E27FC236}">
                <a16:creationId xmlns:a16="http://schemas.microsoft.com/office/drawing/2014/main" id="{0C46641C-A1A8-467A-B52F-48B51F2B7045}"/>
              </a:ext>
            </a:extLst>
          </p:cNvPr>
          <p:cNvSpPr>
            <a:spLocks noGrp="1"/>
          </p:cNvSpPr>
          <p:nvPr>
            <p:ph type="subTitle" idx="1"/>
          </p:nvPr>
        </p:nvSpPr>
        <p:spPr>
          <a:xfrm>
            <a:off x="2124906" y="2268786"/>
            <a:ext cx="4079939" cy="1160213"/>
          </a:xfrm>
        </p:spPr>
        <p:txBody>
          <a:bodyPr>
            <a:normAutofit/>
          </a:bodyPr>
          <a:lstStyle/>
          <a:p>
            <a:pPr>
              <a:lnSpc>
                <a:spcPct val="110000"/>
              </a:lnSpc>
              <a:spcAft>
                <a:spcPts val="600"/>
              </a:spcAft>
            </a:pPr>
            <a:r>
              <a:rPr lang="en-US" sz="1400" dirty="0"/>
              <a:t>Constance Rudnicki MS, RDN, LD</a:t>
            </a:r>
          </a:p>
          <a:p>
            <a:pPr>
              <a:lnSpc>
                <a:spcPct val="110000"/>
              </a:lnSpc>
              <a:spcAft>
                <a:spcPts val="600"/>
              </a:spcAft>
            </a:pPr>
            <a:r>
              <a:rPr lang="en-US" sz="1400" dirty="0"/>
              <a:t>Registered Dietitian/Nutritionist</a:t>
            </a:r>
          </a:p>
          <a:p>
            <a:pPr>
              <a:lnSpc>
                <a:spcPct val="110000"/>
              </a:lnSpc>
              <a:spcAft>
                <a:spcPts val="600"/>
              </a:spcAft>
            </a:pPr>
            <a:r>
              <a:rPr lang="en-US" sz="1400" dirty="0"/>
              <a:t>Non-Metro Area Agency on Aging</a:t>
            </a:r>
          </a:p>
        </p:txBody>
      </p:sp>
      <p:pic>
        <p:nvPicPr>
          <p:cNvPr id="14" name="Picture 13" descr="Disposable plates with dividers">
            <a:extLst>
              <a:ext uri="{FF2B5EF4-FFF2-40B4-BE49-F238E27FC236}">
                <a16:creationId xmlns:a16="http://schemas.microsoft.com/office/drawing/2014/main" id="{620E8B0A-FD19-486E-B6B4-B5CCDDD6DC7A}"/>
              </a:ext>
            </a:extLst>
          </p:cNvPr>
          <p:cNvPicPr>
            <a:picLocks noChangeAspect="1"/>
          </p:cNvPicPr>
          <p:nvPr/>
        </p:nvPicPr>
        <p:blipFill rotWithShape="1">
          <a:blip r:embed="rId5"/>
          <a:srcRect l="12257" r="12973" b="4"/>
          <a:stretch/>
        </p:blipFill>
        <p:spPr>
          <a:xfrm>
            <a:off x="7069065" y="647191"/>
            <a:ext cx="3673003" cy="327890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12" name="Picture 11" descr="A picture containing indoor, knife, wooden, weapon&#10;&#10;Description automatically generated">
            <a:extLst>
              <a:ext uri="{FF2B5EF4-FFF2-40B4-BE49-F238E27FC236}">
                <a16:creationId xmlns:a16="http://schemas.microsoft.com/office/drawing/2014/main" id="{00F440D3-429F-4B3B-AD50-FF566041936A}"/>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17918" r="19934" b="-5"/>
          <a:stretch/>
        </p:blipFill>
        <p:spPr>
          <a:xfrm>
            <a:off x="7166889" y="4091509"/>
            <a:ext cx="3673003" cy="2119300"/>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8" name="Rectangle 37">
            <a:extLst>
              <a:ext uri="{FF2B5EF4-FFF2-40B4-BE49-F238E27FC236}">
                <a16:creationId xmlns:a16="http://schemas.microsoft.com/office/drawing/2014/main" id="{316DAB94-1DA1-4F8B-91CC-88C7940CB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3426666-10D6-4FB5-8E24-9A7CA30348F9}"/>
              </a:ext>
            </a:extLst>
          </p:cNvPr>
          <p:cNvPicPr>
            <a:picLocks noChangeAspect="1"/>
          </p:cNvPicPr>
          <p:nvPr/>
        </p:nvPicPr>
        <p:blipFill>
          <a:blip r:embed="rId8"/>
          <a:stretch>
            <a:fillRect/>
          </a:stretch>
        </p:blipFill>
        <p:spPr>
          <a:xfrm>
            <a:off x="1174582" y="258405"/>
            <a:ext cx="2567566" cy="1845438"/>
          </a:xfrm>
          <a:prstGeom prst="rect">
            <a:avLst/>
          </a:prstGeom>
        </p:spPr>
      </p:pic>
    </p:spTree>
    <p:extLst>
      <p:ext uri="{BB962C8B-B14F-4D97-AF65-F5344CB8AC3E}">
        <p14:creationId xmlns:p14="http://schemas.microsoft.com/office/powerpoint/2010/main" val="3121962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7EE6-5762-47F5-9B78-09A27C3329CC}"/>
              </a:ext>
            </a:extLst>
          </p:cNvPr>
          <p:cNvSpPr>
            <a:spLocks noGrp="1"/>
          </p:cNvSpPr>
          <p:nvPr>
            <p:ph type="title"/>
          </p:nvPr>
        </p:nvSpPr>
        <p:spPr/>
        <p:txBody>
          <a:bodyPr/>
          <a:lstStyle/>
          <a:p>
            <a:r>
              <a:rPr lang="en-US" dirty="0"/>
              <a:t>How to calibrate a thermometer using the boiling water method </a:t>
            </a:r>
          </a:p>
        </p:txBody>
      </p:sp>
      <p:pic>
        <p:nvPicPr>
          <p:cNvPr id="4" name="Online Media 3" title="A Flash of Food Safety Calibrating a Thermometer: Boiling Water Method">
            <a:hlinkClick r:id="" action="ppaction://media"/>
            <a:extLst>
              <a:ext uri="{FF2B5EF4-FFF2-40B4-BE49-F238E27FC236}">
                <a16:creationId xmlns:a16="http://schemas.microsoft.com/office/drawing/2014/main" id="{2A296606-FB4B-4804-853E-FBE8B8F03AE3}"/>
              </a:ext>
            </a:extLst>
          </p:cNvPr>
          <p:cNvPicPr>
            <a:picLocks noGrp="1" noRot="1" noChangeAspect="1"/>
          </p:cNvPicPr>
          <p:nvPr>
            <p:ph idx="1"/>
            <a:videoFile r:link="rId1"/>
          </p:nvPr>
        </p:nvPicPr>
        <p:blipFill>
          <a:blip r:embed="rId3"/>
          <a:stretch>
            <a:fillRect/>
          </a:stretch>
        </p:blipFill>
        <p:spPr>
          <a:xfrm>
            <a:off x="2205162" y="1821277"/>
            <a:ext cx="8364977" cy="4725827"/>
          </a:xfrm>
          <a:prstGeom prst="rect">
            <a:avLst/>
          </a:prstGeom>
        </p:spPr>
      </p:pic>
    </p:spTree>
    <p:extLst>
      <p:ext uri="{BB962C8B-B14F-4D97-AF65-F5344CB8AC3E}">
        <p14:creationId xmlns:p14="http://schemas.microsoft.com/office/powerpoint/2010/main" val="304149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243" name="Picture 8242">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8245" name="Picture 8244">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247" name="Rectangle 8246">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9" name="Rectangle 8248">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1" name="Rectangle 8250">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3" name="Rectangle 8252">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5" name="TextBox 8254">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8257" name="Rectangle 8256">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59" name="Rectangle 8258">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The Best Alcohol Wipes of 2023 - Grit Daily News">
            <a:extLst>
              <a:ext uri="{FF2B5EF4-FFF2-40B4-BE49-F238E27FC236}">
                <a16:creationId xmlns:a16="http://schemas.microsoft.com/office/drawing/2014/main" id="{AC7E2BDC-8C73-1FE5-BCBA-0A9C9151DBD8}"/>
              </a:ext>
            </a:extLst>
          </p:cNvPr>
          <p:cNvPicPr>
            <a:picLocks noChangeAspect="1" noChangeArrowheads="1"/>
          </p:cNvPicPr>
          <p:nvPr/>
        </p:nvPicPr>
        <p:blipFill rotWithShape="1">
          <a:blip r:embed="rId4">
            <a:duotone>
              <a:schemeClr val="bg2">
                <a:shade val="45000"/>
                <a:satMod val="135000"/>
              </a:schemeClr>
              <a:prstClr val="white"/>
            </a:duotone>
            <a:alphaModFix amt="25000"/>
            <a:extLst>
              <a:ext uri="{28A0092B-C50C-407E-A947-70E740481C1C}">
                <a14:useLocalDpi xmlns:a14="http://schemas.microsoft.com/office/drawing/2010/main" val="0"/>
              </a:ext>
            </a:extLst>
          </a:blip>
          <a:srcRect t="13223" r="-1" b="2505"/>
          <a:stretch/>
        </p:blipFill>
        <p:spPr bwMode="auto">
          <a:xfrm>
            <a:off x="153" y="10"/>
            <a:ext cx="1219169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8261" name="Picture 8260">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5" name="Title 4">
            <a:extLst>
              <a:ext uri="{FF2B5EF4-FFF2-40B4-BE49-F238E27FC236}">
                <a16:creationId xmlns:a16="http://schemas.microsoft.com/office/drawing/2014/main" id="{68CA1574-FD86-4714-B460-F8A4159FD87B}"/>
              </a:ext>
            </a:extLst>
          </p:cNvPr>
          <p:cNvSpPr>
            <a:spLocks noGrp="1"/>
          </p:cNvSpPr>
          <p:nvPr>
            <p:ph type="title"/>
          </p:nvPr>
        </p:nvSpPr>
        <p:spPr>
          <a:xfrm>
            <a:off x="2611808" y="808056"/>
            <a:ext cx="7958331" cy="1077229"/>
          </a:xfrm>
        </p:spPr>
        <p:txBody>
          <a:bodyPr vert="horz" lIns="91440" tIns="45720" rIns="91440" bIns="45720" rtlCol="0" anchor="t">
            <a:normAutofit/>
          </a:bodyPr>
          <a:lstStyle/>
          <a:p>
            <a:pPr algn="l"/>
            <a:r>
              <a:rPr lang="en-US"/>
              <a:t>When using thermometers: </a:t>
            </a:r>
          </a:p>
        </p:txBody>
      </p:sp>
      <p:sp>
        <p:nvSpPr>
          <p:cNvPr id="8263" name="Rectangle 8262">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5" name="Rectangle 8264">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Rectangle 3">
            <a:extLst>
              <a:ext uri="{FF2B5EF4-FFF2-40B4-BE49-F238E27FC236}">
                <a16:creationId xmlns:a16="http://schemas.microsoft.com/office/drawing/2014/main" id="{4EEA2C05-C051-46F6-8D74-B4AF083C675C}"/>
              </a:ext>
            </a:extLst>
          </p:cNvPr>
          <p:cNvGraphicFramePr/>
          <p:nvPr>
            <p:extLst>
              <p:ext uri="{D42A27DB-BD31-4B8C-83A1-F6EECF244321}">
                <p14:modId xmlns:p14="http://schemas.microsoft.com/office/powerpoint/2010/main" val="1823191596"/>
              </p:ext>
            </p:extLst>
          </p:nvPr>
        </p:nvGraphicFramePr>
        <p:xfrm>
          <a:off x="2610579" y="2052116"/>
          <a:ext cx="7959560" cy="39978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8571902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2" name="Picture 71">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4" name="Rectangle 73">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TextBox 81">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84" name="Rectangle 83">
            <a:extLst>
              <a:ext uri="{FF2B5EF4-FFF2-40B4-BE49-F238E27FC236}">
                <a16:creationId xmlns:a16="http://schemas.microsoft.com/office/drawing/2014/main" id="{6BCFF5A6-E5D2-45ED-BD7D-32321848A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a:extLst>
              <a:ext uri="{FF2B5EF4-FFF2-40B4-BE49-F238E27FC236}">
                <a16:creationId xmlns:a16="http://schemas.microsoft.com/office/drawing/2014/main" id="{A0933546-EEBA-4452-B866-03DEE6DEF2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88" name="Picture 87">
            <a:extLst>
              <a:ext uri="{FF2B5EF4-FFF2-40B4-BE49-F238E27FC236}">
                <a16:creationId xmlns:a16="http://schemas.microsoft.com/office/drawing/2014/main" id="{B0A84E7C-8B5D-41F5-A603-4A5EB1A1B3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90" name="Rectangle 89">
            <a:extLst>
              <a:ext uri="{FF2B5EF4-FFF2-40B4-BE49-F238E27FC236}">
                <a16:creationId xmlns:a16="http://schemas.microsoft.com/office/drawing/2014/main" id="{C5DE8918-02EC-44AC-879F-967AA626F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2792524B-0DD5-49DB-8A1A-3F86027F7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E4139866-7819-4B10-AA36-2EAF14F9C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707F2-A2CC-4D85-92A6-83BF5E07BCFB}"/>
              </a:ext>
            </a:extLst>
          </p:cNvPr>
          <p:cNvSpPr>
            <a:spLocks noGrp="1"/>
          </p:cNvSpPr>
          <p:nvPr>
            <p:ph type="title"/>
          </p:nvPr>
        </p:nvSpPr>
        <p:spPr>
          <a:xfrm>
            <a:off x="1969804" y="3428998"/>
            <a:ext cx="3002552" cy="2268559"/>
          </a:xfrm>
        </p:spPr>
        <p:txBody>
          <a:bodyPr vert="horz" lIns="91440" tIns="45720" rIns="91440" bIns="45720" rtlCol="0" anchor="t">
            <a:normAutofit/>
          </a:bodyPr>
          <a:lstStyle/>
          <a:p>
            <a:r>
              <a:rPr lang="en-US" sz="3200"/>
              <a:t>Why do we take temperatures?</a:t>
            </a:r>
          </a:p>
        </p:txBody>
      </p:sp>
      <p:sp>
        <p:nvSpPr>
          <p:cNvPr id="96" name="Rectangle 95">
            <a:extLst>
              <a:ext uri="{FF2B5EF4-FFF2-40B4-BE49-F238E27FC236}">
                <a16:creationId xmlns:a16="http://schemas.microsoft.com/office/drawing/2014/main" id="{382409FA-0E6D-49DB-A27D-DE2307FC9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8927" y="647191"/>
            <a:ext cx="4973141" cy="55642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PT - The Safe Food Handler PowerPoint Presentation, free download -  ID:6082135">
            <a:extLst>
              <a:ext uri="{FF2B5EF4-FFF2-40B4-BE49-F238E27FC236}">
                <a16:creationId xmlns:a16="http://schemas.microsoft.com/office/drawing/2014/main" id="{2DBE44EA-BCB3-4D2A-9A66-8EA2E8300C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73" r="21801" b="2"/>
          <a:stretch/>
        </p:blipFill>
        <p:spPr bwMode="auto">
          <a:xfrm>
            <a:off x="6092077" y="1239049"/>
            <a:ext cx="4337796" cy="43829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8" name="Rectangle 97">
            <a:extLst>
              <a:ext uri="{FF2B5EF4-FFF2-40B4-BE49-F238E27FC236}">
                <a16:creationId xmlns:a16="http://schemas.microsoft.com/office/drawing/2014/main" id="{20B9CAE8-E560-4F4B-82B2-0C1EEDBF0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04316" y="884836"/>
            <a:ext cx="4500800" cy="5093736"/>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7EABC378-6819-47AA-9B52-AD5CDBAC4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354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2329" name="Rectangle 12300">
            <a:extLst>
              <a:ext uri="{FF2B5EF4-FFF2-40B4-BE49-F238E27FC236}">
                <a16:creationId xmlns:a16="http://schemas.microsoft.com/office/drawing/2014/main" id="{62C9A412-6D33-4176-9157-E3B99D3AC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30" name="Picture 12302">
            <a:extLst>
              <a:ext uri="{FF2B5EF4-FFF2-40B4-BE49-F238E27FC236}">
                <a16:creationId xmlns:a16="http://schemas.microsoft.com/office/drawing/2014/main" id="{4B943304-F883-42A9-840F-CC318A256D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331" name="Picture 12304">
            <a:extLst>
              <a:ext uri="{FF2B5EF4-FFF2-40B4-BE49-F238E27FC236}">
                <a16:creationId xmlns:a16="http://schemas.microsoft.com/office/drawing/2014/main" id="{1AAFC6A7-C24E-4A7C-9566-DB74CCFEF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332" name="Rectangle 12306">
            <a:extLst>
              <a:ext uri="{FF2B5EF4-FFF2-40B4-BE49-F238E27FC236}">
                <a16:creationId xmlns:a16="http://schemas.microsoft.com/office/drawing/2014/main" id="{F2A188AC-153B-4A00-B5A5-794810FA01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3" name="Rectangle 12308">
            <a:extLst>
              <a:ext uri="{FF2B5EF4-FFF2-40B4-BE49-F238E27FC236}">
                <a16:creationId xmlns:a16="http://schemas.microsoft.com/office/drawing/2014/main" id="{C61FC670-9D36-4874-9280-16FEDEA4C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4" name="Rectangle 12310">
            <a:extLst>
              <a:ext uri="{FF2B5EF4-FFF2-40B4-BE49-F238E27FC236}">
                <a16:creationId xmlns:a16="http://schemas.microsoft.com/office/drawing/2014/main" id="{236FD2F9-5FC0-4B1C-A95A-266B3379C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B7F9F-3F19-459B-B9F3-E559B00B423E}"/>
              </a:ext>
            </a:extLst>
          </p:cNvPr>
          <p:cNvSpPr>
            <a:spLocks noGrp="1"/>
          </p:cNvSpPr>
          <p:nvPr>
            <p:ph type="title"/>
          </p:nvPr>
        </p:nvSpPr>
        <p:spPr>
          <a:xfrm>
            <a:off x="1969803" y="808056"/>
            <a:ext cx="8608037" cy="1077229"/>
          </a:xfrm>
        </p:spPr>
        <p:txBody>
          <a:bodyPr>
            <a:normAutofit/>
          </a:bodyPr>
          <a:lstStyle/>
          <a:p>
            <a:pPr algn="l"/>
            <a:r>
              <a:rPr lang="en-US"/>
              <a:t>Time-Temperature Control </a:t>
            </a:r>
            <a:endParaRPr lang="en-US" dirty="0"/>
          </a:p>
        </p:txBody>
      </p:sp>
      <p:pic>
        <p:nvPicPr>
          <p:cNvPr id="12296" name="Picture 8" descr="ServSafe Review Session 2015 YOU WILL REMEMBER EVERYTHING WE HAVE TAUGHT  YOU!!! - ppt download">
            <a:extLst>
              <a:ext uri="{FF2B5EF4-FFF2-40B4-BE49-F238E27FC236}">
                <a16:creationId xmlns:a16="http://schemas.microsoft.com/office/drawing/2014/main" id="{AA9B436F-ED46-47F2-9574-9438EE482E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96" b="4"/>
          <a:stretch/>
        </p:blipFill>
        <p:spPr bwMode="auto">
          <a:xfrm>
            <a:off x="984901" y="1413559"/>
            <a:ext cx="6984614" cy="5274941"/>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50D8DBF7-135D-4655-86AB-887501D111BE}"/>
              </a:ext>
            </a:extLst>
          </p:cNvPr>
          <p:cNvSpPr>
            <a:spLocks noGrp="1"/>
          </p:cNvSpPr>
          <p:nvPr>
            <p:ph idx="1"/>
          </p:nvPr>
        </p:nvSpPr>
        <p:spPr>
          <a:xfrm>
            <a:off x="8179937" y="1718741"/>
            <a:ext cx="3164142" cy="3997828"/>
          </a:xfrm>
        </p:spPr>
        <p:txBody>
          <a:bodyPr>
            <a:normAutofit/>
          </a:bodyPr>
          <a:lstStyle/>
          <a:p>
            <a:r>
              <a:rPr lang="en-US" sz="1600" dirty="0"/>
              <a:t>Food-Borne Illnesses happen because Time Control For Safety (TCS) has been time-temperature abused</a:t>
            </a:r>
          </a:p>
        </p:txBody>
      </p:sp>
      <p:sp>
        <p:nvSpPr>
          <p:cNvPr id="12335" name="Rectangle 12312">
            <a:extLst>
              <a:ext uri="{FF2B5EF4-FFF2-40B4-BE49-F238E27FC236}">
                <a16:creationId xmlns:a16="http://schemas.microsoft.com/office/drawing/2014/main" id="{8C547AF4-DD54-40F6-9F0C-1D4C014EB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633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2F9A-EF4D-4564-AADE-60157F657D62}"/>
              </a:ext>
            </a:extLst>
          </p:cNvPr>
          <p:cNvSpPr>
            <a:spLocks noGrp="1"/>
          </p:cNvSpPr>
          <p:nvPr>
            <p:ph type="title"/>
          </p:nvPr>
        </p:nvSpPr>
        <p:spPr/>
        <p:txBody>
          <a:bodyPr/>
          <a:lstStyle/>
          <a:p>
            <a:r>
              <a:rPr lang="en-US"/>
              <a:t>Time-Temperature Control </a:t>
            </a:r>
            <a:endParaRPr lang="en-US" dirty="0"/>
          </a:p>
        </p:txBody>
      </p:sp>
      <p:sp>
        <p:nvSpPr>
          <p:cNvPr id="3" name="Content Placeholder 2">
            <a:extLst>
              <a:ext uri="{FF2B5EF4-FFF2-40B4-BE49-F238E27FC236}">
                <a16:creationId xmlns:a16="http://schemas.microsoft.com/office/drawing/2014/main" id="{36E314D6-530E-4CDA-AAAD-AB02C8E828E3}"/>
              </a:ext>
            </a:extLst>
          </p:cNvPr>
          <p:cNvSpPr>
            <a:spLocks noGrp="1"/>
          </p:cNvSpPr>
          <p:nvPr>
            <p:ph idx="1"/>
          </p:nvPr>
        </p:nvSpPr>
        <p:spPr>
          <a:xfrm>
            <a:off x="5008280" y="2566187"/>
            <a:ext cx="6384397" cy="3871935"/>
          </a:xfrm>
        </p:spPr>
        <p:txBody>
          <a:bodyPr>
            <a:normAutofit fontScale="85000" lnSpcReduction="20000"/>
          </a:bodyPr>
          <a:lstStyle/>
          <a:p>
            <a:pPr lvl="1"/>
            <a:r>
              <a:rPr lang="en-US" dirty="0"/>
              <a:t>TCS Food remains in  between 41°F and 135 °F (5°C and 57°C)</a:t>
            </a:r>
          </a:p>
          <a:p>
            <a:pPr lvl="2"/>
            <a:r>
              <a:rPr lang="en-US" sz="1800" dirty="0"/>
              <a:t>Temperature Danger Zone</a:t>
            </a:r>
          </a:p>
          <a:p>
            <a:pPr lvl="3"/>
            <a:r>
              <a:rPr lang="en-US" sz="1600" dirty="0"/>
              <a:t>Pathogens grow in this range</a:t>
            </a:r>
          </a:p>
          <a:p>
            <a:pPr lvl="2"/>
            <a:r>
              <a:rPr lang="en-US" sz="1800" dirty="0"/>
              <a:t>Most Pathogens grow much faster between 70°F and 125 °F (21°C and 52°C)</a:t>
            </a:r>
          </a:p>
          <a:p>
            <a:pPr lvl="2"/>
            <a:r>
              <a:rPr lang="en-US" sz="1800" dirty="0"/>
              <a:t>Food is being temperature abused by the following ways:</a:t>
            </a:r>
          </a:p>
          <a:p>
            <a:pPr lvl="3"/>
            <a:r>
              <a:rPr lang="en-US" sz="1600" dirty="0"/>
              <a:t>Cooked to the wrong internal temperature</a:t>
            </a:r>
          </a:p>
          <a:p>
            <a:pPr lvl="3"/>
            <a:r>
              <a:rPr lang="en-US" sz="1600" dirty="0"/>
              <a:t>Held at the wrong temperature</a:t>
            </a:r>
          </a:p>
          <a:p>
            <a:pPr lvl="3"/>
            <a:r>
              <a:rPr lang="en-US" sz="1600" dirty="0"/>
              <a:t>Cooked or reheated incorrectly</a:t>
            </a:r>
          </a:p>
          <a:p>
            <a:pPr lvl="2"/>
            <a:r>
              <a:rPr lang="en-US" sz="1800"/>
              <a:t>If food is held in this range four or more hours-Throw it out</a:t>
            </a:r>
          </a:p>
          <a:p>
            <a:pPr marL="1371600" lvl="3" indent="0">
              <a:buNone/>
            </a:pPr>
            <a:endParaRPr lang="en-US" sz="1600" dirty="0"/>
          </a:p>
          <a:p>
            <a:pPr lvl="2"/>
            <a:endParaRPr lang="en-US" sz="1800" dirty="0"/>
          </a:p>
          <a:p>
            <a:endParaRPr lang="en-US" dirty="0"/>
          </a:p>
        </p:txBody>
      </p:sp>
      <p:pic>
        <p:nvPicPr>
          <p:cNvPr id="13314" name="Picture 2" descr="ServSafe® Study Outline Chapter 3">
            <a:extLst>
              <a:ext uri="{FF2B5EF4-FFF2-40B4-BE49-F238E27FC236}">
                <a16:creationId xmlns:a16="http://schemas.microsoft.com/office/drawing/2014/main" id="{80071D14-4440-4DCE-8B15-6AF8D32C6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652" y="675502"/>
            <a:ext cx="4276019" cy="550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994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AF9FE5-A9CC-43B3-A702-2AF68FF135D3}"/>
              </a:ext>
            </a:extLst>
          </p:cNvPr>
          <p:cNvPicPr>
            <a:picLocks noChangeAspect="1"/>
          </p:cNvPicPr>
          <p:nvPr/>
        </p:nvPicPr>
        <p:blipFill>
          <a:blip r:embed="rId2"/>
          <a:stretch>
            <a:fillRect/>
          </a:stretch>
        </p:blipFill>
        <p:spPr>
          <a:xfrm>
            <a:off x="3100858" y="-1"/>
            <a:ext cx="5521934" cy="6934927"/>
          </a:xfrm>
          <a:prstGeom prst="rect">
            <a:avLst/>
          </a:prstGeom>
        </p:spPr>
      </p:pic>
    </p:spTree>
    <p:extLst>
      <p:ext uri="{BB962C8B-B14F-4D97-AF65-F5344CB8AC3E}">
        <p14:creationId xmlns:p14="http://schemas.microsoft.com/office/powerpoint/2010/main" val="2017126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extBox 20">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93D02AEE-30DC-4942-A9CA-7A14F8B8E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D5823F2-909F-442D-BD72-0681CCC140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7" name="Picture 26">
            <a:extLst>
              <a:ext uri="{FF2B5EF4-FFF2-40B4-BE49-F238E27FC236}">
                <a16:creationId xmlns:a16="http://schemas.microsoft.com/office/drawing/2014/main" id="{4231EAF6-FA22-4615-A4D3-D171F7E17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9" name="Rectangle 28">
            <a:extLst>
              <a:ext uri="{FF2B5EF4-FFF2-40B4-BE49-F238E27FC236}">
                <a16:creationId xmlns:a16="http://schemas.microsoft.com/office/drawing/2014/main" id="{F2699857-2714-4E6A-8E11-6BEB9DF7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46078E7-FDC0-448B-97DE-4EDA7702E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66E038-37B1-43CF-AFE0-B21E9F57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ADD9FDA-27E8-484A-85F9-E97AEF8FCDEE}"/>
              </a:ext>
            </a:extLst>
          </p:cNvPr>
          <p:cNvSpPr txBox="1"/>
          <p:nvPr/>
        </p:nvSpPr>
        <p:spPr>
          <a:xfrm>
            <a:off x="1964444" y="2052116"/>
            <a:ext cx="3319381" cy="3997828"/>
          </a:xfrm>
        </p:spPr>
        <p:txBody>
          <a:bodyPr vert="horz" lIns="91440" tIns="45720" rIns="91440" bIns="45720" rtlCol="0" anchor="ctr">
            <a:normAutofit/>
          </a:bodyPr>
          <a:lstStyle/>
          <a:p>
            <a:pPr defTabSz="914400">
              <a:lnSpc>
                <a:spcPct val="120000"/>
              </a:lnSpc>
              <a:spcAft>
                <a:spcPts val="600"/>
              </a:spcAft>
              <a:buClr>
                <a:schemeClr val="accent6"/>
              </a:buClr>
              <a:buSzPct val="90000"/>
              <a:buFont typeface="Wingdings" panose="05000000000000000000" pitchFamily="2" charset="2"/>
              <a:buChar char="§"/>
            </a:pPr>
            <a:r>
              <a:rPr lang="en-US" sz="2400" dirty="0"/>
              <a:t>What is the required internal cooking temperature for each food?</a:t>
            </a:r>
          </a:p>
        </p:txBody>
      </p:sp>
      <p:pic>
        <p:nvPicPr>
          <p:cNvPr id="5" name="Picture 4" descr="A bowl of brocollies on a chopping board">
            <a:extLst>
              <a:ext uri="{FF2B5EF4-FFF2-40B4-BE49-F238E27FC236}">
                <a16:creationId xmlns:a16="http://schemas.microsoft.com/office/drawing/2014/main" id="{EB236C32-0B3D-4975-82B7-1476D422A3FE}"/>
              </a:ext>
            </a:extLst>
          </p:cNvPr>
          <p:cNvPicPr>
            <a:picLocks noChangeAspect="1"/>
          </p:cNvPicPr>
          <p:nvPr/>
        </p:nvPicPr>
        <p:blipFill rotWithShape="1">
          <a:blip r:embed="rId5"/>
          <a:srcRect l="19403" r="29123" b="-2"/>
          <a:stretch/>
        </p:blipFill>
        <p:spPr>
          <a:xfrm>
            <a:off x="5131837" y="227"/>
            <a:ext cx="6253083" cy="6858000"/>
          </a:xfrm>
          <a:prstGeom prst="rect">
            <a:avLst/>
          </a:prstGeom>
          <a:ln w="12700">
            <a:solidFill>
              <a:schemeClr val="tx1"/>
            </a:solidFill>
          </a:ln>
        </p:spPr>
      </p:pic>
      <p:sp>
        <p:nvSpPr>
          <p:cNvPr id="35" name="Rectangle 34">
            <a:extLst>
              <a:ext uri="{FF2B5EF4-FFF2-40B4-BE49-F238E27FC236}">
                <a16:creationId xmlns:a16="http://schemas.microsoft.com/office/drawing/2014/main" id="{31E37FC9-ED36-42CE-9877-9EAB50FA8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3103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6" name="Freeform: Shape 15">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0" name="Rectangle 19">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Oval 25">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27F77A-4392-4626-8845-D978F04379AE}"/>
              </a:ext>
            </a:extLst>
          </p:cNvPr>
          <p:cNvSpPr>
            <a:spLocks noGrp="1"/>
          </p:cNvSpPr>
          <p:nvPr>
            <p:ph type="title"/>
          </p:nvPr>
        </p:nvSpPr>
        <p:spPr>
          <a:xfrm>
            <a:off x="2188901" y="808056"/>
            <a:ext cx="8381238" cy="1077229"/>
          </a:xfrm>
        </p:spPr>
        <p:txBody>
          <a:bodyPr>
            <a:normAutofit/>
          </a:bodyPr>
          <a:lstStyle/>
          <a:p>
            <a:pPr algn="l"/>
            <a:r>
              <a:rPr lang="en-US" sz="4800" dirty="0"/>
              <a:t>PORK ROAST </a:t>
            </a:r>
          </a:p>
        </p:txBody>
      </p:sp>
      <p:sp>
        <p:nvSpPr>
          <p:cNvPr id="3" name="Content Placeholder 2">
            <a:extLst>
              <a:ext uri="{FF2B5EF4-FFF2-40B4-BE49-F238E27FC236}">
                <a16:creationId xmlns:a16="http://schemas.microsoft.com/office/drawing/2014/main" id="{5BB947AD-2C41-4188-912E-3C1BEBE0ACAC}"/>
              </a:ext>
            </a:extLst>
          </p:cNvPr>
          <p:cNvSpPr>
            <a:spLocks noGrp="1"/>
          </p:cNvSpPr>
          <p:nvPr>
            <p:ph idx="1"/>
          </p:nvPr>
        </p:nvSpPr>
        <p:spPr>
          <a:xfrm>
            <a:off x="1879195" y="2091511"/>
            <a:ext cx="3839361" cy="601829"/>
          </a:xfrm>
        </p:spPr>
        <p:txBody>
          <a:bodyPr anchor="t">
            <a:noAutofit/>
          </a:bodyPr>
          <a:lstStyle/>
          <a:p>
            <a:pPr marL="0" indent="0">
              <a:buNone/>
            </a:pPr>
            <a:r>
              <a:rPr lang="en-US" sz="4000" dirty="0"/>
              <a:t>a. </a:t>
            </a:r>
            <a:r>
              <a:rPr lang="en-US" sz="4000" dirty="0">
                <a:hlinkClick r:id="rId5" action="ppaction://hlinksldjump"/>
              </a:rPr>
              <a:t>135°F</a:t>
            </a:r>
            <a:endParaRPr lang="en-US" sz="4000" dirty="0"/>
          </a:p>
        </p:txBody>
      </p:sp>
      <p:sp>
        <p:nvSpPr>
          <p:cNvPr id="6" name="TextBox 5">
            <a:extLst>
              <a:ext uri="{FF2B5EF4-FFF2-40B4-BE49-F238E27FC236}">
                <a16:creationId xmlns:a16="http://schemas.microsoft.com/office/drawing/2014/main" id="{59155BF4-74DE-4D16-8800-1F861671BD0F}"/>
              </a:ext>
            </a:extLst>
          </p:cNvPr>
          <p:cNvSpPr txBox="1"/>
          <p:nvPr/>
        </p:nvSpPr>
        <p:spPr>
          <a:xfrm flipH="1">
            <a:off x="1879195" y="2860903"/>
            <a:ext cx="2471588" cy="707886"/>
          </a:xfrm>
          <a:prstGeom prst="rect">
            <a:avLst/>
          </a:prstGeom>
          <a:noFill/>
        </p:spPr>
        <p:txBody>
          <a:bodyPr wrap="square" rtlCol="0">
            <a:spAutoFit/>
          </a:bodyPr>
          <a:lstStyle/>
          <a:p>
            <a:r>
              <a:rPr lang="en-US" sz="4000" dirty="0"/>
              <a:t>b.  </a:t>
            </a:r>
            <a:r>
              <a:rPr lang="en-US" sz="4000" dirty="0">
                <a:hlinkClick r:id="rId6" action="ppaction://hlinksldjump"/>
              </a:rPr>
              <a:t>145°F</a:t>
            </a:r>
            <a:endParaRPr lang="en-US" sz="4000" dirty="0"/>
          </a:p>
        </p:txBody>
      </p:sp>
      <p:sp>
        <p:nvSpPr>
          <p:cNvPr id="41" name="TextBox 40">
            <a:extLst>
              <a:ext uri="{FF2B5EF4-FFF2-40B4-BE49-F238E27FC236}">
                <a16:creationId xmlns:a16="http://schemas.microsoft.com/office/drawing/2014/main" id="{E0F31FCE-1F9B-4711-81DF-FA6845D0BD39}"/>
              </a:ext>
            </a:extLst>
          </p:cNvPr>
          <p:cNvSpPr txBox="1"/>
          <p:nvPr/>
        </p:nvSpPr>
        <p:spPr>
          <a:xfrm>
            <a:off x="1879195" y="3608185"/>
            <a:ext cx="2320413" cy="707886"/>
          </a:xfrm>
          <a:prstGeom prst="rect">
            <a:avLst/>
          </a:prstGeom>
          <a:noFill/>
        </p:spPr>
        <p:txBody>
          <a:bodyPr wrap="square" rtlCol="0">
            <a:spAutoFit/>
          </a:bodyPr>
          <a:lstStyle/>
          <a:p>
            <a:r>
              <a:rPr lang="en-US" sz="4000" dirty="0"/>
              <a:t>c. </a:t>
            </a:r>
            <a:r>
              <a:rPr lang="en-US" sz="4000" dirty="0">
                <a:hlinkClick r:id="rId5" action="ppaction://hlinksldjump"/>
              </a:rPr>
              <a:t>155°F</a:t>
            </a:r>
            <a:endParaRPr lang="en-US" sz="4000" dirty="0"/>
          </a:p>
        </p:txBody>
      </p:sp>
      <p:sp>
        <p:nvSpPr>
          <p:cNvPr id="42" name="TextBox 41">
            <a:extLst>
              <a:ext uri="{FF2B5EF4-FFF2-40B4-BE49-F238E27FC236}">
                <a16:creationId xmlns:a16="http://schemas.microsoft.com/office/drawing/2014/main" id="{E0A1F258-5621-4189-B231-0CF761E7515D}"/>
              </a:ext>
            </a:extLst>
          </p:cNvPr>
          <p:cNvSpPr txBox="1"/>
          <p:nvPr/>
        </p:nvSpPr>
        <p:spPr>
          <a:xfrm>
            <a:off x="1912383" y="4467678"/>
            <a:ext cx="2762856" cy="707886"/>
          </a:xfrm>
          <a:prstGeom prst="rect">
            <a:avLst/>
          </a:prstGeom>
          <a:noFill/>
        </p:spPr>
        <p:txBody>
          <a:bodyPr wrap="square" rtlCol="0">
            <a:spAutoFit/>
          </a:bodyPr>
          <a:lstStyle/>
          <a:p>
            <a:r>
              <a:rPr lang="en-US" sz="4000" dirty="0"/>
              <a:t>d. </a:t>
            </a:r>
            <a:r>
              <a:rPr lang="en-US" sz="4000" dirty="0">
                <a:hlinkClick r:id="rId5" action="ppaction://hlinksldjump"/>
              </a:rPr>
              <a:t>165°F</a:t>
            </a:r>
            <a:endParaRPr lang="en-US" sz="4000" dirty="0"/>
          </a:p>
        </p:txBody>
      </p:sp>
      <p:pic>
        <p:nvPicPr>
          <p:cNvPr id="2050" name="Picture 2" descr="Roasted Boneless Pork Loin Recipe">
            <a:extLst>
              <a:ext uri="{FF2B5EF4-FFF2-40B4-BE49-F238E27FC236}">
                <a16:creationId xmlns:a16="http://schemas.microsoft.com/office/drawing/2014/main" id="{02EC4073-359C-4677-AE66-A1925273AB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1833" y="1898976"/>
            <a:ext cx="6378704" cy="3572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510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BF07-A922-4F48-8A55-6A1DC8F20FAA}"/>
              </a:ext>
            </a:extLst>
          </p:cNvPr>
          <p:cNvSpPr>
            <a:spLocks noGrp="1"/>
          </p:cNvSpPr>
          <p:nvPr>
            <p:ph type="title"/>
          </p:nvPr>
        </p:nvSpPr>
        <p:spPr/>
        <p:txBody>
          <a:bodyPr/>
          <a:lstStyle/>
          <a:p>
            <a:pPr algn="l"/>
            <a:r>
              <a:rPr lang="en-US" dirty="0"/>
              <a:t>Correct!</a:t>
            </a:r>
          </a:p>
        </p:txBody>
      </p:sp>
      <p:sp>
        <p:nvSpPr>
          <p:cNvPr id="4" name="TextBox 3">
            <a:extLst>
              <a:ext uri="{FF2B5EF4-FFF2-40B4-BE49-F238E27FC236}">
                <a16:creationId xmlns:a16="http://schemas.microsoft.com/office/drawing/2014/main" id="{BD355324-4ABA-4B45-AAF0-9EA367025FEC}"/>
              </a:ext>
            </a:extLst>
          </p:cNvPr>
          <p:cNvSpPr txBox="1"/>
          <p:nvPr/>
        </p:nvSpPr>
        <p:spPr>
          <a:xfrm>
            <a:off x="3038168" y="2315497"/>
            <a:ext cx="3598606" cy="707886"/>
          </a:xfrm>
          <a:prstGeom prst="rect">
            <a:avLst/>
          </a:prstGeom>
          <a:noFill/>
        </p:spPr>
        <p:txBody>
          <a:bodyPr wrap="square" rtlCol="0">
            <a:spAutoFit/>
          </a:bodyPr>
          <a:lstStyle/>
          <a:p>
            <a:r>
              <a:rPr lang="en-US" sz="4000" dirty="0">
                <a:hlinkClick r:id="rId2" action="ppaction://hlinksldjump"/>
              </a:rPr>
              <a:t>Let’s</a:t>
            </a:r>
            <a:r>
              <a:rPr lang="en-US" dirty="0">
                <a:hlinkClick r:id="rId2" action="ppaction://hlinksldjump"/>
              </a:rPr>
              <a:t> </a:t>
            </a:r>
            <a:r>
              <a:rPr lang="en-US" sz="4000" dirty="0">
                <a:hlinkClick r:id="rId2" action="ppaction://hlinksldjump"/>
              </a:rPr>
              <a:t>move</a:t>
            </a:r>
            <a:r>
              <a:rPr lang="en-US" dirty="0">
                <a:hlinkClick r:id="rId2" action="ppaction://hlinksldjump"/>
              </a:rPr>
              <a:t> </a:t>
            </a:r>
            <a:r>
              <a:rPr lang="en-US" sz="4000" dirty="0">
                <a:hlinkClick r:id="rId2" action="ppaction://hlinksldjump"/>
              </a:rPr>
              <a:t>on!</a:t>
            </a:r>
            <a:endParaRPr lang="en-US" sz="4000" dirty="0"/>
          </a:p>
        </p:txBody>
      </p:sp>
    </p:spTree>
    <p:extLst>
      <p:ext uri="{BB962C8B-B14F-4D97-AF65-F5344CB8AC3E}">
        <p14:creationId xmlns:p14="http://schemas.microsoft.com/office/powerpoint/2010/main" val="2222707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8D06-9289-438C-B14E-E03486BAAD55}"/>
              </a:ext>
            </a:extLst>
          </p:cNvPr>
          <p:cNvSpPr>
            <a:spLocks noGrp="1"/>
          </p:cNvSpPr>
          <p:nvPr>
            <p:ph type="title"/>
          </p:nvPr>
        </p:nvSpPr>
        <p:spPr/>
        <p:txBody>
          <a:bodyPr/>
          <a:lstStyle/>
          <a:p>
            <a:r>
              <a:rPr lang="en-US" dirty="0"/>
              <a:t>Oops, that’s wrong…</a:t>
            </a:r>
          </a:p>
        </p:txBody>
      </p:sp>
      <p:sp>
        <p:nvSpPr>
          <p:cNvPr id="4" name="TextBox 3">
            <a:extLst>
              <a:ext uri="{FF2B5EF4-FFF2-40B4-BE49-F238E27FC236}">
                <a16:creationId xmlns:a16="http://schemas.microsoft.com/office/drawing/2014/main" id="{41F78062-9ECD-43BB-B310-B4D33EDCF6E0}"/>
              </a:ext>
            </a:extLst>
          </p:cNvPr>
          <p:cNvSpPr txBox="1"/>
          <p:nvPr/>
        </p:nvSpPr>
        <p:spPr>
          <a:xfrm>
            <a:off x="2455605" y="2455606"/>
            <a:ext cx="2529350" cy="707886"/>
          </a:xfrm>
          <a:prstGeom prst="rect">
            <a:avLst/>
          </a:prstGeom>
          <a:noFill/>
        </p:spPr>
        <p:txBody>
          <a:bodyPr wrap="square" rtlCol="0">
            <a:spAutoFit/>
          </a:bodyPr>
          <a:lstStyle/>
          <a:p>
            <a:r>
              <a:rPr lang="en-US" sz="4000" dirty="0">
                <a:hlinkClick r:id="rId2" action="ppaction://hlinksldjump"/>
              </a:rPr>
              <a:t>Try Again </a:t>
            </a:r>
            <a:endParaRPr lang="en-US" sz="4000" dirty="0"/>
          </a:p>
        </p:txBody>
      </p:sp>
    </p:spTree>
    <p:extLst>
      <p:ext uri="{BB962C8B-B14F-4D97-AF65-F5344CB8AC3E}">
        <p14:creationId xmlns:p14="http://schemas.microsoft.com/office/powerpoint/2010/main" val="3619456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2983-070A-4E68-876D-48D4FFAFFA1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88C51AAF-F1B6-41AF-92BF-943E363F17F3}"/>
              </a:ext>
            </a:extLst>
          </p:cNvPr>
          <p:cNvSpPr>
            <a:spLocks noGrp="1"/>
          </p:cNvSpPr>
          <p:nvPr>
            <p:ph idx="1"/>
          </p:nvPr>
        </p:nvSpPr>
        <p:spPr/>
        <p:txBody>
          <a:bodyPr>
            <a:normAutofit fontScale="85000" lnSpcReduction="20000"/>
          </a:bodyPr>
          <a:lstStyle/>
          <a:p>
            <a:r>
              <a:rPr lang="en-US" dirty="0"/>
              <a:t>The learner will learn basic skills with the knife, including how to sharpen a knife and hold a knife.
The learner will learn the minimum internal cooking temperature of food
The learner will learn how to calibrate a thermometer using two methods.
The learner  will learn about TCS food and the danger zone</a:t>
            </a:r>
          </a:p>
          <a:p>
            <a:r>
              <a:rPr lang="en-US" dirty="0"/>
              <a:t>The learner will learn about cutting boards</a:t>
            </a:r>
          </a:p>
          <a:p>
            <a:r>
              <a:rPr lang="en-US" dirty="0"/>
              <a:t>The learner will the basics of HACCP</a:t>
            </a:r>
          </a:p>
          <a:p>
            <a:r>
              <a:rPr lang="en-US" dirty="0"/>
              <a:t>The learner will learn about labeling and dating of food
The student will learn to read the label of a food</a:t>
            </a:r>
          </a:p>
          <a:p>
            <a:endParaRPr lang="en-US" dirty="0"/>
          </a:p>
          <a:p>
            <a:endParaRPr lang="en-US" dirty="0"/>
          </a:p>
        </p:txBody>
      </p:sp>
    </p:spTree>
    <p:extLst>
      <p:ext uri="{BB962C8B-B14F-4D97-AF65-F5344CB8AC3E}">
        <p14:creationId xmlns:p14="http://schemas.microsoft.com/office/powerpoint/2010/main" val="830888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A698-E744-4A8B-8F6A-2EFEE295F3AC}"/>
              </a:ext>
            </a:extLst>
          </p:cNvPr>
          <p:cNvSpPr>
            <a:spLocks noGrp="1"/>
          </p:cNvSpPr>
          <p:nvPr>
            <p:ph type="title"/>
          </p:nvPr>
        </p:nvSpPr>
        <p:spPr>
          <a:xfrm>
            <a:off x="2344994" y="808056"/>
            <a:ext cx="8225145" cy="1077229"/>
          </a:xfrm>
        </p:spPr>
        <p:txBody>
          <a:bodyPr/>
          <a:lstStyle/>
          <a:p>
            <a:r>
              <a:rPr lang="en-US" dirty="0"/>
              <a:t>Roasted Potatoes that will be hot held</a:t>
            </a:r>
          </a:p>
        </p:txBody>
      </p:sp>
      <p:sp>
        <p:nvSpPr>
          <p:cNvPr id="5" name="TextBox 4">
            <a:extLst>
              <a:ext uri="{FF2B5EF4-FFF2-40B4-BE49-F238E27FC236}">
                <a16:creationId xmlns:a16="http://schemas.microsoft.com/office/drawing/2014/main" id="{71E0A737-9A21-420E-8C82-2697BC16C9AA}"/>
              </a:ext>
            </a:extLst>
          </p:cNvPr>
          <p:cNvSpPr txBox="1"/>
          <p:nvPr/>
        </p:nvSpPr>
        <p:spPr>
          <a:xfrm>
            <a:off x="2197509" y="2153264"/>
            <a:ext cx="2359743" cy="707886"/>
          </a:xfrm>
          <a:prstGeom prst="rect">
            <a:avLst/>
          </a:prstGeom>
          <a:noFill/>
        </p:spPr>
        <p:txBody>
          <a:bodyPr wrap="square" rtlCol="0">
            <a:spAutoFit/>
          </a:bodyPr>
          <a:lstStyle/>
          <a:p>
            <a:r>
              <a:rPr lang="en-US" sz="4000" dirty="0"/>
              <a:t>a. </a:t>
            </a:r>
            <a:r>
              <a:rPr lang="en-US" sz="4000" dirty="0">
                <a:hlinkClick r:id="rId2" action="ppaction://hlinksldjump"/>
              </a:rPr>
              <a:t>135°F</a:t>
            </a:r>
            <a:endParaRPr lang="en-US" sz="4000" dirty="0"/>
          </a:p>
        </p:txBody>
      </p:sp>
      <p:sp>
        <p:nvSpPr>
          <p:cNvPr id="7" name="TextBox 6">
            <a:extLst>
              <a:ext uri="{FF2B5EF4-FFF2-40B4-BE49-F238E27FC236}">
                <a16:creationId xmlns:a16="http://schemas.microsoft.com/office/drawing/2014/main" id="{FF2880ED-10DF-4820-99D8-02B4181D49B4}"/>
              </a:ext>
            </a:extLst>
          </p:cNvPr>
          <p:cNvSpPr txBox="1"/>
          <p:nvPr/>
        </p:nvSpPr>
        <p:spPr>
          <a:xfrm>
            <a:off x="2249129" y="2882908"/>
            <a:ext cx="3436374" cy="769441"/>
          </a:xfrm>
          <a:prstGeom prst="rect">
            <a:avLst/>
          </a:prstGeom>
          <a:noFill/>
        </p:spPr>
        <p:txBody>
          <a:bodyPr wrap="square" rtlCol="0">
            <a:spAutoFit/>
          </a:bodyPr>
          <a:lstStyle/>
          <a:p>
            <a:r>
              <a:rPr lang="en-US" sz="4400" dirty="0"/>
              <a:t>b. </a:t>
            </a:r>
            <a:r>
              <a:rPr lang="en-US" sz="4400" dirty="0">
                <a:hlinkClick r:id="rId3" action="ppaction://hlinksldjump"/>
              </a:rPr>
              <a:t>145°F</a:t>
            </a:r>
            <a:endParaRPr lang="en-US" sz="4400" dirty="0"/>
          </a:p>
        </p:txBody>
      </p:sp>
      <p:sp>
        <p:nvSpPr>
          <p:cNvPr id="9" name="TextBox 8">
            <a:extLst>
              <a:ext uri="{FF2B5EF4-FFF2-40B4-BE49-F238E27FC236}">
                <a16:creationId xmlns:a16="http://schemas.microsoft.com/office/drawing/2014/main" id="{9E2ABF54-90D9-446E-BE43-3401EABF9ED3}"/>
              </a:ext>
            </a:extLst>
          </p:cNvPr>
          <p:cNvSpPr txBox="1"/>
          <p:nvPr/>
        </p:nvSpPr>
        <p:spPr>
          <a:xfrm>
            <a:off x="2249129" y="3797217"/>
            <a:ext cx="2359742" cy="707886"/>
          </a:xfrm>
          <a:prstGeom prst="rect">
            <a:avLst/>
          </a:prstGeom>
          <a:noFill/>
        </p:spPr>
        <p:txBody>
          <a:bodyPr wrap="square" rtlCol="0">
            <a:spAutoFit/>
          </a:bodyPr>
          <a:lstStyle/>
          <a:p>
            <a:r>
              <a:rPr lang="en-US" sz="4000" dirty="0"/>
              <a:t>c. </a:t>
            </a:r>
            <a:r>
              <a:rPr lang="en-US" sz="4000" dirty="0">
                <a:hlinkClick r:id="rId3" action="ppaction://hlinksldjump"/>
              </a:rPr>
              <a:t>155 °F</a:t>
            </a:r>
            <a:endParaRPr lang="en-US" sz="4000" dirty="0"/>
          </a:p>
        </p:txBody>
      </p:sp>
      <p:sp>
        <p:nvSpPr>
          <p:cNvPr id="10" name="TextBox 9">
            <a:hlinkClick r:id="rId3" action="ppaction://hlinksldjump"/>
            <a:extLst>
              <a:ext uri="{FF2B5EF4-FFF2-40B4-BE49-F238E27FC236}">
                <a16:creationId xmlns:a16="http://schemas.microsoft.com/office/drawing/2014/main" id="{335E90B5-1DA1-46D1-9B13-85551B7DC186}"/>
              </a:ext>
            </a:extLst>
          </p:cNvPr>
          <p:cNvSpPr txBox="1"/>
          <p:nvPr/>
        </p:nvSpPr>
        <p:spPr>
          <a:xfrm>
            <a:off x="2249129" y="4649971"/>
            <a:ext cx="2920180" cy="707886"/>
          </a:xfrm>
          <a:prstGeom prst="rect">
            <a:avLst/>
          </a:prstGeom>
          <a:noFill/>
        </p:spPr>
        <p:txBody>
          <a:bodyPr wrap="square" rtlCol="0">
            <a:spAutoFit/>
          </a:bodyPr>
          <a:lstStyle/>
          <a:p>
            <a:r>
              <a:rPr lang="en-US" sz="4000" dirty="0"/>
              <a:t>d. </a:t>
            </a:r>
            <a:r>
              <a:rPr lang="en-US" sz="4000" dirty="0">
                <a:hlinkClick r:id="rId3" action="ppaction://hlinksldjump"/>
              </a:rPr>
              <a:t>165°F</a:t>
            </a:r>
            <a:endParaRPr lang="en-US" sz="4000" dirty="0"/>
          </a:p>
        </p:txBody>
      </p:sp>
      <p:pic>
        <p:nvPicPr>
          <p:cNvPr id="1026" name="Picture 2" descr="Perfectly Roasted Potatoes Recipe Recipe | Epicurious">
            <a:extLst>
              <a:ext uri="{FF2B5EF4-FFF2-40B4-BE49-F238E27FC236}">
                <a16:creationId xmlns:a16="http://schemas.microsoft.com/office/drawing/2014/main" id="{76B3A691-ECE9-43C8-834B-2F62AFCA4D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670" y="1864416"/>
            <a:ext cx="4827193" cy="386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185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BF07-A922-4F48-8A55-6A1DC8F20FAA}"/>
              </a:ext>
            </a:extLst>
          </p:cNvPr>
          <p:cNvSpPr>
            <a:spLocks noGrp="1"/>
          </p:cNvSpPr>
          <p:nvPr>
            <p:ph type="title"/>
          </p:nvPr>
        </p:nvSpPr>
        <p:spPr/>
        <p:txBody>
          <a:bodyPr/>
          <a:lstStyle/>
          <a:p>
            <a:pPr algn="l"/>
            <a:r>
              <a:rPr lang="en-US" dirty="0"/>
              <a:t>Correct!</a:t>
            </a:r>
          </a:p>
        </p:txBody>
      </p:sp>
      <p:sp>
        <p:nvSpPr>
          <p:cNvPr id="4" name="TextBox 3">
            <a:extLst>
              <a:ext uri="{FF2B5EF4-FFF2-40B4-BE49-F238E27FC236}">
                <a16:creationId xmlns:a16="http://schemas.microsoft.com/office/drawing/2014/main" id="{BD355324-4ABA-4B45-AAF0-9EA367025FEC}"/>
              </a:ext>
            </a:extLst>
          </p:cNvPr>
          <p:cNvSpPr txBox="1"/>
          <p:nvPr/>
        </p:nvSpPr>
        <p:spPr>
          <a:xfrm>
            <a:off x="3038168" y="2315497"/>
            <a:ext cx="3598606" cy="707886"/>
          </a:xfrm>
          <a:prstGeom prst="rect">
            <a:avLst/>
          </a:prstGeom>
          <a:noFill/>
        </p:spPr>
        <p:txBody>
          <a:bodyPr wrap="square" rtlCol="0">
            <a:spAutoFit/>
          </a:bodyPr>
          <a:lstStyle/>
          <a:p>
            <a:r>
              <a:rPr lang="en-US" sz="4000" dirty="0">
                <a:hlinkClick r:id="rId2" action="ppaction://hlinksldjump"/>
              </a:rPr>
              <a:t>Let’s</a:t>
            </a:r>
            <a:r>
              <a:rPr lang="en-US" dirty="0">
                <a:hlinkClick r:id="rId2" action="ppaction://hlinksldjump"/>
              </a:rPr>
              <a:t> </a:t>
            </a:r>
            <a:r>
              <a:rPr lang="en-US" sz="4000" dirty="0">
                <a:hlinkClick r:id="rId2" action="ppaction://hlinksldjump"/>
              </a:rPr>
              <a:t>move</a:t>
            </a:r>
            <a:r>
              <a:rPr lang="en-US" dirty="0">
                <a:hlinkClick r:id="rId2" action="ppaction://hlinksldjump"/>
              </a:rPr>
              <a:t> </a:t>
            </a:r>
            <a:r>
              <a:rPr lang="en-US" sz="4000" dirty="0">
                <a:hlinkClick r:id="rId2" action="ppaction://hlinksldjump"/>
              </a:rPr>
              <a:t>on!</a:t>
            </a:r>
            <a:endParaRPr lang="en-US" sz="4000" dirty="0"/>
          </a:p>
        </p:txBody>
      </p:sp>
    </p:spTree>
    <p:extLst>
      <p:ext uri="{BB962C8B-B14F-4D97-AF65-F5344CB8AC3E}">
        <p14:creationId xmlns:p14="http://schemas.microsoft.com/office/powerpoint/2010/main" val="244208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8D06-9289-438C-B14E-E03486BAAD55}"/>
              </a:ext>
            </a:extLst>
          </p:cNvPr>
          <p:cNvSpPr>
            <a:spLocks noGrp="1"/>
          </p:cNvSpPr>
          <p:nvPr>
            <p:ph type="title"/>
          </p:nvPr>
        </p:nvSpPr>
        <p:spPr/>
        <p:txBody>
          <a:bodyPr/>
          <a:lstStyle/>
          <a:p>
            <a:r>
              <a:rPr lang="en-US" dirty="0"/>
              <a:t>Oops, that’s wrong…</a:t>
            </a:r>
          </a:p>
        </p:txBody>
      </p:sp>
      <p:sp>
        <p:nvSpPr>
          <p:cNvPr id="4" name="TextBox 3">
            <a:extLst>
              <a:ext uri="{FF2B5EF4-FFF2-40B4-BE49-F238E27FC236}">
                <a16:creationId xmlns:a16="http://schemas.microsoft.com/office/drawing/2014/main" id="{41F78062-9ECD-43BB-B310-B4D33EDCF6E0}"/>
              </a:ext>
            </a:extLst>
          </p:cNvPr>
          <p:cNvSpPr txBox="1"/>
          <p:nvPr/>
        </p:nvSpPr>
        <p:spPr>
          <a:xfrm>
            <a:off x="2455605" y="2455606"/>
            <a:ext cx="2529350" cy="707886"/>
          </a:xfrm>
          <a:prstGeom prst="rect">
            <a:avLst/>
          </a:prstGeom>
          <a:noFill/>
        </p:spPr>
        <p:txBody>
          <a:bodyPr wrap="square" rtlCol="0">
            <a:spAutoFit/>
          </a:bodyPr>
          <a:lstStyle/>
          <a:p>
            <a:r>
              <a:rPr lang="en-US" sz="4000" dirty="0">
                <a:hlinkClick r:id="rId2" action="ppaction://hlinksldjump"/>
              </a:rPr>
              <a:t>Try Again </a:t>
            </a:r>
            <a:endParaRPr lang="en-US" sz="4000" dirty="0"/>
          </a:p>
        </p:txBody>
      </p:sp>
    </p:spTree>
    <p:extLst>
      <p:ext uri="{BB962C8B-B14F-4D97-AF65-F5344CB8AC3E}">
        <p14:creationId xmlns:p14="http://schemas.microsoft.com/office/powerpoint/2010/main" val="2577848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A2DC-9EE1-4D1F-B320-6957AB1E7278}"/>
              </a:ext>
            </a:extLst>
          </p:cNvPr>
          <p:cNvSpPr>
            <a:spLocks noGrp="1"/>
          </p:cNvSpPr>
          <p:nvPr>
            <p:ph type="title"/>
          </p:nvPr>
        </p:nvSpPr>
        <p:spPr>
          <a:xfrm>
            <a:off x="2611808" y="808056"/>
            <a:ext cx="8344214" cy="1077229"/>
          </a:xfrm>
        </p:spPr>
        <p:txBody>
          <a:bodyPr/>
          <a:lstStyle/>
          <a:p>
            <a:pPr algn="l"/>
            <a:r>
              <a:rPr lang="en-US" dirty="0"/>
              <a:t>Chili made with previously cooked chicken</a:t>
            </a:r>
          </a:p>
        </p:txBody>
      </p:sp>
      <p:sp>
        <p:nvSpPr>
          <p:cNvPr id="3" name="TextBox 2">
            <a:extLst>
              <a:ext uri="{FF2B5EF4-FFF2-40B4-BE49-F238E27FC236}">
                <a16:creationId xmlns:a16="http://schemas.microsoft.com/office/drawing/2014/main" id="{CB17E59C-9753-4D96-B751-05F2186A555B}"/>
              </a:ext>
            </a:extLst>
          </p:cNvPr>
          <p:cNvSpPr txBox="1"/>
          <p:nvPr/>
        </p:nvSpPr>
        <p:spPr>
          <a:xfrm>
            <a:off x="2831794" y="3262852"/>
            <a:ext cx="2462877" cy="707886"/>
          </a:xfrm>
          <a:prstGeom prst="rect">
            <a:avLst/>
          </a:prstGeom>
          <a:noFill/>
        </p:spPr>
        <p:txBody>
          <a:bodyPr wrap="square" rtlCol="0">
            <a:spAutoFit/>
          </a:bodyPr>
          <a:lstStyle/>
          <a:p>
            <a:r>
              <a:rPr lang="en-US" sz="4000" dirty="0"/>
              <a:t>a. </a:t>
            </a:r>
            <a:r>
              <a:rPr lang="en-US" sz="4000" dirty="0">
                <a:hlinkClick r:id="rId3" action="ppaction://hlinksldjump"/>
              </a:rPr>
              <a:t>135°F</a:t>
            </a:r>
            <a:endParaRPr lang="en-US" sz="4000" dirty="0"/>
          </a:p>
        </p:txBody>
      </p:sp>
      <p:sp>
        <p:nvSpPr>
          <p:cNvPr id="5" name="TextBox 4">
            <a:extLst>
              <a:ext uri="{FF2B5EF4-FFF2-40B4-BE49-F238E27FC236}">
                <a16:creationId xmlns:a16="http://schemas.microsoft.com/office/drawing/2014/main" id="{40D5CA2B-5FD3-49CE-B74B-0F01B9A7B132}"/>
              </a:ext>
            </a:extLst>
          </p:cNvPr>
          <p:cNvSpPr txBox="1"/>
          <p:nvPr/>
        </p:nvSpPr>
        <p:spPr>
          <a:xfrm flipH="1">
            <a:off x="2802991" y="4022314"/>
            <a:ext cx="2577715" cy="707886"/>
          </a:xfrm>
          <a:prstGeom prst="rect">
            <a:avLst/>
          </a:prstGeom>
          <a:noFill/>
        </p:spPr>
        <p:txBody>
          <a:bodyPr wrap="square" rtlCol="0">
            <a:spAutoFit/>
          </a:bodyPr>
          <a:lstStyle/>
          <a:p>
            <a:r>
              <a:rPr lang="en-US" sz="4000" dirty="0"/>
              <a:t>b. </a:t>
            </a:r>
            <a:r>
              <a:rPr lang="en-US" sz="4000" dirty="0">
                <a:hlinkClick r:id="rId3" action="ppaction://hlinksldjump"/>
              </a:rPr>
              <a:t>145°F</a:t>
            </a:r>
            <a:endParaRPr lang="en-US" sz="4000" dirty="0"/>
          </a:p>
        </p:txBody>
      </p:sp>
      <p:sp>
        <p:nvSpPr>
          <p:cNvPr id="6" name="TextBox 5">
            <a:extLst>
              <a:ext uri="{FF2B5EF4-FFF2-40B4-BE49-F238E27FC236}">
                <a16:creationId xmlns:a16="http://schemas.microsoft.com/office/drawing/2014/main" id="{89C83808-6082-4CEE-8B03-A5FC6E9DEBB2}"/>
              </a:ext>
            </a:extLst>
          </p:cNvPr>
          <p:cNvSpPr txBox="1"/>
          <p:nvPr/>
        </p:nvSpPr>
        <p:spPr>
          <a:xfrm>
            <a:off x="2813823" y="4675784"/>
            <a:ext cx="2227562" cy="707886"/>
          </a:xfrm>
          <a:prstGeom prst="rect">
            <a:avLst/>
          </a:prstGeom>
          <a:noFill/>
        </p:spPr>
        <p:txBody>
          <a:bodyPr wrap="square" rtlCol="0">
            <a:spAutoFit/>
          </a:bodyPr>
          <a:lstStyle/>
          <a:p>
            <a:r>
              <a:rPr lang="en-US" sz="4000" dirty="0"/>
              <a:t>c. </a:t>
            </a:r>
            <a:r>
              <a:rPr lang="en-US" sz="4000" dirty="0">
                <a:hlinkClick r:id="rId3" action="ppaction://hlinksldjump"/>
              </a:rPr>
              <a:t>155°F</a:t>
            </a:r>
            <a:endParaRPr lang="en-US" sz="4000" dirty="0"/>
          </a:p>
        </p:txBody>
      </p:sp>
      <p:sp>
        <p:nvSpPr>
          <p:cNvPr id="7" name="TextBox 6">
            <a:extLst>
              <a:ext uri="{FF2B5EF4-FFF2-40B4-BE49-F238E27FC236}">
                <a16:creationId xmlns:a16="http://schemas.microsoft.com/office/drawing/2014/main" id="{5FCFC6E0-81E6-4A89-A5AB-D70BA0FC70D2}"/>
              </a:ext>
            </a:extLst>
          </p:cNvPr>
          <p:cNvSpPr txBox="1"/>
          <p:nvPr/>
        </p:nvSpPr>
        <p:spPr>
          <a:xfrm>
            <a:off x="2788207" y="5438798"/>
            <a:ext cx="2465010" cy="707886"/>
          </a:xfrm>
          <a:prstGeom prst="rect">
            <a:avLst/>
          </a:prstGeom>
          <a:noFill/>
        </p:spPr>
        <p:txBody>
          <a:bodyPr wrap="square" rtlCol="0">
            <a:spAutoFit/>
          </a:bodyPr>
          <a:lstStyle/>
          <a:p>
            <a:r>
              <a:rPr lang="en-US" sz="4000" dirty="0"/>
              <a:t>d. </a:t>
            </a:r>
            <a:r>
              <a:rPr lang="en-US" sz="4000" dirty="0">
                <a:hlinkClick r:id="rId4" action="ppaction://hlinksldjump"/>
              </a:rPr>
              <a:t>165°F</a:t>
            </a:r>
            <a:endParaRPr lang="en-US" sz="4000" dirty="0"/>
          </a:p>
        </p:txBody>
      </p:sp>
      <p:pic>
        <p:nvPicPr>
          <p:cNvPr id="3074" name="Picture 2" descr="Fast White Chicken Chili Recipe | Ree Drummond | Food Network">
            <a:extLst>
              <a:ext uri="{FF2B5EF4-FFF2-40B4-BE49-F238E27FC236}">
                <a16:creationId xmlns:a16="http://schemas.microsoft.com/office/drawing/2014/main" id="{DB525D32-AD7C-4FEB-95F6-98C503F271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9549" y="2251929"/>
            <a:ext cx="4589397" cy="3437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333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BF07-A922-4F48-8A55-6A1DC8F20FAA}"/>
              </a:ext>
            </a:extLst>
          </p:cNvPr>
          <p:cNvSpPr>
            <a:spLocks noGrp="1"/>
          </p:cNvSpPr>
          <p:nvPr>
            <p:ph type="title"/>
          </p:nvPr>
        </p:nvSpPr>
        <p:spPr/>
        <p:txBody>
          <a:bodyPr/>
          <a:lstStyle/>
          <a:p>
            <a:pPr algn="l"/>
            <a:r>
              <a:rPr lang="en-US" dirty="0"/>
              <a:t>Correct!</a:t>
            </a:r>
          </a:p>
        </p:txBody>
      </p:sp>
      <p:sp>
        <p:nvSpPr>
          <p:cNvPr id="4" name="TextBox 3">
            <a:extLst>
              <a:ext uri="{FF2B5EF4-FFF2-40B4-BE49-F238E27FC236}">
                <a16:creationId xmlns:a16="http://schemas.microsoft.com/office/drawing/2014/main" id="{BD355324-4ABA-4B45-AAF0-9EA367025FEC}"/>
              </a:ext>
            </a:extLst>
          </p:cNvPr>
          <p:cNvSpPr txBox="1"/>
          <p:nvPr/>
        </p:nvSpPr>
        <p:spPr>
          <a:xfrm>
            <a:off x="3038168" y="2315497"/>
            <a:ext cx="3598606" cy="707886"/>
          </a:xfrm>
          <a:prstGeom prst="rect">
            <a:avLst/>
          </a:prstGeom>
          <a:noFill/>
        </p:spPr>
        <p:txBody>
          <a:bodyPr wrap="square" rtlCol="0">
            <a:spAutoFit/>
          </a:bodyPr>
          <a:lstStyle/>
          <a:p>
            <a:r>
              <a:rPr lang="en-US" sz="4000" dirty="0">
                <a:hlinkClick r:id="rId2" action="ppaction://hlinksldjump"/>
              </a:rPr>
              <a:t>Let’s</a:t>
            </a:r>
            <a:r>
              <a:rPr lang="en-US" dirty="0">
                <a:hlinkClick r:id="rId2" action="ppaction://hlinksldjump"/>
              </a:rPr>
              <a:t> </a:t>
            </a:r>
            <a:r>
              <a:rPr lang="en-US" sz="4000" dirty="0">
                <a:hlinkClick r:id="rId2" action="ppaction://hlinksldjump"/>
              </a:rPr>
              <a:t>move</a:t>
            </a:r>
            <a:r>
              <a:rPr lang="en-US" dirty="0">
                <a:hlinkClick r:id="rId2" action="ppaction://hlinksldjump"/>
              </a:rPr>
              <a:t> </a:t>
            </a:r>
            <a:r>
              <a:rPr lang="en-US" sz="4000" dirty="0">
                <a:hlinkClick r:id="rId2" action="ppaction://hlinksldjump"/>
              </a:rPr>
              <a:t>on!</a:t>
            </a:r>
            <a:endParaRPr lang="en-US" sz="4000" dirty="0"/>
          </a:p>
        </p:txBody>
      </p:sp>
    </p:spTree>
    <p:extLst>
      <p:ext uri="{BB962C8B-B14F-4D97-AF65-F5344CB8AC3E}">
        <p14:creationId xmlns:p14="http://schemas.microsoft.com/office/powerpoint/2010/main" val="248455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8D06-9289-438C-B14E-E03486BAAD55}"/>
              </a:ext>
            </a:extLst>
          </p:cNvPr>
          <p:cNvSpPr>
            <a:spLocks noGrp="1"/>
          </p:cNvSpPr>
          <p:nvPr>
            <p:ph type="title"/>
          </p:nvPr>
        </p:nvSpPr>
        <p:spPr/>
        <p:txBody>
          <a:bodyPr/>
          <a:lstStyle/>
          <a:p>
            <a:r>
              <a:rPr lang="en-US" dirty="0"/>
              <a:t>Oops, that’s wrong…</a:t>
            </a:r>
          </a:p>
        </p:txBody>
      </p:sp>
      <p:sp>
        <p:nvSpPr>
          <p:cNvPr id="4" name="TextBox 3">
            <a:extLst>
              <a:ext uri="{FF2B5EF4-FFF2-40B4-BE49-F238E27FC236}">
                <a16:creationId xmlns:a16="http://schemas.microsoft.com/office/drawing/2014/main" id="{41F78062-9ECD-43BB-B310-B4D33EDCF6E0}"/>
              </a:ext>
            </a:extLst>
          </p:cNvPr>
          <p:cNvSpPr txBox="1"/>
          <p:nvPr/>
        </p:nvSpPr>
        <p:spPr>
          <a:xfrm>
            <a:off x="2455605" y="2455606"/>
            <a:ext cx="2529350" cy="707886"/>
          </a:xfrm>
          <a:prstGeom prst="rect">
            <a:avLst/>
          </a:prstGeom>
          <a:noFill/>
        </p:spPr>
        <p:txBody>
          <a:bodyPr wrap="square" rtlCol="0">
            <a:spAutoFit/>
          </a:bodyPr>
          <a:lstStyle/>
          <a:p>
            <a:r>
              <a:rPr lang="en-US" sz="4000" dirty="0">
                <a:hlinkClick r:id="rId2" action="ppaction://hlinksldjump"/>
              </a:rPr>
              <a:t>Try Again </a:t>
            </a:r>
            <a:endParaRPr lang="en-US" sz="4000" dirty="0"/>
          </a:p>
        </p:txBody>
      </p:sp>
    </p:spTree>
    <p:extLst>
      <p:ext uri="{BB962C8B-B14F-4D97-AF65-F5344CB8AC3E}">
        <p14:creationId xmlns:p14="http://schemas.microsoft.com/office/powerpoint/2010/main" val="2967060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General Preparation Practices Objectives 6 2 l Prevent">
            <a:extLst>
              <a:ext uri="{FF2B5EF4-FFF2-40B4-BE49-F238E27FC236}">
                <a16:creationId xmlns:a16="http://schemas.microsoft.com/office/drawing/2014/main" id="{38D14270-3670-49CB-B528-FC0B4BE98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084" y="618904"/>
            <a:ext cx="7493588" cy="562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156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F5D53A3-1AF2-46E4-8023-D875D440A5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1693" y="70987"/>
            <a:ext cx="6008614" cy="671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421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Module 13 — Changing Food Temperature">
            <a:hlinkClick r:id="" action="ppaction://media"/>
            <a:extLst>
              <a:ext uri="{FF2B5EF4-FFF2-40B4-BE49-F238E27FC236}">
                <a16:creationId xmlns:a16="http://schemas.microsoft.com/office/drawing/2014/main" id="{6AB194D5-3068-98DA-31D1-55DFAE4AC759}"/>
              </a:ext>
            </a:extLst>
          </p:cNvPr>
          <p:cNvPicPr>
            <a:picLocks noGrp="1" noRot="1" noChangeAspect="1"/>
          </p:cNvPicPr>
          <p:nvPr>
            <p:ph idx="1"/>
            <a:videoFile r:link="rId1"/>
          </p:nvPr>
        </p:nvPicPr>
        <p:blipFill>
          <a:blip r:embed="rId3"/>
          <a:stretch>
            <a:fillRect/>
          </a:stretch>
        </p:blipFill>
        <p:spPr>
          <a:xfrm>
            <a:off x="2063877" y="989743"/>
            <a:ext cx="8635242" cy="4878514"/>
          </a:xfrm>
          <a:prstGeom prst="rect">
            <a:avLst/>
          </a:prstGeom>
        </p:spPr>
      </p:pic>
    </p:spTree>
    <p:extLst>
      <p:ext uri="{BB962C8B-B14F-4D97-AF65-F5344CB8AC3E}">
        <p14:creationId xmlns:p14="http://schemas.microsoft.com/office/powerpoint/2010/main" val="272638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424A1-4DFC-4533-AB65-312BD597C853}"/>
              </a:ext>
            </a:extLst>
          </p:cNvPr>
          <p:cNvSpPr>
            <a:spLocks noGrp="1"/>
          </p:cNvSpPr>
          <p:nvPr>
            <p:ph type="title"/>
          </p:nvPr>
        </p:nvSpPr>
        <p:spPr/>
        <p:txBody>
          <a:bodyPr>
            <a:normAutofit fontScale="90000"/>
          </a:bodyPr>
          <a:lstStyle/>
          <a:p>
            <a:r>
              <a:rPr lang="en-US" dirty="0"/>
              <a:t>True or False</a:t>
            </a:r>
            <a:br>
              <a:rPr lang="en-US" dirty="0"/>
            </a:br>
            <a:r>
              <a:rPr lang="en-US" dirty="0"/>
              <a:t>Has the food been cooled down correctly?  </a:t>
            </a:r>
          </a:p>
        </p:txBody>
      </p:sp>
      <p:sp>
        <p:nvSpPr>
          <p:cNvPr id="3" name="Content Placeholder 2">
            <a:extLst>
              <a:ext uri="{FF2B5EF4-FFF2-40B4-BE49-F238E27FC236}">
                <a16:creationId xmlns:a16="http://schemas.microsoft.com/office/drawing/2014/main" id="{3C49935A-437A-4DC3-84D4-92E449D09B68}"/>
              </a:ext>
            </a:extLst>
          </p:cNvPr>
          <p:cNvSpPr>
            <a:spLocks noGrp="1"/>
          </p:cNvSpPr>
          <p:nvPr>
            <p:ph idx="1"/>
          </p:nvPr>
        </p:nvSpPr>
        <p:spPr/>
        <p:txBody>
          <a:bodyPr/>
          <a:lstStyle/>
          <a:p>
            <a:r>
              <a:rPr lang="en-US" sz="2400" dirty="0"/>
              <a:t>Beef barley soup was cooled from 135°F to 70°F (57°C to 21°C) in one hour and then from 70°F to 41°F (21°C to 5°C) in four hours </a:t>
            </a:r>
          </a:p>
          <a:p>
            <a:endParaRPr lang="en-US" sz="2400" dirty="0"/>
          </a:p>
          <a:p>
            <a:endParaRPr lang="en-US" dirty="0"/>
          </a:p>
        </p:txBody>
      </p:sp>
      <p:sp>
        <p:nvSpPr>
          <p:cNvPr id="5" name="TextBox 4">
            <a:extLst>
              <a:ext uri="{FF2B5EF4-FFF2-40B4-BE49-F238E27FC236}">
                <a16:creationId xmlns:a16="http://schemas.microsoft.com/office/drawing/2014/main" id="{E2F4F10D-A6CE-4B88-8A7D-CA859A35BF00}"/>
              </a:ext>
            </a:extLst>
          </p:cNvPr>
          <p:cNvSpPr txBox="1"/>
          <p:nvPr/>
        </p:nvSpPr>
        <p:spPr>
          <a:xfrm flipH="1">
            <a:off x="3828079" y="4432514"/>
            <a:ext cx="1379351" cy="523220"/>
          </a:xfrm>
          <a:prstGeom prst="rect">
            <a:avLst/>
          </a:prstGeom>
          <a:noFill/>
        </p:spPr>
        <p:txBody>
          <a:bodyPr wrap="square" rtlCol="0">
            <a:spAutoFit/>
          </a:bodyPr>
          <a:lstStyle/>
          <a:p>
            <a:r>
              <a:rPr lang="en-US" dirty="0"/>
              <a:t>A. </a:t>
            </a:r>
            <a:r>
              <a:rPr lang="en-US" sz="2800" dirty="0">
                <a:hlinkClick r:id="rId2" action="ppaction://hlinksldjump"/>
              </a:rPr>
              <a:t>True</a:t>
            </a:r>
            <a:r>
              <a:rPr lang="en-US" dirty="0">
                <a:hlinkClick r:id="rId2" action="ppaction://hlinksldjump"/>
              </a:rPr>
              <a:t> </a:t>
            </a:r>
            <a:endParaRPr lang="en-US" dirty="0"/>
          </a:p>
        </p:txBody>
      </p:sp>
      <p:sp>
        <p:nvSpPr>
          <p:cNvPr id="6" name="TextBox 5">
            <a:extLst>
              <a:ext uri="{FF2B5EF4-FFF2-40B4-BE49-F238E27FC236}">
                <a16:creationId xmlns:a16="http://schemas.microsoft.com/office/drawing/2014/main" id="{84E03140-7191-4770-8A52-78D494DE783E}"/>
              </a:ext>
            </a:extLst>
          </p:cNvPr>
          <p:cNvSpPr txBox="1"/>
          <p:nvPr/>
        </p:nvSpPr>
        <p:spPr>
          <a:xfrm>
            <a:off x="3802291" y="4968676"/>
            <a:ext cx="1410964" cy="523220"/>
          </a:xfrm>
          <a:prstGeom prst="rect">
            <a:avLst/>
          </a:prstGeom>
          <a:noFill/>
        </p:spPr>
        <p:txBody>
          <a:bodyPr wrap="none" rtlCol="0">
            <a:spAutoFit/>
          </a:bodyPr>
          <a:lstStyle/>
          <a:p>
            <a:r>
              <a:rPr lang="en-US" dirty="0"/>
              <a:t>B. </a:t>
            </a:r>
            <a:r>
              <a:rPr lang="en-US" sz="2800" dirty="0">
                <a:hlinkClick r:id="rId3" action="ppaction://hlinksldjump"/>
              </a:rPr>
              <a:t>False</a:t>
            </a:r>
            <a:r>
              <a:rPr lang="en-US" dirty="0"/>
              <a:t> </a:t>
            </a:r>
          </a:p>
        </p:txBody>
      </p:sp>
    </p:spTree>
    <p:extLst>
      <p:ext uri="{BB962C8B-B14F-4D97-AF65-F5344CB8AC3E}">
        <p14:creationId xmlns:p14="http://schemas.microsoft.com/office/powerpoint/2010/main" val="1919068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43" name="Picture 14">
            <a:extLst>
              <a:ext uri="{FF2B5EF4-FFF2-40B4-BE49-F238E27FC236}">
                <a16:creationId xmlns:a16="http://schemas.microsoft.com/office/drawing/2014/main" id="{27792309-2D28-41BC-84CF-A61059277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4" name="Picture 16">
            <a:extLst>
              <a:ext uri="{FF2B5EF4-FFF2-40B4-BE49-F238E27FC236}">
                <a16:creationId xmlns:a16="http://schemas.microsoft.com/office/drawing/2014/main" id="{A4A77C25-5F33-4CC5-AAF6-E8103126E9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5" name="Rectangle 18">
            <a:extLst>
              <a:ext uri="{FF2B5EF4-FFF2-40B4-BE49-F238E27FC236}">
                <a16:creationId xmlns:a16="http://schemas.microsoft.com/office/drawing/2014/main" id="{D3777338-BF67-4A6E-A733-9D0E81C8A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20">
            <a:extLst>
              <a:ext uri="{FF2B5EF4-FFF2-40B4-BE49-F238E27FC236}">
                <a16:creationId xmlns:a16="http://schemas.microsoft.com/office/drawing/2014/main" id="{AC70F0F3-B393-4F7C-9317-B73BFE59F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22">
            <a:extLst>
              <a:ext uri="{FF2B5EF4-FFF2-40B4-BE49-F238E27FC236}">
                <a16:creationId xmlns:a16="http://schemas.microsoft.com/office/drawing/2014/main" id="{73DB8348-6507-4338-B113-CE5F57E35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24">
            <a:extLst>
              <a:ext uri="{FF2B5EF4-FFF2-40B4-BE49-F238E27FC236}">
                <a16:creationId xmlns:a16="http://schemas.microsoft.com/office/drawing/2014/main" id="{BC312354-3B2C-43CF-859C-4D81D57AE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TextBox 26">
            <a:extLst>
              <a:ext uri="{FF2B5EF4-FFF2-40B4-BE49-F238E27FC236}">
                <a16:creationId xmlns:a16="http://schemas.microsoft.com/office/drawing/2014/main" id="{F49A7D8C-D069-49B5-BE88-FB96E04ACD7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50" name="Rectangle 28">
            <a:extLst>
              <a:ext uri="{FF2B5EF4-FFF2-40B4-BE49-F238E27FC236}">
                <a16:creationId xmlns:a16="http://schemas.microsoft.com/office/drawing/2014/main" id="{9AF0056A-5373-40EE-8E84-FB7CE7AFF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30">
            <a:extLst>
              <a:ext uri="{FF2B5EF4-FFF2-40B4-BE49-F238E27FC236}">
                <a16:creationId xmlns:a16="http://schemas.microsoft.com/office/drawing/2014/main" id="{83B75FCD-0BF5-4D46-9F1A-DFDA164086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2" name="Picture 32">
            <a:extLst>
              <a:ext uri="{FF2B5EF4-FFF2-40B4-BE49-F238E27FC236}">
                <a16:creationId xmlns:a16="http://schemas.microsoft.com/office/drawing/2014/main" id="{A57B5C5A-716A-47D6-A89B-9004C90C50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3" name="Rectangle 34">
            <a:extLst>
              <a:ext uri="{FF2B5EF4-FFF2-40B4-BE49-F238E27FC236}">
                <a16:creationId xmlns:a16="http://schemas.microsoft.com/office/drawing/2014/main" id="{8C3EB4AA-25D0-4095-968A-B6B6A0F7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36">
            <a:extLst>
              <a:ext uri="{FF2B5EF4-FFF2-40B4-BE49-F238E27FC236}">
                <a16:creationId xmlns:a16="http://schemas.microsoft.com/office/drawing/2014/main" id="{F9D39574-2217-4BF3-A8A6-EBACEEACC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38">
            <a:extLst>
              <a:ext uri="{FF2B5EF4-FFF2-40B4-BE49-F238E27FC236}">
                <a16:creationId xmlns:a16="http://schemas.microsoft.com/office/drawing/2014/main" id="{2ECA767B-2D02-45F0-AC04-F1E907CF5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6ACBA-DCFB-46E7-B089-A03EC3A7F449}"/>
              </a:ext>
            </a:extLst>
          </p:cNvPr>
          <p:cNvSpPr>
            <a:spLocks noGrp="1"/>
          </p:cNvSpPr>
          <p:nvPr>
            <p:ph type="title"/>
          </p:nvPr>
        </p:nvSpPr>
        <p:spPr>
          <a:xfrm>
            <a:off x="1974254" y="5166421"/>
            <a:ext cx="8445357" cy="883524"/>
          </a:xfrm>
        </p:spPr>
        <p:txBody>
          <a:bodyPr vert="horz" lIns="91440" tIns="45720" rIns="91440" bIns="45720" rtlCol="0" anchor="t">
            <a:normAutofit/>
          </a:bodyPr>
          <a:lstStyle/>
          <a:p>
            <a:r>
              <a:rPr lang="en-US" sz="4800" dirty="0"/>
              <a:t>Part 1: Knife Skills </a:t>
            </a:r>
          </a:p>
        </p:txBody>
      </p:sp>
      <p:pic>
        <p:nvPicPr>
          <p:cNvPr id="10" name="Picture 9" descr="A picture containing indoor, knife, wooden, weapon&#10;&#10;Description automatically generated">
            <a:extLst>
              <a:ext uri="{FF2B5EF4-FFF2-40B4-BE49-F238E27FC236}">
                <a16:creationId xmlns:a16="http://schemas.microsoft.com/office/drawing/2014/main" id="{76C0E606-AEA3-4A40-94BC-D07582ECA65B}"/>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5743" r="17763" b="-1"/>
          <a:stretch/>
        </p:blipFill>
        <p:spPr>
          <a:xfrm>
            <a:off x="1648589" y="647190"/>
            <a:ext cx="2916936" cy="329012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5" name="Content Placeholder 4" descr="A knife with a black handle&#10;&#10;Description automatically generated with medium confidence">
            <a:extLst>
              <a:ext uri="{FF2B5EF4-FFF2-40B4-BE49-F238E27FC236}">
                <a16:creationId xmlns:a16="http://schemas.microsoft.com/office/drawing/2014/main" id="{82D7648E-1F9C-404D-AF7C-654A613C6075}"/>
              </a:ext>
            </a:extLst>
          </p:cNvPr>
          <p:cNvPicPr>
            <a:picLocks noGrp="1" noChangeAspect="1"/>
          </p:cNvPicPr>
          <p:nvPr>
            <p:ph idx="1"/>
          </p:nvPr>
        </p:nvPicPr>
        <p:blipFill rotWithShape="1">
          <a:blip r:embed="rId7">
            <a:extLst>
              <a:ext uri="{837473B0-CC2E-450A-ABE3-18F120FF3D39}">
                <a1611:picAttrSrcUrl xmlns:a1611="http://schemas.microsoft.com/office/drawing/2016/11/main" r:id="rId8"/>
              </a:ext>
            </a:extLst>
          </a:blip>
          <a:srcRect l="17648" r="23395" b="1"/>
          <a:stretch/>
        </p:blipFill>
        <p:spPr>
          <a:xfrm>
            <a:off x="4738863" y="647190"/>
            <a:ext cx="2916936" cy="329012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7" name="Picture 6" descr="A picture containing weapon, knife&#10;&#10;Description automatically generated">
            <a:extLst>
              <a:ext uri="{FF2B5EF4-FFF2-40B4-BE49-F238E27FC236}">
                <a16:creationId xmlns:a16="http://schemas.microsoft.com/office/drawing/2014/main" id="{A72F4B35-137D-4BCD-A166-D1AF550D82D6}"/>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l="7163" r="25234" b="-3"/>
          <a:stretch/>
        </p:blipFill>
        <p:spPr>
          <a:xfrm>
            <a:off x="7825133" y="647191"/>
            <a:ext cx="2916936" cy="329012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56" name="Rectangle 40">
            <a:extLst>
              <a:ext uri="{FF2B5EF4-FFF2-40B4-BE49-F238E27FC236}">
                <a16:creationId xmlns:a16="http://schemas.microsoft.com/office/drawing/2014/main" id="{B36C1C1C-5392-436F-A7AC-938D7521B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526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BF07-A922-4F48-8A55-6A1DC8F20FAA}"/>
              </a:ext>
            </a:extLst>
          </p:cNvPr>
          <p:cNvSpPr>
            <a:spLocks noGrp="1"/>
          </p:cNvSpPr>
          <p:nvPr>
            <p:ph type="title"/>
          </p:nvPr>
        </p:nvSpPr>
        <p:spPr/>
        <p:txBody>
          <a:bodyPr/>
          <a:lstStyle/>
          <a:p>
            <a:pPr algn="l"/>
            <a:r>
              <a:rPr lang="en-US" dirty="0"/>
              <a:t>Correct!</a:t>
            </a:r>
          </a:p>
        </p:txBody>
      </p:sp>
      <p:sp>
        <p:nvSpPr>
          <p:cNvPr id="4" name="TextBox 3">
            <a:extLst>
              <a:ext uri="{FF2B5EF4-FFF2-40B4-BE49-F238E27FC236}">
                <a16:creationId xmlns:a16="http://schemas.microsoft.com/office/drawing/2014/main" id="{BD355324-4ABA-4B45-AAF0-9EA367025FEC}"/>
              </a:ext>
            </a:extLst>
          </p:cNvPr>
          <p:cNvSpPr txBox="1"/>
          <p:nvPr/>
        </p:nvSpPr>
        <p:spPr>
          <a:xfrm>
            <a:off x="3038168" y="2315497"/>
            <a:ext cx="3598606" cy="707886"/>
          </a:xfrm>
          <a:prstGeom prst="rect">
            <a:avLst/>
          </a:prstGeom>
          <a:noFill/>
        </p:spPr>
        <p:txBody>
          <a:bodyPr wrap="square" rtlCol="0">
            <a:spAutoFit/>
          </a:bodyPr>
          <a:lstStyle/>
          <a:p>
            <a:r>
              <a:rPr lang="en-US" sz="4000" dirty="0">
                <a:hlinkClick r:id="rId2" action="ppaction://hlinksldjump"/>
              </a:rPr>
              <a:t>Let’s</a:t>
            </a:r>
            <a:r>
              <a:rPr lang="en-US" dirty="0">
                <a:hlinkClick r:id="rId2" action="ppaction://hlinksldjump"/>
              </a:rPr>
              <a:t> </a:t>
            </a:r>
            <a:r>
              <a:rPr lang="en-US" sz="4000" dirty="0">
                <a:hlinkClick r:id="rId2" action="ppaction://hlinksldjump"/>
              </a:rPr>
              <a:t>move</a:t>
            </a:r>
            <a:r>
              <a:rPr lang="en-US" dirty="0">
                <a:hlinkClick r:id="rId2" action="ppaction://hlinksldjump"/>
              </a:rPr>
              <a:t> </a:t>
            </a:r>
            <a:r>
              <a:rPr lang="en-US" sz="4000" dirty="0">
                <a:hlinkClick r:id="rId2" action="ppaction://hlinksldjump"/>
              </a:rPr>
              <a:t>on!</a:t>
            </a:r>
            <a:endParaRPr lang="en-US" sz="4000" dirty="0"/>
          </a:p>
        </p:txBody>
      </p:sp>
    </p:spTree>
    <p:extLst>
      <p:ext uri="{BB962C8B-B14F-4D97-AF65-F5344CB8AC3E}">
        <p14:creationId xmlns:p14="http://schemas.microsoft.com/office/powerpoint/2010/main" val="4289614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8D06-9289-438C-B14E-E03486BAAD55}"/>
              </a:ext>
            </a:extLst>
          </p:cNvPr>
          <p:cNvSpPr>
            <a:spLocks noGrp="1"/>
          </p:cNvSpPr>
          <p:nvPr>
            <p:ph type="title"/>
          </p:nvPr>
        </p:nvSpPr>
        <p:spPr/>
        <p:txBody>
          <a:bodyPr/>
          <a:lstStyle/>
          <a:p>
            <a:r>
              <a:rPr lang="en-US" dirty="0"/>
              <a:t>Oops, that’s wrong…</a:t>
            </a:r>
          </a:p>
        </p:txBody>
      </p:sp>
      <p:sp>
        <p:nvSpPr>
          <p:cNvPr id="4" name="TextBox 3">
            <a:extLst>
              <a:ext uri="{FF2B5EF4-FFF2-40B4-BE49-F238E27FC236}">
                <a16:creationId xmlns:a16="http://schemas.microsoft.com/office/drawing/2014/main" id="{41F78062-9ECD-43BB-B310-B4D33EDCF6E0}"/>
              </a:ext>
            </a:extLst>
          </p:cNvPr>
          <p:cNvSpPr txBox="1"/>
          <p:nvPr/>
        </p:nvSpPr>
        <p:spPr>
          <a:xfrm>
            <a:off x="2455605" y="2455606"/>
            <a:ext cx="2529350" cy="707886"/>
          </a:xfrm>
          <a:prstGeom prst="rect">
            <a:avLst/>
          </a:prstGeom>
          <a:noFill/>
        </p:spPr>
        <p:txBody>
          <a:bodyPr wrap="square" rtlCol="0">
            <a:spAutoFit/>
          </a:bodyPr>
          <a:lstStyle/>
          <a:p>
            <a:r>
              <a:rPr lang="en-US" sz="4000" dirty="0">
                <a:hlinkClick r:id="rId2" action="ppaction://hlinksldjump"/>
              </a:rPr>
              <a:t>Try Again </a:t>
            </a:r>
            <a:endParaRPr lang="en-US" sz="4000" dirty="0"/>
          </a:p>
        </p:txBody>
      </p:sp>
    </p:spTree>
    <p:extLst>
      <p:ext uri="{BB962C8B-B14F-4D97-AF65-F5344CB8AC3E}">
        <p14:creationId xmlns:p14="http://schemas.microsoft.com/office/powerpoint/2010/main" val="1612609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61DB4-2E17-4AAF-B36C-B25AE47DA994}"/>
              </a:ext>
            </a:extLst>
          </p:cNvPr>
          <p:cNvSpPr>
            <a:spLocks noGrp="1"/>
          </p:cNvSpPr>
          <p:nvPr>
            <p:ph idx="1"/>
          </p:nvPr>
        </p:nvSpPr>
        <p:spPr/>
        <p:txBody>
          <a:bodyPr/>
          <a:lstStyle/>
          <a:p>
            <a:pPr marL="0" indent="0">
              <a:buNone/>
            </a:pPr>
            <a:r>
              <a:rPr lang="en-US" sz="2800" dirty="0"/>
              <a:t>Mashed potatoes were  cooled from 135°F to 70°F (57°C to 21°C) in three hours and then from 70°F to 41°F (21°C to 5°C) in two hours </a:t>
            </a:r>
          </a:p>
          <a:p>
            <a:endParaRPr lang="en-US" dirty="0"/>
          </a:p>
        </p:txBody>
      </p:sp>
      <p:sp>
        <p:nvSpPr>
          <p:cNvPr id="4" name="Title 1">
            <a:extLst>
              <a:ext uri="{FF2B5EF4-FFF2-40B4-BE49-F238E27FC236}">
                <a16:creationId xmlns:a16="http://schemas.microsoft.com/office/drawing/2014/main" id="{B3EBC0F0-FDBD-4F81-9287-65B81A967A5C}"/>
              </a:ext>
            </a:extLst>
          </p:cNvPr>
          <p:cNvSpPr>
            <a:spLocks noGrp="1"/>
          </p:cNvSpPr>
          <p:nvPr>
            <p:ph type="title"/>
          </p:nvPr>
        </p:nvSpPr>
        <p:spPr>
          <a:xfrm>
            <a:off x="2611438" y="808038"/>
            <a:ext cx="7958137" cy="1077912"/>
          </a:xfrm>
        </p:spPr>
        <p:txBody>
          <a:bodyPr>
            <a:normAutofit fontScale="90000"/>
          </a:bodyPr>
          <a:lstStyle/>
          <a:p>
            <a:r>
              <a:rPr lang="en-US" dirty="0"/>
              <a:t>True or False</a:t>
            </a:r>
            <a:br>
              <a:rPr lang="en-US" dirty="0"/>
            </a:br>
            <a:r>
              <a:rPr lang="en-US" dirty="0"/>
              <a:t>Has the food been cooled down correctly?  </a:t>
            </a:r>
          </a:p>
        </p:txBody>
      </p:sp>
      <p:sp>
        <p:nvSpPr>
          <p:cNvPr id="5" name="TextBox 4">
            <a:extLst>
              <a:ext uri="{FF2B5EF4-FFF2-40B4-BE49-F238E27FC236}">
                <a16:creationId xmlns:a16="http://schemas.microsoft.com/office/drawing/2014/main" id="{C2780E67-974D-4BA6-BDDD-DBD52EB097AA}"/>
              </a:ext>
            </a:extLst>
          </p:cNvPr>
          <p:cNvSpPr txBox="1"/>
          <p:nvPr/>
        </p:nvSpPr>
        <p:spPr>
          <a:xfrm flipH="1">
            <a:off x="5211155" y="4707066"/>
            <a:ext cx="1379351" cy="523220"/>
          </a:xfrm>
          <a:prstGeom prst="rect">
            <a:avLst/>
          </a:prstGeom>
          <a:noFill/>
        </p:spPr>
        <p:txBody>
          <a:bodyPr wrap="square" rtlCol="0">
            <a:spAutoFit/>
          </a:bodyPr>
          <a:lstStyle/>
          <a:p>
            <a:r>
              <a:rPr lang="en-US" dirty="0"/>
              <a:t>A. </a:t>
            </a:r>
            <a:r>
              <a:rPr lang="en-US" sz="2800" dirty="0">
                <a:hlinkClick r:id="rId2" action="ppaction://hlinksldjump"/>
              </a:rPr>
              <a:t>True</a:t>
            </a:r>
            <a:r>
              <a:rPr lang="en-US" dirty="0">
                <a:hlinkClick r:id="rId2" action="ppaction://hlinksldjump"/>
              </a:rPr>
              <a:t> </a:t>
            </a:r>
            <a:endParaRPr lang="en-US" dirty="0"/>
          </a:p>
        </p:txBody>
      </p:sp>
      <p:sp>
        <p:nvSpPr>
          <p:cNvPr id="6" name="TextBox 5">
            <a:extLst>
              <a:ext uri="{FF2B5EF4-FFF2-40B4-BE49-F238E27FC236}">
                <a16:creationId xmlns:a16="http://schemas.microsoft.com/office/drawing/2014/main" id="{372D96E0-C9FE-43F1-9EEB-E08BD05EA0CB}"/>
              </a:ext>
            </a:extLst>
          </p:cNvPr>
          <p:cNvSpPr txBox="1"/>
          <p:nvPr/>
        </p:nvSpPr>
        <p:spPr>
          <a:xfrm>
            <a:off x="5211155" y="5378505"/>
            <a:ext cx="1410964" cy="523220"/>
          </a:xfrm>
          <a:prstGeom prst="rect">
            <a:avLst/>
          </a:prstGeom>
          <a:noFill/>
        </p:spPr>
        <p:txBody>
          <a:bodyPr wrap="none" rtlCol="0">
            <a:spAutoFit/>
          </a:bodyPr>
          <a:lstStyle/>
          <a:p>
            <a:r>
              <a:rPr lang="en-US" dirty="0"/>
              <a:t>B</a:t>
            </a:r>
            <a:r>
              <a:rPr lang="en-US" dirty="0">
                <a:hlinkClick r:id="rId3" action="ppaction://hlinksldjump"/>
              </a:rPr>
              <a:t>. </a:t>
            </a:r>
            <a:r>
              <a:rPr lang="en-US" sz="2800" dirty="0">
                <a:hlinkClick r:id="rId4" action="ppaction://hlinksldjump"/>
              </a:rPr>
              <a:t>False</a:t>
            </a:r>
            <a:r>
              <a:rPr lang="en-US" dirty="0">
                <a:hlinkClick r:id="rId4" action="ppaction://hlinksldjump"/>
              </a:rPr>
              <a:t> </a:t>
            </a:r>
            <a:endParaRPr lang="en-US" dirty="0"/>
          </a:p>
        </p:txBody>
      </p:sp>
    </p:spTree>
    <p:extLst>
      <p:ext uri="{BB962C8B-B14F-4D97-AF65-F5344CB8AC3E}">
        <p14:creationId xmlns:p14="http://schemas.microsoft.com/office/powerpoint/2010/main" val="3053925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8D06-9289-438C-B14E-E03486BAAD55}"/>
              </a:ext>
            </a:extLst>
          </p:cNvPr>
          <p:cNvSpPr>
            <a:spLocks noGrp="1"/>
          </p:cNvSpPr>
          <p:nvPr>
            <p:ph type="title"/>
          </p:nvPr>
        </p:nvSpPr>
        <p:spPr/>
        <p:txBody>
          <a:bodyPr/>
          <a:lstStyle/>
          <a:p>
            <a:r>
              <a:rPr lang="en-US" dirty="0"/>
              <a:t>Oops, that’s wrong…</a:t>
            </a:r>
          </a:p>
        </p:txBody>
      </p:sp>
      <p:sp>
        <p:nvSpPr>
          <p:cNvPr id="4" name="TextBox 3">
            <a:extLst>
              <a:ext uri="{FF2B5EF4-FFF2-40B4-BE49-F238E27FC236}">
                <a16:creationId xmlns:a16="http://schemas.microsoft.com/office/drawing/2014/main" id="{41F78062-9ECD-43BB-B310-B4D33EDCF6E0}"/>
              </a:ext>
            </a:extLst>
          </p:cNvPr>
          <p:cNvSpPr txBox="1"/>
          <p:nvPr/>
        </p:nvSpPr>
        <p:spPr>
          <a:xfrm>
            <a:off x="2455605" y="2455606"/>
            <a:ext cx="2529350" cy="707886"/>
          </a:xfrm>
          <a:prstGeom prst="rect">
            <a:avLst/>
          </a:prstGeom>
          <a:noFill/>
        </p:spPr>
        <p:txBody>
          <a:bodyPr wrap="square" rtlCol="0">
            <a:spAutoFit/>
          </a:bodyPr>
          <a:lstStyle/>
          <a:p>
            <a:r>
              <a:rPr lang="en-US" sz="4000" dirty="0">
                <a:hlinkClick r:id="rId2" action="ppaction://hlinksldjump"/>
              </a:rPr>
              <a:t>Try Again </a:t>
            </a:r>
            <a:endParaRPr lang="en-US" sz="4000" dirty="0"/>
          </a:p>
        </p:txBody>
      </p:sp>
    </p:spTree>
    <p:extLst>
      <p:ext uri="{BB962C8B-B14F-4D97-AF65-F5344CB8AC3E}">
        <p14:creationId xmlns:p14="http://schemas.microsoft.com/office/powerpoint/2010/main" val="1696529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BF07-A922-4F48-8A55-6A1DC8F20FAA}"/>
              </a:ext>
            </a:extLst>
          </p:cNvPr>
          <p:cNvSpPr>
            <a:spLocks noGrp="1"/>
          </p:cNvSpPr>
          <p:nvPr>
            <p:ph type="title"/>
          </p:nvPr>
        </p:nvSpPr>
        <p:spPr/>
        <p:txBody>
          <a:bodyPr/>
          <a:lstStyle/>
          <a:p>
            <a:pPr algn="l"/>
            <a:r>
              <a:rPr lang="en-US" dirty="0"/>
              <a:t>Correct!</a:t>
            </a:r>
          </a:p>
        </p:txBody>
      </p:sp>
      <p:sp>
        <p:nvSpPr>
          <p:cNvPr id="4" name="TextBox 3">
            <a:extLst>
              <a:ext uri="{FF2B5EF4-FFF2-40B4-BE49-F238E27FC236}">
                <a16:creationId xmlns:a16="http://schemas.microsoft.com/office/drawing/2014/main" id="{BD355324-4ABA-4B45-AAF0-9EA367025FEC}"/>
              </a:ext>
            </a:extLst>
          </p:cNvPr>
          <p:cNvSpPr txBox="1"/>
          <p:nvPr/>
        </p:nvSpPr>
        <p:spPr>
          <a:xfrm>
            <a:off x="3038168" y="2315497"/>
            <a:ext cx="3598606" cy="707886"/>
          </a:xfrm>
          <a:prstGeom prst="rect">
            <a:avLst/>
          </a:prstGeom>
          <a:noFill/>
        </p:spPr>
        <p:txBody>
          <a:bodyPr wrap="square" rtlCol="0">
            <a:spAutoFit/>
          </a:bodyPr>
          <a:lstStyle/>
          <a:p>
            <a:r>
              <a:rPr lang="en-US" sz="4000" dirty="0">
                <a:hlinkClick r:id="rId2" action="ppaction://hlinksldjump"/>
              </a:rPr>
              <a:t>Let’s</a:t>
            </a:r>
            <a:r>
              <a:rPr lang="en-US" dirty="0">
                <a:hlinkClick r:id="rId2" action="ppaction://hlinksldjump"/>
              </a:rPr>
              <a:t> </a:t>
            </a:r>
            <a:r>
              <a:rPr lang="en-US" sz="4000" dirty="0">
                <a:hlinkClick r:id="rId2" action="ppaction://hlinksldjump"/>
              </a:rPr>
              <a:t>move</a:t>
            </a:r>
            <a:r>
              <a:rPr lang="en-US" dirty="0">
                <a:hlinkClick r:id="rId2" action="ppaction://hlinksldjump"/>
              </a:rPr>
              <a:t> </a:t>
            </a:r>
            <a:r>
              <a:rPr lang="en-US" sz="4000" dirty="0">
                <a:hlinkClick r:id="rId2" action="ppaction://hlinksldjump"/>
              </a:rPr>
              <a:t>on!</a:t>
            </a:r>
            <a:endParaRPr lang="en-US" sz="4000" dirty="0"/>
          </a:p>
        </p:txBody>
      </p:sp>
    </p:spTree>
    <p:extLst>
      <p:ext uri="{BB962C8B-B14F-4D97-AF65-F5344CB8AC3E}">
        <p14:creationId xmlns:p14="http://schemas.microsoft.com/office/powerpoint/2010/main" val="998267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2297" name="Picture 12296">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299" name="Picture 12298">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301" name="Rectangle 12300">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03" name="Rectangle 12302">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05" name="Rectangle 12304">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07" name="Rectangle 12306">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09" name="TextBox 12308">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12311" name="Rectangle 12310">
            <a:extLst>
              <a:ext uri="{FF2B5EF4-FFF2-40B4-BE49-F238E27FC236}">
                <a16:creationId xmlns:a16="http://schemas.microsoft.com/office/drawing/2014/main" id="{662F7B5F-69B9-41D9-BD9A-2A7F1118B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13" name="Picture 12312">
            <a:extLst>
              <a:ext uri="{FF2B5EF4-FFF2-40B4-BE49-F238E27FC236}">
                <a16:creationId xmlns:a16="http://schemas.microsoft.com/office/drawing/2014/main" id="{B484EE50-7D13-4A99-9152-609AE84ACF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315" name="Picture 12314">
            <a:extLst>
              <a:ext uri="{FF2B5EF4-FFF2-40B4-BE49-F238E27FC236}">
                <a16:creationId xmlns:a16="http://schemas.microsoft.com/office/drawing/2014/main" id="{8F607DBD-3FFF-424E-80D2-8061AC5FE7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317" name="Rectangle 12316">
            <a:extLst>
              <a:ext uri="{FF2B5EF4-FFF2-40B4-BE49-F238E27FC236}">
                <a16:creationId xmlns:a16="http://schemas.microsoft.com/office/drawing/2014/main" id="{0CA1AF17-15FE-4FB8-A4CB-942AC134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9" name="Rectangle 12318">
            <a:extLst>
              <a:ext uri="{FF2B5EF4-FFF2-40B4-BE49-F238E27FC236}">
                <a16:creationId xmlns:a16="http://schemas.microsoft.com/office/drawing/2014/main" id="{D901EDCD-40E3-40D5-BCE4-803F7A4D6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1" name="Rectangle 12320">
            <a:extLst>
              <a:ext uri="{FF2B5EF4-FFF2-40B4-BE49-F238E27FC236}">
                <a16:creationId xmlns:a16="http://schemas.microsoft.com/office/drawing/2014/main" id="{36E840EA-C6A5-48DA-A3B5-BE430C89C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65CD27-0F6F-1C4A-0CBF-8AE5C33F6ACF}"/>
              </a:ext>
            </a:extLst>
          </p:cNvPr>
          <p:cNvSpPr>
            <a:spLocks noGrp="1"/>
          </p:cNvSpPr>
          <p:nvPr>
            <p:ph type="title"/>
          </p:nvPr>
        </p:nvSpPr>
        <p:spPr>
          <a:xfrm>
            <a:off x="1969804" y="3428998"/>
            <a:ext cx="2819723" cy="2782477"/>
          </a:xfrm>
        </p:spPr>
        <p:txBody>
          <a:bodyPr vert="horz" lIns="91440" tIns="45720" rIns="91440" bIns="45720" rtlCol="0" anchor="t">
            <a:normAutofit/>
          </a:bodyPr>
          <a:lstStyle/>
          <a:p>
            <a:r>
              <a:rPr lang="en-US" sz="3600"/>
              <a:t>Part 3: Receiving, Storing Preparation Foods</a:t>
            </a:r>
          </a:p>
        </p:txBody>
      </p:sp>
      <p:pic>
        <p:nvPicPr>
          <p:cNvPr id="12292" name="Picture 4" descr="What Happens in Receiving Isn't Always Well-Received - the CAMBRO blog">
            <a:extLst>
              <a:ext uri="{FF2B5EF4-FFF2-40B4-BE49-F238E27FC236}">
                <a16:creationId xmlns:a16="http://schemas.microsoft.com/office/drawing/2014/main" id="{C60FC34C-5B7A-1B25-BD1E-FD067FB2AA26}"/>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r="2" b="5728"/>
          <a:stretch/>
        </p:blipFill>
        <p:spPr bwMode="auto">
          <a:xfrm>
            <a:off x="5444747" y="647191"/>
            <a:ext cx="5297322" cy="5564284"/>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12323" name="Rectangle 12322">
            <a:extLst>
              <a:ext uri="{FF2B5EF4-FFF2-40B4-BE49-F238E27FC236}">
                <a16:creationId xmlns:a16="http://schemas.microsoft.com/office/drawing/2014/main" id="{84AC7A41-04AF-4CF9-A478-43411F9B5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232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F7C0-9CC8-3E16-2F4A-B782F6401005}"/>
              </a:ext>
            </a:extLst>
          </p:cNvPr>
          <p:cNvSpPr>
            <a:spLocks noGrp="1"/>
          </p:cNvSpPr>
          <p:nvPr>
            <p:ph type="title"/>
          </p:nvPr>
        </p:nvSpPr>
        <p:spPr/>
        <p:txBody>
          <a:bodyPr/>
          <a:lstStyle/>
          <a:p>
            <a:r>
              <a:rPr lang="en-US" dirty="0"/>
              <a:t>Receiving Foods</a:t>
            </a:r>
          </a:p>
        </p:txBody>
      </p:sp>
      <p:sp>
        <p:nvSpPr>
          <p:cNvPr id="3" name="Content Placeholder 2">
            <a:extLst>
              <a:ext uri="{FF2B5EF4-FFF2-40B4-BE49-F238E27FC236}">
                <a16:creationId xmlns:a16="http://schemas.microsoft.com/office/drawing/2014/main" id="{1644E8B5-C200-245E-B867-8E0A7157124C}"/>
              </a:ext>
            </a:extLst>
          </p:cNvPr>
          <p:cNvSpPr>
            <a:spLocks noGrp="1"/>
          </p:cNvSpPr>
          <p:nvPr>
            <p:ph idx="1"/>
          </p:nvPr>
        </p:nvSpPr>
        <p:spPr/>
        <p:txBody>
          <a:bodyPr/>
          <a:lstStyle/>
          <a:p>
            <a:r>
              <a:rPr lang="en-US" dirty="0"/>
              <a:t>Use approve supplier-inspected and meets all applicable local, state, and federal laws</a:t>
            </a:r>
          </a:p>
        </p:txBody>
      </p:sp>
      <p:pic>
        <p:nvPicPr>
          <p:cNvPr id="2050" name="Picture 2" descr="Stand-Up Training: Receiving a Food Delivery">
            <a:extLst>
              <a:ext uri="{FF2B5EF4-FFF2-40B4-BE49-F238E27FC236}">
                <a16:creationId xmlns:a16="http://schemas.microsoft.com/office/drawing/2014/main" id="{9F092B41-F8B6-708E-CC78-3315DAC2D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2266" y="4533765"/>
            <a:ext cx="3950640" cy="205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294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6" name="Rectangle 73">
            <a:extLst>
              <a:ext uri="{FF2B5EF4-FFF2-40B4-BE49-F238E27FC236}">
                <a16:creationId xmlns:a16="http://schemas.microsoft.com/office/drawing/2014/main" id="{CEF43F25-3F1B-4633-965B-1C70B06E0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75">
            <a:extLst>
              <a:ext uri="{FF2B5EF4-FFF2-40B4-BE49-F238E27FC236}">
                <a16:creationId xmlns:a16="http://schemas.microsoft.com/office/drawing/2014/main" id="{D0D07EC4-9216-467D-867B-377ED24E40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98" name="Picture 77">
            <a:extLst>
              <a:ext uri="{FF2B5EF4-FFF2-40B4-BE49-F238E27FC236}">
                <a16:creationId xmlns:a16="http://schemas.microsoft.com/office/drawing/2014/main" id="{B4E6DF90-6C31-4858-95A6-AADB5BA090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99" name="Rectangle 79">
            <a:extLst>
              <a:ext uri="{FF2B5EF4-FFF2-40B4-BE49-F238E27FC236}">
                <a16:creationId xmlns:a16="http://schemas.microsoft.com/office/drawing/2014/main" id="{E49E0580-60FE-4CFC-B3E0-7FF65AC6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81">
            <a:extLst>
              <a:ext uri="{FF2B5EF4-FFF2-40B4-BE49-F238E27FC236}">
                <a16:creationId xmlns:a16="http://schemas.microsoft.com/office/drawing/2014/main" id="{D5186DD6-3FF0-48CB-8800-B058514731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83">
            <a:extLst>
              <a:ext uri="{FF2B5EF4-FFF2-40B4-BE49-F238E27FC236}">
                <a16:creationId xmlns:a16="http://schemas.microsoft.com/office/drawing/2014/main" id="{B3D07173-FFBA-40D1-8E7A-0DBBF7605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969ADC-EFC9-4F4B-843B-555E5ABF6B1C}"/>
              </a:ext>
            </a:extLst>
          </p:cNvPr>
          <p:cNvSpPr>
            <a:spLocks noGrp="1"/>
          </p:cNvSpPr>
          <p:nvPr>
            <p:ph type="title"/>
          </p:nvPr>
        </p:nvSpPr>
        <p:spPr>
          <a:xfrm>
            <a:off x="2287850" y="808056"/>
            <a:ext cx="4567985" cy="1077229"/>
          </a:xfrm>
        </p:spPr>
        <p:txBody>
          <a:bodyPr>
            <a:normAutofit/>
          </a:bodyPr>
          <a:lstStyle/>
          <a:p>
            <a:pPr marL="0" indent="0" algn="l" eaLnBrk="1" hangingPunct="1">
              <a:defRPr/>
            </a:pPr>
            <a:r>
              <a:rPr lang="en-US" sz="2100" dirty="0">
                <a:latin typeface="Arial Narrow" charset="0"/>
                <a:cs typeface="+mn-cs"/>
              </a:rPr>
              <a:t>Temperature criteria for deliveries:</a:t>
            </a:r>
            <a:br>
              <a:rPr lang="en-US" sz="2100" dirty="0">
                <a:latin typeface="Arial Narrow" charset="0"/>
                <a:cs typeface="+mn-cs"/>
              </a:rPr>
            </a:br>
            <a:br>
              <a:rPr lang="en-US" sz="2100" dirty="0">
                <a:latin typeface="Arial Narrow" charset="0"/>
              </a:rPr>
            </a:br>
            <a:endParaRPr lang="en-US" sz="2100" dirty="0"/>
          </a:p>
        </p:txBody>
      </p:sp>
      <p:sp>
        <p:nvSpPr>
          <p:cNvPr id="3" name="Content Placeholder 2">
            <a:extLst>
              <a:ext uri="{FF2B5EF4-FFF2-40B4-BE49-F238E27FC236}">
                <a16:creationId xmlns:a16="http://schemas.microsoft.com/office/drawing/2014/main" id="{0E1BA8CA-D2B9-457F-A25A-92236EBDEA82}"/>
              </a:ext>
            </a:extLst>
          </p:cNvPr>
          <p:cNvSpPr>
            <a:spLocks noGrp="1"/>
          </p:cNvSpPr>
          <p:nvPr>
            <p:ph idx="1"/>
          </p:nvPr>
        </p:nvSpPr>
        <p:spPr>
          <a:xfrm>
            <a:off x="2287850" y="2052116"/>
            <a:ext cx="4537179" cy="3997828"/>
          </a:xfrm>
        </p:spPr>
        <p:txBody>
          <a:bodyPr>
            <a:normAutofit/>
          </a:bodyPr>
          <a:lstStyle/>
          <a:p>
            <a:pPr>
              <a:lnSpc>
                <a:spcPct val="110000"/>
              </a:lnSpc>
            </a:pPr>
            <a:r>
              <a:rPr lang="en-US" sz="1800" b="1">
                <a:latin typeface="Arial Narrow" charset="0"/>
              </a:rPr>
              <a:t>Cold TCS food:</a:t>
            </a:r>
            <a:r>
              <a:rPr lang="en-US" sz="1800">
                <a:latin typeface="Arial Narrow" charset="0"/>
              </a:rPr>
              <a:t> Receive at 41</a:t>
            </a:r>
            <a:r>
              <a:rPr lang="en-US" sz="1800"/>
              <a:t>˚F</a:t>
            </a:r>
            <a:r>
              <a:rPr lang="en-US" sz="1800">
                <a:latin typeface="Arial Narrow" charset="0"/>
              </a:rPr>
              <a:t> (5</a:t>
            </a:r>
            <a:r>
              <a:rPr lang="en-US" sz="1800"/>
              <a:t>˚C</a:t>
            </a:r>
            <a:r>
              <a:rPr lang="en-US" sz="1800">
                <a:latin typeface="Arial Narrow" charset="0"/>
              </a:rPr>
              <a:t>) or lower, unless otherwise specified</a:t>
            </a:r>
            <a:br>
              <a:rPr lang="en-US" sz="1800">
                <a:latin typeface="Arial Narrow" charset="0"/>
              </a:rPr>
            </a:br>
            <a:r>
              <a:rPr lang="en-US" sz="1800" b="1">
                <a:latin typeface="Arial Narrow" charset="0"/>
              </a:rPr>
              <a:t>Live shellfish:</a:t>
            </a:r>
            <a:r>
              <a:rPr lang="en-US" sz="1800">
                <a:latin typeface="Arial Narrow" charset="0"/>
              </a:rPr>
              <a:t> Receive oysters, mussels, clams, and scallops at an air temperature of 45</a:t>
            </a:r>
            <a:r>
              <a:rPr lang="en-US" sz="1800"/>
              <a:t>˚F</a:t>
            </a:r>
            <a:r>
              <a:rPr lang="en-US" sz="1800">
                <a:latin typeface="Arial Narrow" charset="0"/>
              </a:rPr>
              <a:t> (7</a:t>
            </a:r>
            <a:r>
              <a:rPr lang="en-US" sz="1800"/>
              <a:t>˚C</a:t>
            </a:r>
            <a:r>
              <a:rPr lang="en-US" sz="1800">
                <a:latin typeface="Arial Narrow" charset="0"/>
              </a:rPr>
              <a:t>) and an internal temperature no greater than </a:t>
            </a:r>
            <a:br>
              <a:rPr lang="en-US" sz="1800">
                <a:latin typeface="Arial Narrow" charset="0"/>
              </a:rPr>
            </a:br>
            <a:r>
              <a:rPr lang="en-US" sz="1800">
                <a:latin typeface="Arial Narrow" charset="0"/>
              </a:rPr>
              <a:t>50</a:t>
            </a:r>
            <a:r>
              <a:rPr lang="en-US" sz="1800"/>
              <a:t>˚F</a:t>
            </a:r>
            <a:r>
              <a:rPr lang="en-US" sz="1800">
                <a:latin typeface="Arial Narrow" charset="0"/>
              </a:rPr>
              <a:t> (10</a:t>
            </a:r>
            <a:r>
              <a:rPr lang="en-US" sz="1800"/>
              <a:t>˚C</a:t>
            </a:r>
            <a:r>
              <a:rPr lang="en-US" sz="1800">
                <a:latin typeface="Arial Narrow" charset="0"/>
              </a:rPr>
              <a:t>)</a:t>
            </a:r>
            <a:br>
              <a:rPr lang="en-US" sz="1800">
                <a:latin typeface="Arial Narrow" charset="0"/>
              </a:rPr>
            </a:br>
            <a:r>
              <a:rPr lang="en-US" sz="1800">
                <a:latin typeface="Arial Narrow" charset="0"/>
              </a:rPr>
              <a:t>Once received, the shellfish must be cooled to 41</a:t>
            </a:r>
            <a:r>
              <a:rPr lang="en-US" sz="1800"/>
              <a:t>˚F</a:t>
            </a:r>
            <a:r>
              <a:rPr lang="en-US" sz="1800">
                <a:latin typeface="Arial Narrow" charset="0"/>
              </a:rPr>
              <a:t> (5</a:t>
            </a:r>
            <a:r>
              <a:rPr lang="en-US" sz="1800"/>
              <a:t>˚C</a:t>
            </a:r>
            <a:r>
              <a:rPr lang="en-US" sz="1800">
                <a:latin typeface="Arial Narrow" charset="0"/>
              </a:rPr>
              <a:t>) or lower in four hours</a:t>
            </a:r>
            <a:br>
              <a:rPr lang="en-US" sz="1800">
                <a:latin typeface="Arial Narrow" charset="0"/>
              </a:rPr>
            </a:br>
            <a:r>
              <a:rPr lang="en-US" sz="1800" b="1">
                <a:latin typeface="Arial Narrow" charset="0"/>
              </a:rPr>
              <a:t>Shucked shellfish:</a:t>
            </a:r>
            <a:r>
              <a:rPr lang="en-US" sz="1800">
                <a:latin typeface="Arial Narrow" charset="0"/>
              </a:rPr>
              <a:t> Receive at 45</a:t>
            </a:r>
            <a:r>
              <a:rPr lang="en-US" sz="1800"/>
              <a:t>˚F</a:t>
            </a:r>
            <a:r>
              <a:rPr lang="en-US" sz="1800">
                <a:latin typeface="Arial Narrow" charset="0"/>
              </a:rPr>
              <a:t> (7</a:t>
            </a:r>
            <a:r>
              <a:rPr lang="en-US" sz="1800"/>
              <a:t>˚C</a:t>
            </a:r>
            <a:r>
              <a:rPr lang="en-US" sz="1800">
                <a:latin typeface="Arial Narrow" charset="0"/>
              </a:rPr>
              <a:t>) </a:t>
            </a:r>
            <a:br>
              <a:rPr lang="en-US" sz="1800">
                <a:latin typeface="Arial Narrow" charset="0"/>
              </a:rPr>
            </a:br>
            <a:r>
              <a:rPr lang="en-US" sz="1800">
                <a:latin typeface="Arial Narrow" charset="0"/>
              </a:rPr>
              <a:t>or lower </a:t>
            </a:r>
            <a:br>
              <a:rPr lang="en-US" sz="1800">
                <a:latin typeface="Arial Narrow" charset="0"/>
              </a:rPr>
            </a:br>
            <a:r>
              <a:rPr lang="en-US" sz="1800">
                <a:latin typeface="Arial Narrow" charset="0"/>
              </a:rPr>
              <a:t>Cool the shellfish to 41</a:t>
            </a:r>
            <a:r>
              <a:rPr lang="en-US" sz="1800"/>
              <a:t>˚F</a:t>
            </a:r>
            <a:r>
              <a:rPr lang="en-US" sz="1800">
                <a:latin typeface="Arial Narrow" charset="0"/>
              </a:rPr>
              <a:t> (5</a:t>
            </a:r>
            <a:r>
              <a:rPr lang="en-US" sz="1800"/>
              <a:t>˚F</a:t>
            </a:r>
            <a:r>
              <a:rPr lang="en-US" sz="1800">
                <a:latin typeface="Arial Narrow" charset="0"/>
              </a:rPr>
              <a:t>) or lower in </a:t>
            </a:r>
            <a:br>
              <a:rPr lang="en-US" sz="1800">
                <a:latin typeface="Arial Narrow" charset="0"/>
              </a:rPr>
            </a:br>
            <a:r>
              <a:rPr lang="en-US" sz="1800">
                <a:latin typeface="Arial Narrow" charset="0"/>
              </a:rPr>
              <a:t>four hours</a:t>
            </a:r>
            <a:endParaRPr lang="en-US" sz="1800"/>
          </a:p>
        </p:txBody>
      </p:sp>
      <p:sp>
        <p:nvSpPr>
          <p:cNvPr id="102" name="Rectangle 85">
            <a:extLst>
              <a:ext uri="{FF2B5EF4-FFF2-40B4-BE49-F238E27FC236}">
                <a16:creationId xmlns:a16="http://schemas.microsoft.com/office/drawing/2014/main" id="{F72507E0-79C9-402C-9361-4F1FD9A0A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0604" y="641224"/>
            <a:ext cx="3120416" cy="55780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Graphic 6" descr="Low Temperature">
            <a:extLst>
              <a:ext uri="{FF2B5EF4-FFF2-40B4-BE49-F238E27FC236}">
                <a16:creationId xmlns:a16="http://schemas.microsoft.com/office/drawing/2014/main" id="{B98E97A0-B274-4E84-9EEB-8BB852F377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60208" y="2195019"/>
            <a:ext cx="2469200" cy="2469200"/>
          </a:xfrm>
          <a:prstGeom prst="rect">
            <a:avLst/>
          </a:prstGeom>
          <a:ln>
            <a:noFill/>
          </a:ln>
        </p:spPr>
      </p:pic>
      <p:sp>
        <p:nvSpPr>
          <p:cNvPr id="103" name="Rectangle 87">
            <a:extLst>
              <a:ext uri="{FF2B5EF4-FFF2-40B4-BE49-F238E27FC236}">
                <a16:creationId xmlns:a16="http://schemas.microsoft.com/office/drawing/2014/main" id="{CAB3F863-EDBB-484D-84DE-9180F8BE2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0199" y="890907"/>
            <a:ext cx="2623652" cy="5077948"/>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89">
            <a:extLst>
              <a:ext uri="{FF2B5EF4-FFF2-40B4-BE49-F238E27FC236}">
                <a16:creationId xmlns:a16="http://schemas.microsoft.com/office/drawing/2014/main" id="{50F859FC-1669-4A5D-A4BC-E630FB6A6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937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B3BA-FFF1-72AE-BBF9-58A0EE395B82}"/>
              </a:ext>
            </a:extLst>
          </p:cNvPr>
          <p:cNvSpPr>
            <a:spLocks noGrp="1"/>
          </p:cNvSpPr>
          <p:nvPr>
            <p:ph type="title"/>
          </p:nvPr>
        </p:nvSpPr>
        <p:spPr/>
        <p:txBody>
          <a:bodyPr/>
          <a:lstStyle/>
          <a:p>
            <a:r>
              <a:rPr lang="en-US" dirty="0"/>
              <a:t>Receiving</a:t>
            </a:r>
          </a:p>
        </p:txBody>
      </p:sp>
      <p:sp>
        <p:nvSpPr>
          <p:cNvPr id="3" name="Content Placeholder 2">
            <a:extLst>
              <a:ext uri="{FF2B5EF4-FFF2-40B4-BE49-F238E27FC236}">
                <a16:creationId xmlns:a16="http://schemas.microsoft.com/office/drawing/2014/main" id="{15E67451-6CA8-6CCB-3254-8C7A8DBC5FCE}"/>
              </a:ext>
            </a:extLst>
          </p:cNvPr>
          <p:cNvSpPr>
            <a:spLocks noGrp="1"/>
          </p:cNvSpPr>
          <p:nvPr>
            <p:ph idx="1"/>
          </p:nvPr>
        </p:nvSpPr>
        <p:spPr/>
        <p:txBody>
          <a:bodyPr/>
          <a:lstStyle/>
          <a:p>
            <a:r>
              <a:rPr lang="en-US" dirty="0"/>
              <a:t>Operators must plan their delivery so products can be handled promptly and correctly</a:t>
            </a:r>
          </a:p>
          <a:p>
            <a:r>
              <a:rPr lang="en-US" dirty="0"/>
              <a:t>Employees assigned to receive deliveries should be trained to inspect food properly </a:t>
            </a:r>
          </a:p>
          <a:p>
            <a:r>
              <a:rPr lang="en-US" dirty="0"/>
              <a:t>Be able to distinguish between products that are acceptable and those that are not</a:t>
            </a:r>
          </a:p>
          <a:p>
            <a:r>
              <a:rPr lang="en-US" dirty="0"/>
              <a:t>Packaging should be free of damage, clean, use by dates current, and show no signs of mishandling</a:t>
            </a:r>
          </a:p>
        </p:txBody>
      </p:sp>
    </p:spTree>
    <p:extLst>
      <p:ext uri="{BB962C8B-B14F-4D97-AF65-F5344CB8AC3E}">
        <p14:creationId xmlns:p14="http://schemas.microsoft.com/office/powerpoint/2010/main" val="309998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F91A4-0DF8-5C2E-5374-65BF4E3FB65E}"/>
              </a:ext>
            </a:extLst>
          </p:cNvPr>
          <p:cNvSpPr>
            <a:spLocks noGrp="1"/>
          </p:cNvSpPr>
          <p:nvPr>
            <p:ph type="title"/>
          </p:nvPr>
        </p:nvSpPr>
        <p:spPr/>
        <p:txBody>
          <a:bodyPr/>
          <a:lstStyle/>
          <a:p>
            <a:r>
              <a:rPr lang="en-US" dirty="0"/>
              <a:t>Products must be delivered at the proper temperatures</a:t>
            </a:r>
          </a:p>
        </p:txBody>
      </p:sp>
      <p:sp>
        <p:nvSpPr>
          <p:cNvPr id="3" name="Content Placeholder 2">
            <a:extLst>
              <a:ext uri="{FF2B5EF4-FFF2-40B4-BE49-F238E27FC236}">
                <a16:creationId xmlns:a16="http://schemas.microsoft.com/office/drawing/2014/main" id="{1C136498-06E3-C8FE-1638-692FAED7389A}"/>
              </a:ext>
            </a:extLst>
          </p:cNvPr>
          <p:cNvSpPr>
            <a:spLocks noGrp="1"/>
          </p:cNvSpPr>
          <p:nvPr>
            <p:ph idx="1"/>
          </p:nvPr>
        </p:nvSpPr>
        <p:spPr/>
        <p:txBody>
          <a:bodyPr/>
          <a:lstStyle/>
          <a:p>
            <a:r>
              <a:rPr lang="en-US" dirty="0"/>
              <a:t>Cold TCS food-41°F or lower</a:t>
            </a:r>
          </a:p>
          <a:p>
            <a:r>
              <a:rPr lang="en-US" dirty="0"/>
              <a:t>Live Shellfish and shell eggs-45°or lower</a:t>
            </a:r>
          </a:p>
          <a:p>
            <a:r>
              <a:rPr lang="en-US" dirty="0"/>
              <a:t>Hot TCS Foods-135°F or higher</a:t>
            </a:r>
          </a:p>
          <a:p>
            <a:r>
              <a:rPr lang="en-US" dirty="0"/>
              <a:t>Frozen-Frozen Solid- with no fluid's stains or large ice crystals</a:t>
            </a:r>
          </a:p>
        </p:txBody>
      </p:sp>
    </p:spTree>
    <p:extLst>
      <p:ext uri="{BB962C8B-B14F-4D97-AF65-F5344CB8AC3E}">
        <p14:creationId xmlns:p14="http://schemas.microsoft.com/office/powerpoint/2010/main" val="153409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4B437-341B-4EDD-9711-30B4658D3D72}"/>
              </a:ext>
            </a:extLst>
          </p:cNvPr>
          <p:cNvSpPr>
            <a:spLocks noGrp="1"/>
          </p:cNvSpPr>
          <p:nvPr>
            <p:ph type="title"/>
          </p:nvPr>
        </p:nvSpPr>
        <p:spPr/>
        <p:txBody>
          <a:bodyPr/>
          <a:lstStyle/>
          <a:p>
            <a:r>
              <a:rPr lang="en-US"/>
              <a:t>Parts of a Knife </a:t>
            </a:r>
            <a:endParaRPr lang="en-US" dirty="0"/>
          </a:p>
        </p:txBody>
      </p:sp>
      <p:pic>
        <p:nvPicPr>
          <p:cNvPr id="1026" name="Picture 2" descr="The Parts of a Knife — The Anatomy of Kitchen and BBQ Knives">
            <a:extLst>
              <a:ext uri="{FF2B5EF4-FFF2-40B4-BE49-F238E27FC236}">
                <a16:creationId xmlns:a16="http://schemas.microsoft.com/office/drawing/2014/main" id="{52280EF2-7732-4497-83AE-8CE84DC42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808" y="1718280"/>
            <a:ext cx="7820025" cy="47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527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59CD79B-13FF-4DE6-AF06-77B560C62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402D77BF-B8EB-4AFE-AC21-08C836EF16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a:extLst>
              <a:ext uri="{FF2B5EF4-FFF2-40B4-BE49-F238E27FC236}">
                <a16:creationId xmlns:a16="http://schemas.microsoft.com/office/drawing/2014/main" id="{B227E89C-58F3-4D3B-9863-E822831478CA}"/>
              </a:ext>
            </a:extLst>
          </p:cNvPr>
          <p:cNvSpPr>
            <a:spLocks noGrp="1"/>
          </p:cNvSpPr>
          <p:nvPr>
            <p:ph type="title"/>
          </p:nvPr>
        </p:nvSpPr>
        <p:spPr>
          <a:xfrm>
            <a:off x="2611808" y="808056"/>
            <a:ext cx="7958331" cy="1077229"/>
          </a:xfrm>
        </p:spPr>
        <p:txBody>
          <a:bodyPr>
            <a:normAutofit/>
          </a:bodyPr>
          <a:lstStyle/>
          <a:p>
            <a:pPr lvl="1" algn="l" eaLnBrk="1" hangingPunct="1">
              <a:defRPr/>
            </a:pPr>
            <a:r>
              <a:rPr lang="en-US" sz="4400" dirty="0">
                <a:solidFill>
                  <a:schemeClr val="tx1"/>
                </a:solidFill>
                <a:latin typeface="Arial Narrow" charset="0"/>
                <a:cs typeface="+mn-cs"/>
              </a:rPr>
              <a:t>Temperature criteria for deliveries:</a:t>
            </a:r>
            <a:endParaRPr lang="en-US" sz="4400" dirty="0">
              <a:solidFill>
                <a:schemeClr val="tx1"/>
              </a:solidFill>
            </a:endParaRPr>
          </a:p>
        </p:txBody>
      </p:sp>
      <p:graphicFrame>
        <p:nvGraphicFramePr>
          <p:cNvPr id="5" name="Content Placeholder 2">
            <a:extLst>
              <a:ext uri="{FF2B5EF4-FFF2-40B4-BE49-F238E27FC236}">
                <a16:creationId xmlns:a16="http://schemas.microsoft.com/office/drawing/2014/main" id="{51DBAEA8-DC77-40E7-9CE0-0E40403C5078}"/>
              </a:ext>
            </a:extLst>
          </p:cNvPr>
          <p:cNvGraphicFramePr>
            <a:graphicFrameLocks noGrp="1"/>
          </p:cNvGraphicFramePr>
          <p:nvPr>
            <p:ph idx="1"/>
            <p:extLst>
              <p:ext uri="{D42A27DB-BD31-4B8C-83A1-F6EECF244321}">
                <p14:modId xmlns:p14="http://schemas.microsoft.com/office/powerpoint/2010/main" val="3178030897"/>
              </p:ext>
            </p:extLst>
          </p:nvPr>
        </p:nvGraphicFramePr>
        <p:xfrm>
          <a:off x="2611807" y="2367883"/>
          <a:ext cx="7915667" cy="3366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7535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9B0F3308-12C4-4DD7-ABB4-D0DFAA3C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21" name="Picture 13320">
            <a:extLst>
              <a:ext uri="{FF2B5EF4-FFF2-40B4-BE49-F238E27FC236}">
                <a16:creationId xmlns:a16="http://schemas.microsoft.com/office/drawing/2014/main" id="{6A24046D-AAB6-4470-AC22-6448D576E5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323" name="Picture 13322">
            <a:extLst>
              <a:ext uri="{FF2B5EF4-FFF2-40B4-BE49-F238E27FC236}">
                <a16:creationId xmlns:a16="http://schemas.microsoft.com/office/drawing/2014/main" id="{211A0A85-392D-49DA-B9EC-82262B3B96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325" name="Rectangle 13324">
            <a:extLst>
              <a:ext uri="{FF2B5EF4-FFF2-40B4-BE49-F238E27FC236}">
                <a16:creationId xmlns:a16="http://schemas.microsoft.com/office/drawing/2014/main" id="{73AFD74C-283C-45BD-885B-6E6635E4B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7" name="Rectangle 13326">
            <a:extLst>
              <a:ext uri="{FF2B5EF4-FFF2-40B4-BE49-F238E27FC236}">
                <a16:creationId xmlns:a16="http://schemas.microsoft.com/office/drawing/2014/main" id="{CE3DE725-FEB0-422F-BDBA-A29C95768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9" name="Rectangle 13328">
            <a:extLst>
              <a:ext uri="{FF2B5EF4-FFF2-40B4-BE49-F238E27FC236}">
                <a16:creationId xmlns:a16="http://schemas.microsoft.com/office/drawing/2014/main" id="{05058156-257B-4118-BA50-5869C8AF6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393C64-DCDC-1595-22FE-708645045731}"/>
              </a:ext>
            </a:extLst>
          </p:cNvPr>
          <p:cNvSpPr>
            <a:spLocks noGrp="1"/>
          </p:cNvSpPr>
          <p:nvPr>
            <p:ph type="title"/>
          </p:nvPr>
        </p:nvSpPr>
        <p:spPr>
          <a:xfrm>
            <a:off x="1969803" y="808056"/>
            <a:ext cx="8608037" cy="1077229"/>
          </a:xfrm>
        </p:spPr>
        <p:txBody>
          <a:bodyPr>
            <a:normAutofit/>
          </a:bodyPr>
          <a:lstStyle/>
          <a:p>
            <a:pPr algn="l"/>
            <a:r>
              <a:rPr lang="en-US" sz="2100" dirty="0"/>
              <a:t>FIFO</a:t>
            </a:r>
            <a:br>
              <a:rPr lang="en-US" sz="2100" dirty="0"/>
            </a:br>
            <a:r>
              <a:rPr lang="en-US" sz="2100" dirty="0"/>
              <a:t>(FIRST IN FIRST OUT)</a:t>
            </a:r>
            <a:br>
              <a:rPr lang="en-US" sz="2100" dirty="0"/>
            </a:br>
            <a:endParaRPr lang="en-US" sz="2100" dirty="0"/>
          </a:p>
        </p:txBody>
      </p:sp>
      <p:sp>
        <p:nvSpPr>
          <p:cNvPr id="3" name="Content Placeholder 2">
            <a:extLst>
              <a:ext uri="{FF2B5EF4-FFF2-40B4-BE49-F238E27FC236}">
                <a16:creationId xmlns:a16="http://schemas.microsoft.com/office/drawing/2014/main" id="{BF44D363-0E66-A7F9-C626-BF7B1A763EC3}"/>
              </a:ext>
            </a:extLst>
          </p:cNvPr>
          <p:cNvSpPr>
            <a:spLocks noGrp="1"/>
          </p:cNvSpPr>
          <p:nvPr>
            <p:ph idx="1"/>
          </p:nvPr>
        </p:nvSpPr>
        <p:spPr>
          <a:xfrm>
            <a:off x="1975805" y="2052116"/>
            <a:ext cx="2658877" cy="3997828"/>
          </a:xfrm>
        </p:spPr>
        <p:txBody>
          <a:bodyPr>
            <a:normAutofit/>
          </a:bodyPr>
          <a:lstStyle/>
          <a:p>
            <a:r>
              <a:rPr lang="en-US" sz="1600"/>
              <a:t>Stock rotation should be followed</a:t>
            </a:r>
          </a:p>
          <a:p>
            <a:r>
              <a:rPr lang="en-US" sz="1600"/>
              <a:t>Some items with earlier use by dates in front </a:t>
            </a:r>
          </a:p>
          <a:p>
            <a:pPr lvl="1"/>
            <a:r>
              <a:rPr lang="en-US" sz="1600"/>
              <a:t>Use them first</a:t>
            </a:r>
          </a:p>
        </p:txBody>
      </p:sp>
      <p:pic>
        <p:nvPicPr>
          <p:cNvPr id="13314" name="Picture 2" descr="17 Ways to Reduce Food Waste in Restaurant - KILOWA - Commercial Kitchen  Design | Laundry | Waste Management">
            <a:extLst>
              <a:ext uri="{FF2B5EF4-FFF2-40B4-BE49-F238E27FC236}">
                <a16:creationId xmlns:a16="http://schemas.microsoft.com/office/drawing/2014/main" id="{0349F362-5809-7412-BBB0-0905F8AE3A8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32992" y="2381769"/>
            <a:ext cx="4818974" cy="3307487"/>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13331" name="Rectangle 13330">
            <a:extLst>
              <a:ext uri="{FF2B5EF4-FFF2-40B4-BE49-F238E27FC236}">
                <a16:creationId xmlns:a16="http://schemas.microsoft.com/office/drawing/2014/main" id="{D23B4D99-FEA8-489A-8436-A2F113BE1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426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FBCD88-9045-3B88-523F-720D81B3954C}"/>
              </a:ext>
            </a:extLst>
          </p:cNvPr>
          <p:cNvSpPr>
            <a:spLocks noGrp="1"/>
          </p:cNvSpPr>
          <p:nvPr>
            <p:ph idx="1"/>
          </p:nvPr>
        </p:nvSpPr>
        <p:spPr/>
        <p:txBody>
          <a:bodyPr/>
          <a:lstStyle/>
          <a:p>
            <a:r>
              <a:rPr lang="en-US" dirty="0"/>
              <a:t>Items should be stored in original packaging</a:t>
            </a:r>
          </a:p>
          <a:p>
            <a:r>
              <a:rPr lang="en-US" dirty="0"/>
              <a:t>If removed</a:t>
            </a:r>
          </a:p>
          <a:p>
            <a:pPr lvl="1"/>
            <a:r>
              <a:rPr lang="en-US" dirty="0"/>
              <a:t>Wrap in clean moisture proof material or place it in a lean sanitized container with tight fitting lid</a:t>
            </a:r>
          </a:p>
          <a:p>
            <a:pPr lvl="1"/>
            <a:r>
              <a:rPr lang="en-US" dirty="0"/>
              <a:t>All packaging and containers should be labeled with NAME OF THE FOOD and EXPIRATIONS DATE</a:t>
            </a:r>
          </a:p>
        </p:txBody>
      </p:sp>
    </p:spTree>
    <p:extLst>
      <p:ext uri="{BB962C8B-B14F-4D97-AF65-F5344CB8AC3E}">
        <p14:creationId xmlns:p14="http://schemas.microsoft.com/office/powerpoint/2010/main" val="4229411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9">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ectangle 1051">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53">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D11A1-F6AB-FD11-1E66-8F61FBBCDE71}"/>
              </a:ext>
            </a:extLst>
          </p:cNvPr>
          <p:cNvSpPr>
            <a:spLocks noGrp="1"/>
          </p:cNvSpPr>
          <p:nvPr>
            <p:ph type="title"/>
          </p:nvPr>
        </p:nvSpPr>
        <p:spPr>
          <a:xfrm>
            <a:off x="1974738" y="808056"/>
            <a:ext cx="4986954" cy="1077229"/>
          </a:xfrm>
        </p:spPr>
        <p:txBody>
          <a:bodyPr>
            <a:normAutofit/>
          </a:bodyPr>
          <a:lstStyle/>
          <a:p>
            <a:pPr algn="l"/>
            <a:r>
              <a:rPr lang="en-US" sz="2100" dirty="0"/>
              <a:t>TCS FOODS PREPARED ON SITE</a:t>
            </a:r>
            <a:br>
              <a:rPr lang="en-US" sz="2100" dirty="0"/>
            </a:br>
            <a:endParaRPr lang="en-US" sz="2100" dirty="0"/>
          </a:p>
        </p:txBody>
      </p:sp>
      <p:sp>
        <p:nvSpPr>
          <p:cNvPr id="3" name="Content Placeholder 2">
            <a:extLst>
              <a:ext uri="{FF2B5EF4-FFF2-40B4-BE49-F238E27FC236}">
                <a16:creationId xmlns:a16="http://schemas.microsoft.com/office/drawing/2014/main" id="{A9D1A34E-81ED-C25C-7373-33A609117C2A}"/>
              </a:ext>
            </a:extLst>
          </p:cNvPr>
          <p:cNvSpPr>
            <a:spLocks noGrp="1"/>
          </p:cNvSpPr>
          <p:nvPr>
            <p:ph idx="1"/>
          </p:nvPr>
        </p:nvSpPr>
        <p:spPr>
          <a:xfrm>
            <a:off x="1974739" y="2052116"/>
            <a:ext cx="4901548" cy="3997828"/>
          </a:xfrm>
        </p:spPr>
        <p:txBody>
          <a:bodyPr>
            <a:normAutofit/>
          </a:bodyPr>
          <a:lstStyle/>
          <a:p>
            <a:r>
              <a:rPr lang="en-US" sz="1800"/>
              <a:t>Must be labeled</a:t>
            </a:r>
          </a:p>
          <a:p>
            <a:pPr lvl="1"/>
            <a:r>
              <a:rPr lang="en-US"/>
              <a:t>Name of the food</a:t>
            </a:r>
          </a:p>
          <a:p>
            <a:pPr lvl="1"/>
            <a:r>
              <a:rPr lang="en-US"/>
              <a:t>The date is should be sold, consumed or discarded</a:t>
            </a:r>
          </a:p>
          <a:p>
            <a:pPr lvl="1"/>
            <a:r>
              <a:rPr lang="en-US"/>
              <a:t>It can be stored at a maximum of SEVEN DAYS at 41°F or lower before it must be discarded.</a:t>
            </a:r>
          </a:p>
          <a:p>
            <a:pPr lvl="1"/>
            <a:r>
              <a:rPr lang="en-US"/>
              <a:t>THROW OUT ALL FOOD THAT HAS PASSED THE MANUFACTURES EXPIRATION DATE</a:t>
            </a:r>
          </a:p>
        </p:txBody>
      </p:sp>
      <p:sp>
        <p:nvSpPr>
          <p:cNvPr id="1056" name="Rectangle 1055">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mbro&amp;#174; Biodegradable Food Rotation Label, 2&amp;quot;L x 1-1/4&amp;quot;W, White">
            <a:extLst>
              <a:ext uri="{FF2B5EF4-FFF2-40B4-BE49-F238E27FC236}">
                <a16:creationId xmlns:a16="http://schemas.microsoft.com/office/drawing/2014/main" id="{71D0FC0A-90AC-910D-3540-E71456AD0C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79" r="16115"/>
          <a:stretch/>
        </p:blipFill>
        <p:spPr bwMode="auto">
          <a:xfrm>
            <a:off x="7534656" y="227"/>
            <a:ext cx="465703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1057">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2445618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A53581F1-58F0-4AB7-A8A0-209066727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Getting ready to reopen your restaurant? Reorganize your walk-in first |  National Restaurant Association">
            <a:extLst>
              <a:ext uri="{FF2B5EF4-FFF2-40B4-BE49-F238E27FC236}">
                <a16:creationId xmlns:a16="http://schemas.microsoft.com/office/drawing/2014/main" id="{D80AF3CA-D398-EC13-08F2-43AF86934D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912" r="8526" b="1"/>
          <a:stretch/>
        </p:blipFill>
        <p:spPr bwMode="auto">
          <a:xfrm>
            <a:off x="20" y="227"/>
            <a:ext cx="121916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14344">
            <a:extLst>
              <a:ext uri="{FF2B5EF4-FFF2-40B4-BE49-F238E27FC236}">
                <a16:creationId xmlns:a16="http://schemas.microsoft.com/office/drawing/2014/main" id="{7F805E00-AB38-4A7C-BECE-0DED0DECE7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347" name="Picture 14346">
            <a:extLst>
              <a:ext uri="{FF2B5EF4-FFF2-40B4-BE49-F238E27FC236}">
                <a16:creationId xmlns:a16="http://schemas.microsoft.com/office/drawing/2014/main" id="{86805C35-00DC-4889-A7FD-065BDE84CE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349" name="Rectangle 14348">
            <a:extLst>
              <a:ext uri="{FF2B5EF4-FFF2-40B4-BE49-F238E27FC236}">
                <a16:creationId xmlns:a16="http://schemas.microsoft.com/office/drawing/2014/main" id="{F4E6F7CC-42A8-4DCA-B793-34EE7A20C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1" name="Rectangle 14350">
            <a:extLst>
              <a:ext uri="{FF2B5EF4-FFF2-40B4-BE49-F238E27FC236}">
                <a16:creationId xmlns:a16="http://schemas.microsoft.com/office/drawing/2014/main" id="{349DF81A-9E35-48CB-A13A-0F3044872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3" name="Rectangle 14352">
            <a:extLst>
              <a:ext uri="{FF2B5EF4-FFF2-40B4-BE49-F238E27FC236}">
                <a16:creationId xmlns:a16="http://schemas.microsoft.com/office/drawing/2014/main" id="{DBF782AB-FEB4-4E4B-B045-C02BC6558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4" y="0"/>
            <a:ext cx="7925404"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52437B-3657-3531-B0BB-8ABBEE73FFB7}"/>
              </a:ext>
            </a:extLst>
          </p:cNvPr>
          <p:cNvSpPr>
            <a:spLocks noGrp="1"/>
          </p:cNvSpPr>
          <p:nvPr>
            <p:ph type="title"/>
          </p:nvPr>
        </p:nvSpPr>
        <p:spPr>
          <a:xfrm>
            <a:off x="2611809" y="808056"/>
            <a:ext cx="5516236" cy="1077229"/>
          </a:xfrm>
        </p:spPr>
        <p:txBody>
          <a:bodyPr>
            <a:normAutofit/>
          </a:bodyPr>
          <a:lstStyle/>
          <a:p>
            <a:pPr algn="l"/>
            <a:r>
              <a:rPr lang="en-US" dirty="0"/>
              <a:t>Refrigerators</a:t>
            </a:r>
          </a:p>
        </p:txBody>
      </p:sp>
      <p:sp>
        <p:nvSpPr>
          <p:cNvPr id="3" name="Content Placeholder 2">
            <a:extLst>
              <a:ext uri="{FF2B5EF4-FFF2-40B4-BE49-F238E27FC236}">
                <a16:creationId xmlns:a16="http://schemas.microsoft.com/office/drawing/2014/main" id="{37C396AF-88B2-14AB-ABE9-A682F4A2ABF1}"/>
              </a:ext>
            </a:extLst>
          </p:cNvPr>
          <p:cNvSpPr>
            <a:spLocks noGrp="1"/>
          </p:cNvSpPr>
          <p:nvPr>
            <p:ph idx="1"/>
          </p:nvPr>
        </p:nvSpPr>
        <p:spPr>
          <a:xfrm>
            <a:off x="2610579" y="2052116"/>
            <a:ext cx="5518026" cy="3997828"/>
          </a:xfrm>
        </p:spPr>
        <p:txBody>
          <a:bodyPr>
            <a:normAutofit/>
          </a:bodyPr>
          <a:lstStyle/>
          <a:p>
            <a:pPr>
              <a:lnSpc>
                <a:spcPct val="110000"/>
              </a:lnSpc>
            </a:pPr>
            <a:r>
              <a:rPr lang="en-US" dirty="0"/>
              <a:t>Set at 39°F or lower</a:t>
            </a:r>
            <a:endParaRPr lang="en-US"/>
          </a:p>
          <a:p>
            <a:pPr>
              <a:lnSpc>
                <a:spcPct val="110000"/>
              </a:lnSpc>
            </a:pPr>
            <a:r>
              <a:rPr lang="en-US" dirty="0"/>
              <a:t>Never place hot food in refrigerators, which could raise the temperature inside</a:t>
            </a:r>
            <a:endParaRPr lang="en-US"/>
          </a:p>
          <a:p>
            <a:pPr>
              <a:lnSpc>
                <a:spcPct val="110000"/>
              </a:lnSpc>
            </a:pPr>
            <a:r>
              <a:rPr lang="en-US" dirty="0"/>
              <a:t>Cool food to 70°F before placing it in the refrigerator</a:t>
            </a:r>
            <a:endParaRPr lang="en-US"/>
          </a:p>
          <a:p>
            <a:pPr>
              <a:lnSpc>
                <a:spcPct val="110000"/>
              </a:lnSpc>
            </a:pPr>
            <a:r>
              <a:rPr lang="en-US" dirty="0"/>
              <a:t>Do not line refrigerator shelves, overload units or open doors too often</a:t>
            </a:r>
            <a:endParaRPr lang="en-US"/>
          </a:p>
          <a:p>
            <a:pPr>
              <a:lnSpc>
                <a:spcPct val="110000"/>
              </a:lnSpc>
            </a:pPr>
            <a:r>
              <a:rPr lang="en-US" dirty="0"/>
              <a:t>Internal and external thermometers must be maintained</a:t>
            </a:r>
            <a:endParaRPr lang="en-US"/>
          </a:p>
        </p:txBody>
      </p:sp>
      <p:sp>
        <p:nvSpPr>
          <p:cNvPr id="14355" name="Rectangle 14354">
            <a:extLst>
              <a:ext uri="{FF2B5EF4-FFF2-40B4-BE49-F238E27FC236}">
                <a16:creationId xmlns:a16="http://schemas.microsoft.com/office/drawing/2014/main" id="{F4E9FDCC-E070-4D2E-9AE6-67D4AE6C0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937"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568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9" name="Rectangle 15368">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1" name="Rectangle 15370">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3" name="Rectangle 15372">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D45236-59AF-57D7-7916-72401C7F64F7}"/>
              </a:ext>
            </a:extLst>
          </p:cNvPr>
          <p:cNvSpPr>
            <a:spLocks noGrp="1"/>
          </p:cNvSpPr>
          <p:nvPr>
            <p:ph type="title"/>
          </p:nvPr>
        </p:nvSpPr>
        <p:spPr>
          <a:xfrm>
            <a:off x="1974738" y="808056"/>
            <a:ext cx="4986954" cy="1077229"/>
          </a:xfrm>
        </p:spPr>
        <p:txBody>
          <a:bodyPr>
            <a:normAutofit/>
          </a:bodyPr>
          <a:lstStyle/>
          <a:p>
            <a:pPr algn="l"/>
            <a:r>
              <a:rPr lang="en-US" dirty="0"/>
              <a:t>Dry Storage</a:t>
            </a:r>
          </a:p>
        </p:txBody>
      </p:sp>
      <p:sp>
        <p:nvSpPr>
          <p:cNvPr id="3" name="Content Placeholder 2">
            <a:extLst>
              <a:ext uri="{FF2B5EF4-FFF2-40B4-BE49-F238E27FC236}">
                <a16:creationId xmlns:a16="http://schemas.microsoft.com/office/drawing/2014/main" id="{28D2239A-F9C6-E980-4097-58C89CE96176}"/>
              </a:ext>
            </a:extLst>
          </p:cNvPr>
          <p:cNvSpPr>
            <a:spLocks noGrp="1"/>
          </p:cNvSpPr>
          <p:nvPr>
            <p:ph idx="1"/>
          </p:nvPr>
        </p:nvSpPr>
        <p:spPr>
          <a:xfrm>
            <a:off x="1974739" y="2052116"/>
            <a:ext cx="4901548" cy="3997828"/>
          </a:xfrm>
        </p:spPr>
        <p:txBody>
          <a:bodyPr>
            <a:normAutofit/>
          </a:bodyPr>
          <a:lstStyle/>
          <a:p>
            <a:pPr>
              <a:lnSpc>
                <a:spcPct val="110000"/>
              </a:lnSpc>
            </a:pPr>
            <a:r>
              <a:rPr lang="en-US" sz="1500"/>
              <a:t>Areas should be kept at the appropriate temperature, between 50°F and 70°F with a relative humidity of 50-60%</a:t>
            </a:r>
          </a:p>
          <a:p>
            <a:pPr>
              <a:lnSpc>
                <a:spcPct val="110000"/>
              </a:lnSpc>
            </a:pPr>
            <a:r>
              <a:rPr lang="en-US" sz="1500"/>
              <a:t>Should be clean and well ventilated to maintain food quality</a:t>
            </a:r>
          </a:p>
          <a:p>
            <a:pPr>
              <a:lnSpc>
                <a:spcPct val="110000"/>
              </a:lnSpc>
            </a:pPr>
            <a:r>
              <a:rPr lang="en-US" sz="1500"/>
              <a:t>Foods should be 6 inches off the floor</a:t>
            </a:r>
          </a:p>
          <a:p>
            <a:pPr>
              <a:lnSpc>
                <a:spcPct val="110000"/>
              </a:lnSpc>
            </a:pPr>
            <a:r>
              <a:rPr lang="en-US" sz="1500"/>
              <a:t>Do not store food products near chemicals or cleaning supplies since food can be easily contaminated</a:t>
            </a:r>
          </a:p>
          <a:p>
            <a:pPr>
              <a:lnSpc>
                <a:spcPct val="110000"/>
              </a:lnSpc>
            </a:pPr>
            <a:r>
              <a:rPr lang="en-US" sz="1500"/>
              <a:t>Opened dry food items should be labeled and stored in a sealed container </a:t>
            </a:r>
          </a:p>
        </p:txBody>
      </p:sp>
      <p:sp>
        <p:nvSpPr>
          <p:cNvPr id="15375" name="Rectangle 15374">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Restaurant shelving, Restaurant kitchen design, Small space storage">
            <a:extLst>
              <a:ext uri="{FF2B5EF4-FFF2-40B4-BE49-F238E27FC236}">
                <a16:creationId xmlns:a16="http://schemas.microsoft.com/office/drawing/2014/main" id="{4BB98FB4-0D82-53BC-F067-3D53E5B560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81" r="37442" b="-2"/>
          <a:stretch/>
        </p:blipFill>
        <p:spPr bwMode="auto">
          <a:xfrm>
            <a:off x="7534656" y="227"/>
            <a:ext cx="465703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77" name="Picture 15376">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3683765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FB944-D827-ED21-7346-86CAFA6E07F7}"/>
              </a:ext>
            </a:extLst>
          </p:cNvPr>
          <p:cNvSpPr>
            <a:spLocks noGrp="1"/>
          </p:cNvSpPr>
          <p:nvPr>
            <p:ph type="title"/>
          </p:nvPr>
        </p:nvSpPr>
        <p:spPr/>
        <p:txBody>
          <a:bodyPr/>
          <a:lstStyle/>
          <a:p>
            <a:r>
              <a:rPr lang="en-US" dirty="0"/>
              <a:t>Preparation</a:t>
            </a:r>
          </a:p>
        </p:txBody>
      </p:sp>
      <p:sp>
        <p:nvSpPr>
          <p:cNvPr id="3" name="Content Placeholder 2">
            <a:extLst>
              <a:ext uri="{FF2B5EF4-FFF2-40B4-BE49-F238E27FC236}">
                <a16:creationId xmlns:a16="http://schemas.microsoft.com/office/drawing/2014/main" id="{85EEA2B4-8D80-435F-AA5B-9B29A056C208}"/>
              </a:ext>
            </a:extLst>
          </p:cNvPr>
          <p:cNvSpPr>
            <a:spLocks noGrp="1"/>
          </p:cNvSpPr>
          <p:nvPr>
            <p:ph idx="1"/>
          </p:nvPr>
        </p:nvSpPr>
        <p:spPr/>
        <p:txBody>
          <a:bodyPr>
            <a:normAutofit/>
          </a:bodyPr>
          <a:lstStyle/>
          <a:p>
            <a:r>
              <a:rPr lang="en-US" dirty="0"/>
              <a:t>THAW frozen food in the refrigerator, under cool running water, in a microwave oven, or as part of the cooking process</a:t>
            </a:r>
          </a:p>
          <a:p>
            <a:r>
              <a:rPr lang="en-US" dirty="0"/>
              <a:t>NEVER THAW AT ROOM TEMPERATURE</a:t>
            </a:r>
          </a:p>
          <a:p>
            <a:r>
              <a:rPr lang="en-US" dirty="0"/>
              <a:t>Control time and temperature</a:t>
            </a:r>
          </a:p>
          <a:p>
            <a:pPr lvl="1"/>
            <a:r>
              <a:rPr lang="en-US" dirty="0"/>
              <a:t>Prepare food in small batch, used pre-chilled ingredients utensils and bowls</a:t>
            </a:r>
          </a:p>
          <a:p>
            <a:pPr marL="0" indent="0">
              <a:buNone/>
            </a:pPr>
            <a:br>
              <a:rPr lang="en-US" dirty="0"/>
            </a:br>
            <a:endParaRPr lang="en-US" dirty="0"/>
          </a:p>
        </p:txBody>
      </p:sp>
      <p:pic>
        <p:nvPicPr>
          <p:cNvPr id="16388" name="Picture 4" descr="Food Safety Script Progress Report #2">
            <a:extLst>
              <a:ext uri="{FF2B5EF4-FFF2-40B4-BE49-F238E27FC236}">
                <a16:creationId xmlns:a16="http://schemas.microsoft.com/office/drawing/2014/main" id="{E22F2A9E-D084-82D5-1BE8-75B742082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088" y="318566"/>
            <a:ext cx="26384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694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7ED2E-3B2E-2341-B258-0EA7DF6F8A67}"/>
              </a:ext>
            </a:extLst>
          </p:cNvPr>
          <p:cNvSpPr>
            <a:spLocks noGrp="1"/>
          </p:cNvSpPr>
          <p:nvPr>
            <p:ph type="title"/>
          </p:nvPr>
        </p:nvSpPr>
        <p:spPr/>
        <p:txBody>
          <a:bodyPr/>
          <a:lstStyle/>
          <a:p>
            <a:r>
              <a:rPr lang="en-US" dirty="0"/>
              <a:t>EGGS and EGG mixtures</a:t>
            </a:r>
            <a:br>
              <a:rPr lang="en-US" dirty="0"/>
            </a:br>
            <a:endParaRPr lang="en-US" dirty="0"/>
          </a:p>
        </p:txBody>
      </p:sp>
      <p:sp>
        <p:nvSpPr>
          <p:cNvPr id="3" name="Content Placeholder 2">
            <a:extLst>
              <a:ext uri="{FF2B5EF4-FFF2-40B4-BE49-F238E27FC236}">
                <a16:creationId xmlns:a16="http://schemas.microsoft.com/office/drawing/2014/main" id="{A12B57A4-7909-987A-9888-C3B41DE36D9A}"/>
              </a:ext>
            </a:extLst>
          </p:cNvPr>
          <p:cNvSpPr>
            <a:spLocks noGrp="1"/>
          </p:cNvSpPr>
          <p:nvPr>
            <p:ph idx="1"/>
          </p:nvPr>
        </p:nvSpPr>
        <p:spPr/>
        <p:txBody>
          <a:bodyPr/>
          <a:lstStyle/>
          <a:p>
            <a:pPr lvl="1"/>
            <a:r>
              <a:rPr lang="en-US" dirty="0"/>
              <a:t>Pooled eggs that are cracked open and combined in a common container should be cooked promptly or stored at 41°F</a:t>
            </a:r>
          </a:p>
          <a:p>
            <a:pPr lvl="1"/>
            <a:r>
              <a:rPr lang="en-US" dirty="0"/>
              <a:t>High risk establishments should only serve Pasteurized Eggs</a:t>
            </a:r>
          </a:p>
          <a:p>
            <a:endParaRPr lang="en-US" dirty="0"/>
          </a:p>
        </p:txBody>
      </p:sp>
      <p:pic>
        <p:nvPicPr>
          <p:cNvPr id="17412" name="Picture 4" descr="Three eggs on a plate isolated on white. | CanStock">
            <a:extLst>
              <a:ext uri="{FF2B5EF4-FFF2-40B4-BE49-F238E27FC236}">
                <a16:creationId xmlns:a16="http://schemas.microsoft.com/office/drawing/2014/main" id="{9A73193E-A565-F36D-5F7A-3F45F744D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3" y="4581525"/>
            <a:ext cx="2543175"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497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8445" name="Rectangle 18444">
            <a:extLst>
              <a:ext uri="{FF2B5EF4-FFF2-40B4-BE49-F238E27FC236}">
                <a16:creationId xmlns:a16="http://schemas.microsoft.com/office/drawing/2014/main" id="{4769E7C1-A0D2-4A9A-B20B-68131E5EE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47" name="Picture 18446">
            <a:extLst>
              <a:ext uri="{FF2B5EF4-FFF2-40B4-BE49-F238E27FC236}">
                <a16:creationId xmlns:a16="http://schemas.microsoft.com/office/drawing/2014/main" id="{881DA4F5-7FE4-4AAC-86DD-581AB73E71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8449" name="Picture 18448">
            <a:extLst>
              <a:ext uri="{FF2B5EF4-FFF2-40B4-BE49-F238E27FC236}">
                <a16:creationId xmlns:a16="http://schemas.microsoft.com/office/drawing/2014/main" id="{BABD6298-0FA3-4958-92D9-58BB1C35E8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8451" name="Rectangle 18450">
            <a:extLst>
              <a:ext uri="{FF2B5EF4-FFF2-40B4-BE49-F238E27FC236}">
                <a16:creationId xmlns:a16="http://schemas.microsoft.com/office/drawing/2014/main" id="{2A3C34FA-A89F-402A-8C08-206402BEB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53" name="Rectangle 18452">
            <a:extLst>
              <a:ext uri="{FF2B5EF4-FFF2-40B4-BE49-F238E27FC236}">
                <a16:creationId xmlns:a16="http://schemas.microsoft.com/office/drawing/2014/main" id="{E99BD194-5F14-4DCC-8EDD-48B7C99DF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4CFA2-2A93-937A-B846-A4F2B35D17D9}"/>
              </a:ext>
            </a:extLst>
          </p:cNvPr>
          <p:cNvSpPr>
            <a:spLocks noGrp="1"/>
          </p:cNvSpPr>
          <p:nvPr>
            <p:ph type="title"/>
          </p:nvPr>
        </p:nvSpPr>
        <p:spPr>
          <a:xfrm>
            <a:off x="7548117" y="808056"/>
            <a:ext cx="3024722" cy="1077229"/>
          </a:xfrm>
        </p:spPr>
        <p:txBody>
          <a:bodyPr>
            <a:normAutofit/>
          </a:bodyPr>
          <a:lstStyle/>
          <a:p>
            <a:pPr algn="l"/>
            <a:r>
              <a:rPr lang="en-US" sz="2600" dirty="0"/>
              <a:t>Produce and Fruit</a:t>
            </a:r>
            <a:br>
              <a:rPr lang="en-US" sz="2600" dirty="0"/>
            </a:br>
            <a:endParaRPr lang="en-US" sz="2600" dirty="0"/>
          </a:p>
        </p:txBody>
      </p:sp>
      <p:pic>
        <p:nvPicPr>
          <p:cNvPr id="18440" name="Picture 8" descr="fruit | Food Safety News">
            <a:extLst>
              <a:ext uri="{FF2B5EF4-FFF2-40B4-BE49-F238E27FC236}">
                <a16:creationId xmlns:a16="http://schemas.microsoft.com/office/drawing/2014/main" id="{80529C01-57A3-872C-7631-C33D2F2D24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795" r="28831" b="-3"/>
          <a:stretch/>
        </p:blipFill>
        <p:spPr bwMode="auto">
          <a:xfrm>
            <a:off x="3798815" y="10"/>
            <a:ext cx="2776409" cy="260808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8434" name="Picture 2" descr="Merchandising fresh produce: Shoppers seek more snack-sized and local  options">
            <a:extLst>
              <a:ext uri="{FF2B5EF4-FFF2-40B4-BE49-F238E27FC236}">
                <a16:creationId xmlns:a16="http://schemas.microsoft.com/office/drawing/2014/main" id="{20D01ED6-5276-1257-658C-A50D89E0B02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973" r="16393"/>
          <a:stretch/>
        </p:blipFill>
        <p:spPr bwMode="auto">
          <a:xfrm>
            <a:off x="1000389" y="10"/>
            <a:ext cx="2798425" cy="26118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8438" name="Picture 6" descr="2,406 Man Washing Vegetables Images, Stock Photos &amp; Vectors | Shutterstock">
            <a:extLst>
              <a:ext uri="{FF2B5EF4-FFF2-40B4-BE49-F238E27FC236}">
                <a16:creationId xmlns:a16="http://schemas.microsoft.com/office/drawing/2014/main" id="{02E5EE15-13D6-37E1-3B0E-D5980DA958A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895" r="2" b="2"/>
          <a:stretch/>
        </p:blipFill>
        <p:spPr bwMode="auto">
          <a:xfrm>
            <a:off x="1001716" y="2611819"/>
            <a:ext cx="5573498" cy="42464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8455" name="Rectangle 18454">
            <a:extLst>
              <a:ext uri="{FF2B5EF4-FFF2-40B4-BE49-F238E27FC236}">
                <a16:creationId xmlns:a16="http://schemas.microsoft.com/office/drawing/2014/main" id="{0C2CE016-7426-4D51-9172-45C735FE2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9C0F3B-0CE3-73C7-64E3-CE87DFECAFBA}"/>
              </a:ext>
            </a:extLst>
          </p:cNvPr>
          <p:cNvSpPr>
            <a:spLocks noGrp="1"/>
          </p:cNvSpPr>
          <p:nvPr>
            <p:ph idx="1"/>
          </p:nvPr>
        </p:nvSpPr>
        <p:spPr>
          <a:xfrm>
            <a:off x="7554123" y="2052116"/>
            <a:ext cx="3018716" cy="3997828"/>
          </a:xfrm>
        </p:spPr>
        <p:txBody>
          <a:bodyPr>
            <a:normAutofit/>
          </a:bodyPr>
          <a:lstStyle/>
          <a:p>
            <a:r>
              <a:rPr lang="en-US" sz="1600"/>
              <a:t>Should only be washed before cooking, but do not mix different items or do multiple batches</a:t>
            </a:r>
          </a:p>
          <a:p>
            <a:r>
              <a:rPr lang="en-US" sz="1600"/>
              <a:t>If opening a new box of produce, needs to be washed before serving</a:t>
            </a:r>
          </a:p>
        </p:txBody>
      </p:sp>
      <p:sp>
        <p:nvSpPr>
          <p:cNvPr id="18457" name="Rectangle 18456">
            <a:extLst>
              <a:ext uri="{FF2B5EF4-FFF2-40B4-BE49-F238E27FC236}">
                <a16:creationId xmlns:a16="http://schemas.microsoft.com/office/drawing/2014/main" id="{4B3E0BD3-7E48-45B6-BDF6-8ED6E52DA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447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9480" name="Rectangle 19479">
            <a:extLst>
              <a:ext uri="{FF2B5EF4-FFF2-40B4-BE49-F238E27FC236}">
                <a16:creationId xmlns:a16="http://schemas.microsoft.com/office/drawing/2014/main" id="{AE1DC627-4ABE-46C9-81E9-5BB1D8CE0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82" name="Picture 19481">
            <a:extLst>
              <a:ext uri="{FF2B5EF4-FFF2-40B4-BE49-F238E27FC236}">
                <a16:creationId xmlns:a16="http://schemas.microsoft.com/office/drawing/2014/main" id="{D1C6DF18-30CC-455D-BEF5-AD8ABBB631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9484" name="Picture 19483">
            <a:extLst>
              <a:ext uri="{FF2B5EF4-FFF2-40B4-BE49-F238E27FC236}">
                <a16:creationId xmlns:a16="http://schemas.microsoft.com/office/drawing/2014/main" id="{4397A168-9964-4557-8B18-18F68C71093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9486" name="Rectangle 19485">
            <a:extLst>
              <a:ext uri="{FF2B5EF4-FFF2-40B4-BE49-F238E27FC236}">
                <a16:creationId xmlns:a16="http://schemas.microsoft.com/office/drawing/2014/main" id="{EB4E0424-26BF-4CAF-B60C-9FA333BA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88" name="Rectangle 19487">
            <a:extLst>
              <a:ext uri="{FF2B5EF4-FFF2-40B4-BE49-F238E27FC236}">
                <a16:creationId xmlns:a16="http://schemas.microsoft.com/office/drawing/2014/main" id="{6F5EAC93-4557-436A-BA08-FC04B4229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90" name="Rectangle 19489">
            <a:extLst>
              <a:ext uri="{FF2B5EF4-FFF2-40B4-BE49-F238E27FC236}">
                <a16:creationId xmlns:a16="http://schemas.microsoft.com/office/drawing/2014/main" id="{A7E12A95-2D51-4F5B-B468-3C7BF914E4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4B043F-BE9E-C5A5-426B-9EF94A8E08A5}"/>
              </a:ext>
            </a:extLst>
          </p:cNvPr>
          <p:cNvSpPr>
            <a:spLocks noGrp="1"/>
          </p:cNvSpPr>
          <p:nvPr>
            <p:ph type="title"/>
          </p:nvPr>
        </p:nvSpPr>
        <p:spPr>
          <a:xfrm>
            <a:off x="7559704" y="808056"/>
            <a:ext cx="3013024" cy="1077229"/>
          </a:xfrm>
        </p:spPr>
        <p:txBody>
          <a:bodyPr>
            <a:normAutofit/>
          </a:bodyPr>
          <a:lstStyle/>
          <a:p>
            <a:pPr algn="l"/>
            <a:r>
              <a:rPr lang="en-US" dirty="0"/>
              <a:t>SERVICE</a:t>
            </a:r>
          </a:p>
        </p:txBody>
      </p:sp>
      <p:pic>
        <p:nvPicPr>
          <p:cNvPr id="19460" name="Picture 4" descr="Hot &amp; Cold Holding of Potentially Hazardous Foods - YouTube">
            <a:extLst>
              <a:ext uri="{FF2B5EF4-FFF2-40B4-BE49-F238E27FC236}">
                <a16:creationId xmlns:a16="http://schemas.microsoft.com/office/drawing/2014/main" id="{383B2BBA-8262-193E-151D-8B40B71B0E8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59296" y="1588628"/>
            <a:ext cx="4914867" cy="3681406"/>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8BE0323-5B65-B272-F07C-D0D105F82656}"/>
              </a:ext>
            </a:extLst>
          </p:cNvPr>
          <p:cNvSpPr>
            <a:spLocks noGrp="1"/>
          </p:cNvSpPr>
          <p:nvPr>
            <p:ph idx="1"/>
          </p:nvPr>
        </p:nvSpPr>
        <p:spPr>
          <a:xfrm>
            <a:off x="7556290" y="2052116"/>
            <a:ext cx="3016439" cy="3997828"/>
          </a:xfrm>
        </p:spPr>
        <p:txBody>
          <a:bodyPr>
            <a:normAutofit/>
          </a:bodyPr>
          <a:lstStyle/>
          <a:p>
            <a:r>
              <a:rPr lang="en-US" sz="1600"/>
              <a:t>Holding Foods</a:t>
            </a:r>
          </a:p>
          <a:p>
            <a:pPr lvl="1"/>
            <a:r>
              <a:rPr lang="en-US" sz="1600"/>
              <a:t>Check the internal temperature of food being held at leas every 4 hours and discard it if it not a proper temperature</a:t>
            </a:r>
          </a:p>
          <a:p>
            <a:pPr lvl="2"/>
            <a:r>
              <a:rPr lang="en-US"/>
              <a:t>Hot Holding-135°or higher</a:t>
            </a:r>
          </a:p>
          <a:p>
            <a:pPr lvl="2"/>
            <a:r>
              <a:rPr lang="en-US"/>
              <a:t>Cold Holding-41°or lower</a:t>
            </a:r>
          </a:p>
        </p:txBody>
      </p:sp>
      <p:sp>
        <p:nvSpPr>
          <p:cNvPr id="19492" name="Rectangle 19491">
            <a:extLst>
              <a:ext uri="{FF2B5EF4-FFF2-40B4-BE49-F238E27FC236}">
                <a16:creationId xmlns:a16="http://schemas.microsoft.com/office/drawing/2014/main" id="{451DB18B-281E-4563-841D-F2464BEBD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709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4D41-6031-4200-BCBC-4BE7695B244D}"/>
              </a:ext>
            </a:extLst>
          </p:cNvPr>
          <p:cNvSpPr>
            <a:spLocks noGrp="1"/>
          </p:cNvSpPr>
          <p:nvPr>
            <p:ph type="title"/>
          </p:nvPr>
        </p:nvSpPr>
        <p:spPr/>
        <p:txBody>
          <a:bodyPr/>
          <a:lstStyle/>
          <a:p>
            <a:r>
              <a:rPr lang="en-US" dirty="0"/>
              <a:t>Different knife sharpening techniques  </a:t>
            </a:r>
          </a:p>
        </p:txBody>
      </p:sp>
      <p:pic>
        <p:nvPicPr>
          <p:cNvPr id="9" name="Online Media 8" title="The Best Way To Sharpen &amp; Clean Knives (And The Worst) | Epicurious">
            <a:hlinkClick r:id="" action="ppaction://media"/>
            <a:extLst>
              <a:ext uri="{FF2B5EF4-FFF2-40B4-BE49-F238E27FC236}">
                <a16:creationId xmlns:a16="http://schemas.microsoft.com/office/drawing/2014/main" id="{637CF93F-4CBA-021D-8F0F-F38CD27343D6}"/>
              </a:ext>
            </a:extLst>
          </p:cNvPr>
          <p:cNvPicPr>
            <a:picLocks noGrp="1" noRot="1" noChangeAspect="1"/>
          </p:cNvPicPr>
          <p:nvPr>
            <p:ph idx="1"/>
            <a:videoFile r:link="rId1"/>
          </p:nvPr>
        </p:nvPicPr>
        <p:blipFill>
          <a:blip r:embed="rId3"/>
          <a:stretch>
            <a:fillRect/>
          </a:stretch>
        </p:blipFill>
        <p:spPr>
          <a:xfrm>
            <a:off x="3133725" y="2052638"/>
            <a:ext cx="7075488" cy="3997325"/>
          </a:xfrm>
          <a:prstGeom prst="rect">
            <a:avLst/>
          </a:prstGeom>
        </p:spPr>
      </p:pic>
    </p:spTree>
    <p:extLst>
      <p:ext uri="{BB962C8B-B14F-4D97-AF65-F5344CB8AC3E}">
        <p14:creationId xmlns:p14="http://schemas.microsoft.com/office/powerpoint/2010/main" val="309393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A97B08B2-0DA5-4B7F-A47D-5C15ECFB0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Food Delivery Systems - School Nutrition Foundation">
            <a:extLst>
              <a:ext uri="{FF2B5EF4-FFF2-40B4-BE49-F238E27FC236}">
                <a16:creationId xmlns:a16="http://schemas.microsoft.com/office/drawing/2014/main" id="{51A0DBF3-7043-597F-FDAF-A5FDE76FED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99" r="24592" b="1"/>
          <a:stretch/>
        </p:blipFill>
        <p:spPr bwMode="auto">
          <a:xfrm>
            <a:off x="20" y="227"/>
            <a:ext cx="121916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20488">
            <a:extLst>
              <a:ext uri="{FF2B5EF4-FFF2-40B4-BE49-F238E27FC236}">
                <a16:creationId xmlns:a16="http://schemas.microsoft.com/office/drawing/2014/main" id="{19C770FC-6D2D-4B73-8219-CFEB0B146F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0491" name="Picture 20490">
            <a:extLst>
              <a:ext uri="{FF2B5EF4-FFF2-40B4-BE49-F238E27FC236}">
                <a16:creationId xmlns:a16="http://schemas.microsoft.com/office/drawing/2014/main" id="{2DD31FDA-BCB5-4B8D-8FB8-8CCF019C9F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0493" name="Rectangle 20492">
            <a:extLst>
              <a:ext uri="{FF2B5EF4-FFF2-40B4-BE49-F238E27FC236}">
                <a16:creationId xmlns:a16="http://schemas.microsoft.com/office/drawing/2014/main" id="{590A298A-601D-412F-9A93-09DCA9DBE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5" name="Rectangle 20494">
            <a:extLst>
              <a:ext uri="{FF2B5EF4-FFF2-40B4-BE49-F238E27FC236}">
                <a16:creationId xmlns:a16="http://schemas.microsoft.com/office/drawing/2014/main" id="{7474A3CD-596C-4FAC-8913-C98848CD2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7" name="Rectangle 20496">
            <a:extLst>
              <a:ext uri="{FF2B5EF4-FFF2-40B4-BE49-F238E27FC236}">
                <a16:creationId xmlns:a16="http://schemas.microsoft.com/office/drawing/2014/main" id="{06A99299-7151-43AF-94CF-2ADA8412B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443147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710A97-CC77-7B2D-0422-6735A894A497}"/>
              </a:ext>
            </a:extLst>
          </p:cNvPr>
          <p:cNvSpPr>
            <a:spLocks noGrp="1"/>
          </p:cNvSpPr>
          <p:nvPr>
            <p:ph type="title"/>
          </p:nvPr>
        </p:nvSpPr>
        <p:spPr>
          <a:xfrm>
            <a:off x="1974738" y="808056"/>
            <a:ext cx="2659944" cy="1225532"/>
          </a:xfrm>
        </p:spPr>
        <p:txBody>
          <a:bodyPr>
            <a:normAutofit/>
          </a:bodyPr>
          <a:lstStyle/>
          <a:p>
            <a:pPr algn="l"/>
            <a:r>
              <a:rPr lang="en-US" sz="2600" dirty="0"/>
              <a:t>OFF SITE SERVICE</a:t>
            </a:r>
          </a:p>
        </p:txBody>
      </p:sp>
      <p:sp>
        <p:nvSpPr>
          <p:cNvPr id="3" name="Content Placeholder 2">
            <a:extLst>
              <a:ext uri="{FF2B5EF4-FFF2-40B4-BE49-F238E27FC236}">
                <a16:creationId xmlns:a16="http://schemas.microsoft.com/office/drawing/2014/main" id="{932B3B5F-7769-50B9-9C10-CD282DEB017D}"/>
              </a:ext>
            </a:extLst>
          </p:cNvPr>
          <p:cNvSpPr>
            <a:spLocks noGrp="1"/>
          </p:cNvSpPr>
          <p:nvPr>
            <p:ph idx="1"/>
          </p:nvPr>
        </p:nvSpPr>
        <p:spPr>
          <a:xfrm>
            <a:off x="1966281" y="2171700"/>
            <a:ext cx="2668401" cy="3878243"/>
          </a:xfrm>
        </p:spPr>
        <p:txBody>
          <a:bodyPr>
            <a:normAutofit/>
          </a:bodyPr>
          <a:lstStyle/>
          <a:p>
            <a:r>
              <a:rPr lang="en-US" sz="1600"/>
              <a:t>Delivery equipment must be insulted:</a:t>
            </a:r>
          </a:p>
          <a:p>
            <a:r>
              <a:rPr lang="en-US" sz="1600"/>
              <a:t> to keep food at 135°F if hot food</a:t>
            </a:r>
          </a:p>
          <a:p>
            <a:r>
              <a:rPr lang="en-US" sz="1600"/>
              <a:t>41° for cold food</a:t>
            </a:r>
          </a:p>
        </p:txBody>
      </p:sp>
      <p:sp>
        <p:nvSpPr>
          <p:cNvPr id="20499" name="Rectangle 20498">
            <a:extLst>
              <a:ext uri="{FF2B5EF4-FFF2-40B4-BE49-F238E27FC236}">
                <a16:creationId xmlns:a16="http://schemas.microsoft.com/office/drawing/2014/main" id="{09BB4655-F250-4A6F-9526-13AFF6118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3755"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2906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1513" name="Rectangle 21512">
            <a:extLst>
              <a:ext uri="{FF2B5EF4-FFF2-40B4-BE49-F238E27FC236}">
                <a16:creationId xmlns:a16="http://schemas.microsoft.com/office/drawing/2014/main" id="{4D7E45EB-2082-42A1-A5FC-6D53F21DB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15" name="Picture 21514">
            <a:extLst>
              <a:ext uri="{FF2B5EF4-FFF2-40B4-BE49-F238E27FC236}">
                <a16:creationId xmlns:a16="http://schemas.microsoft.com/office/drawing/2014/main" id="{A6A5C072-919B-4308-A48B-96DC0CBFBE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1517" name="Picture 21516">
            <a:extLst>
              <a:ext uri="{FF2B5EF4-FFF2-40B4-BE49-F238E27FC236}">
                <a16:creationId xmlns:a16="http://schemas.microsoft.com/office/drawing/2014/main" id="{A8F74E2F-7C51-4D72-96BA-528A507481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1519" name="Rectangle 21518">
            <a:extLst>
              <a:ext uri="{FF2B5EF4-FFF2-40B4-BE49-F238E27FC236}">
                <a16:creationId xmlns:a16="http://schemas.microsoft.com/office/drawing/2014/main" id="{1B61F797-14BD-476F-B569-140E96CB6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1" name="Rectangle 21520">
            <a:extLst>
              <a:ext uri="{FF2B5EF4-FFF2-40B4-BE49-F238E27FC236}">
                <a16:creationId xmlns:a16="http://schemas.microsoft.com/office/drawing/2014/main" id="{9A0235D8-BAC3-4440-8A9B-43D98243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3" name="Rectangle 21522">
            <a:extLst>
              <a:ext uri="{FF2B5EF4-FFF2-40B4-BE49-F238E27FC236}">
                <a16:creationId xmlns:a16="http://schemas.microsoft.com/office/drawing/2014/main" id="{CDF2FD5C-3192-4646-91D2-C907BDC4C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8EB46-A592-E4EC-701F-C0E2144AABFA}"/>
              </a:ext>
            </a:extLst>
          </p:cNvPr>
          <p:cNvSpPr>
            <a:spLocks noGrp="1"/>
          </p:cNvSpPr>
          <p:nvPr>
            <p:ph type="title"/>
          </p:nvPr>
        </p:nvSpPr>
        <p:spPr>
          <a:xfrm>
            <a:off x="1969803" y="808056"/>
            <a:ext cx="8608037" cy="1077229"/>
          </a:xfrm>
        </p:spPr>
        <p:txBody>
          <a:bodyPr>
            <a:normAutofit/>
          </a:bodyPr>
          <a:lstStyle/>
          <a:p>
            <a:pPr algn="l"/>
            <a:r>
              <a:rPr lang="en-US" dirty="0"/>
              <a:t>HAZARD ANALYSIS CRITICAL CONTROL POINT (HACCP)</a:t>
            </a:r>
          </a:p>
        </p:txBody>
      </p:sp>
      <p:pic>
        <p:nvPicPr>
          <p:cNvPr id="21508" name="Picture 4" descr="Eurogate Logistics Obtain HACCP Certification">
            <a:extLst>
              <a:ext uri="{FF2B5EF4-FFF2-40B4-BE49-F238E27FC236}">
                <a16:creationId xmlns:a16="http://schemas.microsoft.com/office/drawing/2014/main" id="{67949F90-A36C-BD43-4045-C3400E11124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181719" y="2912173"/>
            <a:ext cx="4454381" cy="2268022"/>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5FCF45C-F313-5C3B-6AB0-983980A97B0E}"/>
              </a:ext>
            </a:extLst>
          </p:cNvPr>
          <p:cNvSpPr>
            <a:spLocks noGrp="1"/>
          </p:cNvSpPr>
          <p:nvPr>
            <p:ph idx="1"/>
          </p:nvPr>
        </p:nvSpPr>
        <p:spPr>
          <a:xfrm>
            <a:off x="7286175" y="2052116"/>
            <a:ext cx="3289986" cy="3997828"/>
          </a:xfrm>
        </p:spPr>
        <p:txBody>
          <a:bodyPr>
            <a:normAutofit/>
          </a:bodyPr>
          <a:lstStyle/>
          <a:p>
            <a:r>
              <a:rPr lang="en-US" sz="1800"/>
              <a:t>HACCP system focuses on identifying specific point where it is essential to prevent, eliminate, or reduce biological, chemical, or physical hazards to a safe level</a:t>
            </a:r>
          </a:p>
        </p:txBody>
      </p:sp>
      <p:sp>
        <p:nvSpPr>
          <p:cNvPr id="21525" name="Rectangle 21524">
            <a:extLst>
              <a:ext uri="{FF2B5EF4-FFF2-40B4-BE49-F238E27FC236}">
                <a16:creationId xmlns:a16="http://schemas.microsoft.com/office/drawing/2014/main" id="{28564258-BA63-4452-B6A7-27E3497D9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036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A989E-3B83-0353-005F-BB674870C0DE}"/>
              </a:ext>
            </a:extLst>
          </p:cNvPr>
          <p:cNvSpPr>
            <a:spLocks noGrp="1"/>
          </p:cNvSpPr>
          <p:nvPr>
            <p:ph type="title"/>
          </p:nvPr>
        </p:nvSpPr>
        <p:spPr/>
        <p:txBody>
          <a:bodyPr/>
          <a:lstStyle/>
          <a:p>
            <a:r>
              <a:rPr lang="en-US" dirty="0"/>
              <a:t>HACCP</a:t>
            </a:r>
          </a:p>
        </p:txBody>
      </p:sp>
      <p:sp>
        <p:nvSpPr>
          <p:cNvPr id="3" name="Content Placeholder 2">
            <a:extLst>
              <a:ext uri="{FF2B5EF4-FFF2-40B4-BE49-F238E27FC236}">
                <a16:creationId xmlns:a16="http://schemas.microsoft.com/office/drawing/2014/main" id="{6F6F5C0F-A9C9-F9CA-0D51-072E36D71F43}"/>
              </a:ext>
            </a:extLst>
          </p:cNvPr>
          <p:cNvSpPr>
            <a:spLocks noGrp="1"/>
          </p:cNvSpPr>
          <p:nvPr>
            <p:ph idx="1"/>
          </p:nvPr>
        </p:nvSpPr>
        <p:spPr/>
        <p:txBody>
          <a:bodyPr>
            <a:normAutofit fontScale="85000" lnSpcReduction="20000"/>
          </a:bodyPr>
          <a:lstStyle/>
          <a:p>
            <a:pPr marL="457200" indent="-457200">
              <a:buFont typeface="+mj-lt"/>
              <a:buAutoNum type="arabicPeriod"/>
            </a:pPr>
            <a:r>
              <a:rPr lang="en-US" dirty="0"/>
              <a:t>Conduct a Hazard analysis</a:t>
            </a:r>
          </a:p>
          <a:p>
            <a:pPr marL="457200" indent="-457200">
              <a:buFont typeface="+mj-lt"/>
              <a:buAutoNum type="arabicPeriod"/>
            </a:pPr>
            <a:r>
              <a:rPr lang="en-US" dirty="0"/>
              <a:t>Determine the caracal control points where hazards can be prevented, eliminated or reduced to safe levels</a:t>
            </a:r>
          </a:p>
          <a:p>
            <a:pPr marL="457200" indent="-457200">
              <a:buFont typeface="+mj-lt"/>
              <a:buAutoNum type="arabicPeriod"/>
            </a:pPr>
            <a:r>
              <a:rPr lang="en-US" dirty="0"/>
              <a:t>Determine and establish maximum and minimum limits that must be met for each Critical Control  Point (CCP).</a:t>
            </a:r>
          </a:p>
          <a:p>
            <a:pPr marL="457200" indent="-457200">
              <a:buFont typeface="+mj-lt"/>
              <a:buAutoNum type="arabicPeriod"/>
            </a:pPr>
            <a:r>
              <a:rPr lang="en-US" dirty="0"/>
              <a:t>Determine and establish monitoring procedures</a:t>
            </a:r>
          </a:p>
          <a:p>
            <a:pPr marL="457200" indent="-457200">
              <a:buFont typeface="+mj-lt"/>
              <a:buAutoNum type="arabicPeriod"/>
            </a:pPr>
            <a:r>
              <a:rPr lang="en-US" dirty="0"/>
              <a:t>Identify what corrective actions will be taken when critical limits have not been met</a:t>
            </a:r>
          </a:p>
          <a:p>
            <a:pPr marL="457200" indent="-457200">
              <a:buFont typeface="+mj-lt"/>
              <a:buAutoNum type="arabicPeriod"/>
            </a:pPr>
            <a:r>
              <a:rPr lang="en-US" dirty="0"/>
              <a:t>Verify that your plan is working</a:t>
            </a:r>
          </a:p>
          <a:p>
            <a:pPr marL="457200" indent="-457200">
              <a:buFont typeface="+mj-lt"/>
              <a:buAutoNum type="arabicPeriod"/>
            </a:pPr>
            <a:r>
              <a:rPr lang="en-US" dirty="0"/>
              <a:t>Establish procedures for record keeping and documentation</a:t>
            </a:r>
          </a:p>
        </p:txBody>
      </p:sp>
    </p:spTree>
    <p:extLst>
      <p:ext uri="{BB962C8B-B14F-4D97-AF65-F5344CB8AC3E}">
        <p14:creationId xmlns:p14="http://schemas.microsoft.com/office/powerpoint/2010/main" val="29018439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D696D3-0F6E-EEC9-0688-35E71256F5AF}"/>
              </a:ext>
            </a:extLst>
          </p:cNvPr>
          <p:cNvPicPr>
            <a:picLocks noChangeAspect="1"/>
          </p:cNvPicPr>
          <p:nvPr/>
        </p:nvPicPr>
        <p:blipFill>
          <a:blip r:embed="rId2"/>
          <a:stretch>
            <a:fillRect/>
          </a:stretch>
        </p:blipFill>
        <p:spPr>
          <a:xfrm>
            <a:off x="968354" y="0"/>
            <a:ext cx="10255292" cy="6858000"/>
          </a:xfrm>
          <a:prstGeom prst="rect">
            <a:avLst/>
          </a:prstGeom>
        </p:spPr>
      </p:pic>
    </p:spTree>
    <p:extLst>
      <p:ext uri="{BB962C8B-B14F-4D97-AF65-F5344CB8AC3E}">
        <p14:creationId xmlns:p14="http://schemas.microsoft.com/office/powerpoint/2010/main" val="3218174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07750D-6A28-3C59-2305-97BE35EF4940}"/>
              </a:ext>
            </a:extLst>
          </p:cNvPr>
          <p:cNvPicPr>
            <a:picLocks noChangeAspect="1"/>
          </p:cNvPicPr>
          <p:nvPr/>
        </p:nvPicPr>
        <p:blipFill>
          <a:blip r:embed="rId2"/>
          <a:stretch>
            <a:fillRect/>
          </a:stretch>
        </p:blipFill>
        <p:spPr>
          <a:xfrm>
            <a:off x="1700212" y="919162"/>
            <a:ext cx="8791575" cy="5019675"/>
          </a:xfrm>
          <a:prstGeom prst="rect">
            <a:avLst/>
          </a:prstGeom>
        </p:spPr>
      </p:pic>
    </p:spTree>
    <p:extLst>
      <p:ext uri="{BB962C8B-B14F-4D97-AF65-F5344CB8AC3E}">
        <p14:creationId xmlns:p14="http://schemas.microsoft.com/office/powerpoint/2010/main" val="2539588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7D7B55-0820-0D4F-7A39-1FC341D72E22}"/>
              </a:ext>
            </a:extLst>
          </p:cNvPr>
          <p:cNvPicPr>
            <a:picLocks noChangeAspect="1"/>
          </p:cNvPicPr>
          <p:nvPr/>
        </p:nvPicPr>
        <p:blipFill>
          <a:blip r:embed="rId2"/>
          <a:stretch>
            <a:fillRect/>
          </a:stretch>
        </p:blipFill>
        <p:spPr>
          <a:xfrm>
            <a:off x="2300287" y="338137"/>
            <a:ext cx="7591425" cy="6181725"/>
          </a:xfrm>
          <a:prstGeom prst="rect">
            <a:avLst/>
          </a:prstGeom>
        </p:spPr>
      </p:pic>
    </p:spTree>
    <p:extLst>
      <p:ext uri="{BB962C8B-B14F-4D97-AF65-F5344CB8AC3E}">
        <p14:creationId xmlns:p14="http://schemas.microsoft.com/office/powerpoint/2010/main" val="1300852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Module 16 — Cleaning and Sanitizing Equipment">
            <a:hlinkClick r:id="" action="ppaction://media"/>
            <a:extLst>
              <a:ext uri="{FF2B5EF4-FFF2-40B4-BE49-F238E27FC236}">
                <a16:creationId xmlns:a16="http://schemas.microsoft.com/office/drawing/2014/main" id="{15F16941-ACC7-07F0-C794-0F50DA4B5F71}"/>
              </a:ext>
            </a:extLst>
          </p:cNvPr>
          <p:cNvPicPr>
            <a:picLocks noRot="1" noChangeAspect="1"/>
          </p:cNvPicPr>
          <p:nvPr>
            <a:videoFile r:link="rId1"/>
          </p:nvPr>
        </p:nvPicPr>
        <p:blipFill>
          <a:blip r:embed="rId3"/>
          <a:stretch>
            <a:fillRect/>
          </a:stretch>
        </p:blipFill>
        <p:spPr>
          <a:xfrm>
            <a:off x="2087029" y="1105866"/>
            <a:ext cx="8807349" cy="4976152"/>
          </a:xfrm>
          <a:prstGeom prst="rect">
            <a:avLst/>
          </a:prstGeom>
        </p:spPr>
      </p:pic>
    </p:spTree>
    <p:extLst>
      <p:ext uri="{BB962C8B-B14F-4D97-AF65-F5344CB8AC3E}">
        <p14:creationId xmlns:p14="http://schemas.microsoft.com/office/powerpoint/2010/main" val="298040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odule 17 — Cleaning Facilities and Documentation">
            <a:hlinkClick r:id="" action="ppaction://media"/>
            <a:extLst>
              <a:ext uri="{FF2B5EF4-FFF2-40B4-BE49-F238E27FC236}">
                <a16:creationId xmlns:a16="http://schemas.microsoft.com/office/drawing/2014/main" id="{4ACADE81-33AC-EF46-4C92-7ABC302A2268}"/>
              </a:ext>
            </a:extLst>
          </p:cNvPr>
          <p:cNvPicPr>
            <a:picLocks noRot="1" noChangeAspect="1"/>
          </p:cNvPicPr>
          <p:nvPr>
            <a:videoFile r:link="rId1"/>
          </p:nvPr>
        </p:nvPicPr>
        <p:blipFill>
          <a:blip r:embed="rId3"/>
          <a:stretch>
            <a:fillRect/>
          </a:stretch>
        </p:blipFill>
        <p:spPr>
          <a:xfrm>
            <a:off x="2096124" y="1234988"/>
            <a:ext cx="7999752" cy="4519860"/>
          </a:xfrm>
          <a:prstGeom prst="rect">
            <a:avLst/>
          </a:prstGeom>
        </p:spPr>
      </p:pic>
    </p:spTree>
    <p:extLst>
      <p:ext uri="{BB962C8B-B14F-4D97-AF65-F5344CB8AC3E}">
        <p14:creationId xmlns:p14="http://schemas.microsoft.com/office/powerpoint/2010/main" val="231272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A3F0-037E-1B29-D234-565DD3CDC9BF}"/>
              </a:ext>
            </a:extLst>
          </p:cNvPr>
          <p:cNvSpPr>
            <a:spLocks noGrp="1"/>
          </p:cNvSpPr>
          <p:nvPr>
            <p:ph type="title"/>
          </p:nvPr>
        </p:nvSpPr>
        <p:spPr/>
        <p:txBody>
          <a:bodyPr/>
          <a:lstStyle/>
          <a:p>
            <a:r>
              <a:rPr lang="en-US" dirty="0"/>
              <a:t>Part 4:Cutting Boards</a:t>
            </a:r>
          </a:p>
        </p:txBody>
      </p:sp>
      <p:pic>
        <p:nvPicPr>
          <p:cNvPr id="9218" name="Picture 2" descr="Testing Small Cutting Boards | Cook's Illustrated">
            <a:extLst>
              <a:ext uri="{FF2B5EF4-FFF2-40B4-BE49-F238E27FC236}">
                <a16:creationId xmlns:a16="http://schemas.microsoft.com/office/drawing/2014/main" id="{B51E54B2-ED76-66C3-968C-C83F6F2FFA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7103" y="1760727"/>
            <a:ext cx="5037138" cy="282079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KitchenWorthy 5 Piece Cutting Board Set">
            <a:extLst>
              <a:ext uri="{FF2B5EF4-FFF2-40B4-BE49-F238E27FC236}">
                <a16:creationId xmlns:a16="http://schemas.microsoft.com/office/drawing/2014/main" id="{5D6FF9DE-8703-B90A-42E1-E4AD89ECB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713" y="2005013"/>
            <a:ext cx="4238625"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826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B59CD79B-13FF-4DE6-AF06-77B560C62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3">
            <a:extLst>
              <a:ext uri="{FF2B5EF4-FFF2-40B4-BE49-F238E27FC236}">
                <a16:creationId xmlns:a16="http://schemas.microsoft.com/office/drawing/2014/main" id="{402D77BF-B8EB-4AFE-AC21-08C836EF16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a:extLst>
              <a:ext uri="{FF2B5EF4-FFF2-40B4-BE49-F238E27FC236}">
                <a16:creationId xmlns:a16="http://schemas.microsoft.com/office/drawing/2014/main" id="{A36FEB69-AAF0-2150-A1F5-C9F9D3A6C33E}"/>
              </a:ext>
            </a:extLst>
          </p:cNvPr>
          <p:cNvSpPr>
            <a:spLocks noGrp="1"/>
          </p:cNvSpPr>
          <p:nvPr>
            <p:ph type="title"/>
          </p:nvPr>
        </p:nvSpPr>
        <p:spPr>
          <a:xfrm>
            <a:off x="2611808" y="808056"/>
            <a:ext cx="7958331" cy="1077229"/>
          </a:xfrm>
        </p:spPr>
        <p:txBody>
          <a:bodyPr>
            <a:normAutofit/>
          </a:bodyPr>
          <a:lstStyle/>
          <a:p>
            <a:pPr algn="l"/>
            <a:r>
              <a:rPr lang="en-US"/>
              <a:t>Cutting Board Safety</a:t>
            </a:r>
          </a:p>
        </p:txBody>
      </p:sp>
      <p:sp>
        <p:nvSpPr>
          <p:cNvPr id="3" name="Content Placeholder 2">
            <a:extLst>
              <a:ext uri="{FF2B5EF4-FFF2-40B4-BE49-F238E27FC236}">
                <a16:creationId xmlns:a16="http://schemas.microsoft.com/office/drawing/2014/main" id="{CA3CCD99-04E7-3CD4-40A4-1CCD015D61F0}"/>
              </a:ext>
            </a:extLst>
          </p:cNvPr>
          <p:cNvSpPr>
            <a:spLocks noGrp="1"/>
          </p:cNvSpPr>
          <p:nvPr>
            <p:ph idx="1"/>
          </p:nvPr>
        </p:nvSpPr>
        <p:spPr>
          <a:xfrm>
            <a:off x="2928322" y="2367883"/>
            <a:ext cx="6565979" cy="3366834"/>
          </a:xfrm>
        </p:spPr>
        <p:txBody>
          <a:bodyPr/>
          <a:lstStyle/>
          <a:p>
            <a:pPr marL="289370" indent="-289370" defTabSz="768096">
              <a:spcBef>
                <a:spcPts val="840"/>
              </a:spcBef>
              <a:spcAft>
                <a:spcPts val="504"/>
              </a:spcAft>
            </a:pPr>
            <a:r>
              <a:rPr lang="en-US" sz="1680" kern="1200">
                <a:solidFill>
                  <a:schemeClr val="tx1"/>
                </a:solidFill>
                <a:effectLst/>
                <a:latin typeface="Lato" panose="020F0502020204030203" pitchFamily="34" charset="0"/>
                <a:ea typeface="+mn-ea"/>
                <a:cs typeface="+mn-cs"/>
              </a:rPr>
              <a:t> </a:t>
            </a:r>
            <a:endParaRPr lang="en-US"/>
          </a:p>
        </p:txBody>
      </p:sp>
      <p:sp>
        <p:nvSpPr>
          <p:cNvPr id="7" name="TextBox 6">
            <a:extLst>
              <a:ext uri="{FF2B5EF4-FFF2-40B4-BE49-F238E27FC236}">
                <a16:creationId xmlns:a16="http://schemas.microsoft.com/office/drawing/2014/main" id="{F80723E4-5590-AA9A-4CA0-046F58DF3FD6}"/>
              </a:ext>
            </a:extLst>
          </p:cNvPr>
          <p:cNvSpPr txBox="1"/>
          <p:nvPr/>
        </p:nvSpPr>
        <p:spPr>
          <a:xfrm>
            <a:off x="2611808" y="2635069"/>
            <a:ext cx="8572659" cy="3801041"/>
          </a:xfrm>
          <a:prstGeom prst="rect">
            <a:avLst/>
          </a:prstGeom>
          <a:noFill/>
        </p:spPr>
        <p:txBody>
          <a:bodyPr wrap="square">
            <a:spAutoFit/>
          </a:bodyPr>
          <a:lstStyle/>
          <a:p>
            <a:pPr marL="342900" indent="-342900" defTabSz="384048">
              <a:spcAft>
                <a:spcPts val="600"/>
              </a:spcAft>
              <a:buFont typeface="Arial" panose="020B0604020202020204" pitchFamily="34" charset="0"/>
              <a:buChar char="•"/>
            </a:pPr>
            <a:r>
              <a:rPr lang="en-US" sz="2400" kern="1200" dirty="0">
                <a:solidFill>
                  <a:schemeClr val="tx1"/>
                </a:solidFill>
                <a:latin typeface="Gotham SSm A"/>
                <a:ea typeface="+mn-ea"/>
                <a:cs typeface="+mn-cs"/>
              </a:rPr>
              <a:t>One of the most used items in a kitchen is cutting boards. When using cutting boards for various types of foods,</a:t>
            </a:r>
          </a:p>
          <a:p>
            <a:pPr marL="342900" indent="-342900" defTabSz="384048">
              <a:spcAft>
                <a:spcPts val="600"/>
              </a:spcAft>
              <a:buFont typeface="Arial" panose="020B0604020202020204" pitchFamily="34" charset="0"/>
              <a:buChar char="•"/>
            </a:pPr>
            <a:r>
              <a:rPr lang="en-US" sz="2400" kern="1200" dirty="0">
                <a:solidFill>
                  <a:schemeClr val="tx1"/>
                </a:solidFill>
                <a:latin typeface="Gotham SSm A"/>
                <a:ea typeface="+mn-ea"/>
                <a:cs typeface="+mn-cs"/>
              </a:rPr>
              <a:t> the most important consideration is to avoid </a:t>
            </a:r>
            <a:r>
              <a:rPr lang="en-US" sz="2400" u="sng" kern="1200" dirty="0">
                <a:solidFill>
                  <a:schemeClr val="tx1"/>
                </a:solidFill>
                <a:latin typeface="Gotham SSm A"/>
                <a:ea typeface="+mn-ea"/>
                <a:cs typeface="+mn-cs"/>
                <a:hlinkClick r:id="rId4">
                  <a:extLst>
                    <a:ext uri="{A12FA001-AC4F-418D-AE19-62706E023703}">
                      <ahyp:hlinkClr xmlns:ahyp="http://schemas.microsoft.com/office/drawing/2018/hyperlinkcolor" val="tx"/>
                    </a:ext>
                  </a:extLst>
                </a:hlinkClick>
              </a:rPr>
              <a:t>cross-contamination</a:t>
            </a:r>
            <a:r>
              <a:rPr lang="en-US" sz="2400" kern="1200" dirty="0">
                <a:solidFill>
                  <a:schemeClr val="tx1"/>
                </a:solidFill>
                <a:latin typeface="Gotham SSm A"/>
                <a:ea typeface="+mn-ea"/>
                <a:cs typeface="+mn-cs"/>
              </a:rPr>
              <a:t>. </a:t>
            </a:r>
          </a:p>
          <a:p>
            <a:pPr marL="342900" indent="-342900" defTabSz="384048">
              <a:spcAft>
                <a:spcPts val="600"/>
              </a:spcAft>
              <a:buFont typeface="Arial" panose="020B0604020202020204" pitchFamily="34" charset="0"/>
              <a:buChar char="•"/>
            </a:pPr>
            <a:endParaRPr lang="en-US" sz="2400" kern="1200" dirty="0">
              <a:solidFill>
                <a:schemeClr val="tx1"/>
              </a:solidFill>
              <a:latin typeface="Gotham SSm A"/>
              <a:ea typeface="+mn-ea"/>
              <a:cs typeface="+mn-cs"/>
            </a:endParaRPr>
          </a:p>
          <a:p>
            <a:pPr marL="342900" indent="-342900" defTabSz="384048">
              <a:spcAft>
                <a:spcPts val="600"/>
              </a:spcAft>
              <a:buFont typeface="Arial" panose="020B0604020202020204" pitchFamily="34" charset="0"/>
              <a:buChar char="•"/>
            </a:pPr>
            <a:r>
              <a:rPr lang="en-US" sz="2400" kern="1200" dirty="0">
                <a:solidFill>
                  <a:schemeClr val="tx1"/>
                </a:solidFill>
                <a:latin typeface="Gotham SSm A"/>
                <a:ea typeface="+mn-ea"/>
                <a:cs typeface="+mn-cs"/>
              </a:rPr>
              <a:t>Cross-contamination occurs when ready-to-eat food is placed on a surface that held raw meat, poultry, seafood, or egg; </a:t>
            </a:r>
          </a:p>
          <a:p>
            <a:pPr marL="342900" indent="-342900" defTabSz="384048">
              <a:spcAft>
                <a:spcPts val="600"/>
              </a:spcAft>
              <a:buFont typeface="Arial" panose="020B0604020202020204" pitchFamily="34" charset="0"/>
              <a:buChar char="•"/>
            </a:pPr>
            <a:endParaRPr lang="en-US" sz="2400" dirty="0">
              <a:latin typeface="Gotham SSm A"/>
            </a:endParaRPr>
          </a:p>
          <a:p>
            <a:pPr marL="342900" indent="-342900" defTabSz="384048">
              <a:spcAft>
                <a:spcPts val="600"/>
              </a:spcAft>
              <a:buFont typeface="Arial" panose="020B0604020202020204" pitchFamily="34" charset="0"/>
              <a:buChar char="•"/>
            </a:pPr>
            <a:r>
              <a:rPr lang="en-US" sz="2400" kern="1200" dirty="0">
                <a:solidFill>
                  <a:schemeClr val="tx1"/>
                </a:solidFill>
                <a:latin typeface="Gotham SSm A"/>
                <a:ea typeface="+mn-ea"/>
                <a:cs typeface="+mn-cs"/>
              </a:rPr>
              <a:t>spreading illness-causing bacteria to ready-to-eat foods.  </a:t>
            </a:r>
            <a:endParaRPr lang="en-US" sz="2400" dirty="0"/>
          </a:p>
        </p:txBody>
      </p:sp>
      <p:pic>
        <p:nvPicPr>
          <p:cNvPr id="6146" name="Picture 2" descr="The Towel Under Cutting Board Trick for Kitchen Knife Safety">
            <a:extLst>
              <a:ext uri="{FF2B5EF4-FFF2-40B4-BE49-F238E27FC236}">
                <a16:creationId xmlns:a16="http://schemas.microsoft.com/office/drawing/2014/main" id="{C0BD7888-68EE-D7E4-5020-7A9597B901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0712" y="460761"/>
            <a:ext cx="2789291" cy="186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69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4458B-D33E-45F5-A2B7-430E7FD88F71}"/>
              </a:ext>
            </a:extLst>
          </p:cNvPr>
          <p:cNvSpPr>
            <a:spLocks noGrp="1"/>
          </p:cNvSpPr>
          <p:nvPr>
            <p:ph type="title"/>
          </p:nvPr>
        </p:nvSpPr>
        <p:spPr/>
        <p:txBody>
          <a:bodyPr/>
          <a:lstStyle/>
          <a:p>
            <a:r>
              <a:rPr lang="en-US" dirty="0"/>
              <a:t>Basic Knife Skills</a:t>
            </a:r>
          </a:p>
        </p:txBody>
      </p:sp>
      <p:pic>
        <p:nvPicPr>
          <p:cNvPr id="6" name="Online Media 5" title="9 Essential Knife Skills To Master | Epicurious 101">
            <a:hlinkClick r:id="" action="ppaction://media"/>
            <a:extLst>
              <a:ext uri="{FF2B5EF4-FFF2-40B4-BE49-F238E27FC236}">
                <a16:creationId xmlns:a16="http://schemas.microsoft.com/office/drawing/2014/main" id="{D635CBCE-87F7-367E-0780-DE1785536235}"/>
              </a:ext>
            </a:extLst>
          </p:cNvPr>
          <p:cNvPicPr>
            <a:picLocks noGrp="1" noRot="1" noChangeAspect="1"/>
          </p:cNvPicPr>
          <p:nvPr>
            <p:ph idx="1"/>
            <a:videoFile r:link="rId1"/>
          </p:nvPr>
        </p:nvPicPr>
        <p:blipFill>
          <a:blip r:embed="rId3"/>
          <a:stretch>
            <a:fillRect/>
          </a:stretch>
        </p:blipFill>
        <p:spPr>
          <a:xfrm>
            <a:off x="3133725" y="2052638"/>
            <a:ext cx="7075488" cy="3997325"/>
          </a:xfrm>
          <a:prstGeom prst="rect">
            <a:avLst/>
          </a:prstGeom>
        </p:spPr>
      </p:pic>
    </p:spTree>
    <p:extLst>
      <p:ext uri="{BB962C8B-B14F-4D97-AF65-F5344CB8AC3E}">
        <p14:creationId xmlns:p14="http://schemas.microsoft.com/office/powerpoint/2010/main" val="14866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CFFEEB-7071-4EAC-848B-847FA7F0985E}"/>
              </a:ext>
            </a:extLst>
          </p:cNvPr>
          <p:cNvSpPr>
            <a:spLocks noGrp="1"/>
          </p:cNvSpPr>
          <p:nvPr>
            <p:ph type="title"/>
          </p:nvPr>
        </p:nvSpPr>
        <p:spPr>
          <a:xfrm>
            <a:off x="1974738" y="808056"/>
            <a:ext cx="4986954" cy="1077229"/>
          </a:xfrm>
        </p:spPr>
        <p:txBody>
          <a:bodyPr>
            <a:normAutofit/>
          </a:bodyPr>
          <a:lstStyle/>
          <a:p>
            <a:pPr algn="l"/>
            <a:r>
              <a:rPr lang="en-US"/>
              <a:t>Cutting Board Safety</a:t>
            </a:r>
          </a:p>
        </p:txBody>
      </p:sp>
      <p:sp>
        <p:nvSpPr>
          <p:cNvPr id="31" name="Rectangle 30">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portance of HACCP Colour Coded Cutting Boards - KHA Hospitality">
            <a:extLst>
              <a:ext uri="{FF2B5EF4-FFF2-40B4-BE49-F238E27FC236}">
                <a16:creationId xmlns:a16="http://schemas.microsoft.com/office/drawing/2014/main" id="{9B9C8165-D7C5-1D89-2F4B-5D1279AE45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39" r="18454"/>
          <a:stretch/>
        </p:blipFill>
        <p:spPr bwMode="auto">
          <a:xfrm>
            <a:off x="7534656" y="227"/>
            <a:ext cx="465703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graphicFrame>
        <p:nvGraphicFramePr>
          <p:cNvPr id="18" name="Content Placeholder 2">
            <a:extLst>
              <a:ext uri="{FF2B5EF4-FFF2-40B4-BE49-F238E27FC236}">
                <a16:creationId xmlns:a16="http://schemas.microsoft.com/office/drawing/2014/main" id="{ACBFE244-CF9B-FE45-F781-B70C1E44F52F}"/>
              </a:ext>
            </a:extLst>
          </p:cNvPr>
          <p:cNvGraphicFramePr>
            <a:graphicFrameLocks noGrp="1"/>
          </p:cNvGraphicFramePr>
          <p:nvPr>
            <p:ph idx="1"/>
            <p:extLst>
              <p:ext uri="{D42A27DB-BD31-4B8C-83A1-F6EECF244321}">
                <p14:modId xmlns:p14="http://schemas.microsoft.com/office/powerpoint/2010/main" val="1466967882"/>
              </p:ext>
            </p:extLst>
          </p:nvPr>
        </p:nvGraphicFramePr>
        <p:xfrm>
          <a:off x="1974739" y="2052116"/>
          <a:ext cx="4901548" cy="39978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686077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45" name="Rectangle 1030">
            <a:extLst>
              <a:ext uri="{FF2B5EF4-FFF2-40B4-BE49-F238E27FC236}">
                <a16:creationId xmlns:a16="http://schemas.microsoft.com/office/drawing/2014/main" id="{8CD557CE-2AB8-44E1-AABA-A21D2274F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6" name="Picture 1032">
            <a:extLst>
              <a:ext uri="{FF2B5EF4-FFF2-40B4-BE49-F238E27FC236}">
                <a16:creationId xmlns:a16="http://schemas.microsoft.com/office/drawing/2014/main" id="{58DCB6E5-A344-4A17-A353-EC4D71E6C4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47" name="Picture 1034">
            <a:extLst>
              <a:ext uri="{FF2B5EF4-FFF2-40B4-BE49-F238E27FC236}">
                <a16:creationId xmlns:a16="http://schemas.microsoft.com/office/drawing/2014/main" id="{4D82F4F2-6117-4CCD-94A7-4AFD603EC3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048" name="Rectangle 1036">
            <a:extLst>
              <a:ext uri="{FF2B5EF4-FFF2-40B4-BE49-F238E27FC236}">
                <a16:creationId xmlns:a16="http://schemas.microsoft.com/office/drawing/2014/main" id="{3CCA9FB2-FFC7-4B6D-8E30-9D2CC14E7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38">
            <a:extLst>
              <a:ext uri="{FF2B5EF4-FFF2-40B4-BE49-F238E27FC236}">
                <a16:creationId xmlns:a16="http://schemas.microsoft.com/office/drawing/2014/main" id="{3CF6D6F6-E7F9-4521-BD22-74A61D8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0">
            <a:extLst>
              <a:ext uri="{FF2B5EF4-FFF2-40B4-BE49-F238E27FC236}">
                <a16:creationId xmlns:a16="http://schemas.microsoft.com/office/drawing/2014/main" id="{1B566E74-1425-46AC-885D-D2DAEE365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358F4E-F1B2-B29D-54B8-41E065E3EF91}"/>
              </a:ext>
            </a:extLst>
          </p:cNvPr>
          <p:cNvSpPr>
            <a:spLocks noGrp="1"/>
          </p:cNvSpPr>
          <p:nvPr>
            <p:ph type="title"/>
          </p:nvPr>
        </p:nvSpPr>
        <p:spPr>
          <a:xfrm>
            <a:off x="1969804" y="808056"/>
            <a:ext cx="3317492" cy="1077229"/>
          </a:xfrm>
        </p:spPr>
        <p:txBody>
          <a:bodyPr>
            <a:normAutofit/>
          </a:bodyPr>
          <a:lstStyle/>
          <a:p>
            <a:pPr algn="l"/>
            <a:r>
              <a:rPr lang="en-US"/>
              <a:t>Cutting board safety</a:t>
            </a:r>
          </a:p>
        </p:txBody>
      </p:sp>
      <p:sp>
        <p:nvSpPr>
          <p:cNvPr id="3" name="Content Placeholder 2">
            <a:extLst>
              <a:ext uri="{FF2B5EF4-FFF2-40B4-BE49-F238E27FC236}">
                <a16:creationId xmlns:a16="http://schemas.microsoft.com/office/drawing/2014/main" id="{FDC6AC23-6C51-A7D9-E8F1-D9D6ED31924F}"/>
              </a:ext>
            </a:extLst>
          </p:cNvPr>
          <p:cNvSpPr>
            <a:spLocks noGrp="1"/>
          </p:cNvSpPr>
          <p:nvPr>
            <p:ph idx="1"/>
          </p:nvPr>
        </p:nvSpPr>
        <p:spPr>
          <a:xfrm>
            <a:off x="1969803" y="2052116"/>
            <a:ext cx="3317493" cy="3997828"/>
          </a:xfrm>
        </p:spPr>
        <p:txBody>
          <a:bodyPr>
            <a:normAutofit fontScale="85000" lnSpcReduction="20000"/>
          </a:bodyPr>
          <a:lstStyle/>
          <a:p>
            <a:pPr>
              <a:lnSpc>
                <a:spcPct val="110000"/>
              </a:lnSpc>
            </a:pPr>
            <a:r>
              <a:rPr lang="en-US" sz="1400" b="0" i="0" dirty="0">
                <a:effectLst/>
                <a:latin typeface="Lato" panose="020F0502020204030203" pitchFamily="34" charset="0"/>
              </a:rPr>
              <a:t>Plastic, glass, nonporous acrylic and </a:t>
            </a:r>
            <a:r>
              <a:rPr lang="en-US" sz="1400" b="0" i="1" dirty="0">
                <a:effectLst/>
                <a:latin typeface="Lato" panose="020F0502020204030203" pitchFamily="34" charset="0"/>
              </a:rPr>
              <a:t>solid</a:t>
            </a:r>
            <a:r>
              <a:rPr lang="en-US" sz="1400" b="0" i="0" dirty="0">
                <a:effectLst/>
                <a:latin typeface="Lato" panose="020F0502020204030203" pitchFamily="34" charset="0"/>
              </a:rPr>
              <a:t> wood cutting boards can be washed in a dishwasher (laminated boards may crack and split).</a:t>
            </a:r>
          </a:p>
          <a:p>
            <a:pPr>
              <a:lnSpc>
                <a:spcPct val="110000"/>
              </a:lnSpc>
              <a:buFont typeface="Arial" panose="020B0604020202020204" pitchFamily="34" charset="0"/>
              <a:buChar char="•"/>
            </a:pPr>
            <a:r>
              <a:rPr lang="en-US" sz="1400" b="0" i="0" dirty="0">
                <a:effectLst/>
                <a:latin typeface="Lato" panose="020F0502020204030203" pitchFamily="34" charset="0"/>
              </a:rPr>
              <a:t>After cutting raw meat, poultry or seafood on your cutting board, clean thoroughly with hot soapy water, then disinfect with chlorine bleach or other sanitizing solution and rinse with clean water.</a:t>
            </a:r>
          </a:p>
          <a:p>
            <a:pPr>
              <a:lnSpc>
                <a:spcPct val="110000"/>
              </a:lnSpc>
              <a:buFont typeface="Arial" panose="020B0604020202020204" pitchFamily="34" charset="0"/>
              <a:buChar char="•"/>
            </a:pPr>
            <a:r>
              <a:rPr lang="en-US" sz="1400" b="0" i="0" dirty="0">
                <a:effectLst/>
                <a:latin typeface="Lato" panose="020F0502020204030203" pitchFamily="34" charset="0"/>
              </a:rPr>
              <a:t>To disinfect your cutting board, use a fresh solution of 1 tablespoon of unscented, liquid chlorine bleach per gallon of water.</a:t>
            </a:r>
          </a:p>
          <a:p>
            <a:pPr>
              <a:lnSpc>
                <a:spcPct val="110000"/>
              </a:lnSpc>
              <a:buFont typeface="Arial" panose="020B0604020202020204" pitchFamily="34" charset="0"/>
              <a:buChar char="•"/>
            </a:pPr>
            <a:r>
              <a:rPr lang="en-US" sz="1400" b="0" i="0" dirty="0">
                <a:effectLst/>
                <a:latin typeface="Lato" panose="020F0502020204030203" pitchFamily="34" charset="0"/>
              </a:rPr>
              <a:t> Flood the surface with the bleach solution and allow it to stand for several minutes. </a:t>
            </a:r>
          </a:p>
          <a:p>
            <a:pPr>
              <a:lnSpc>
                <a:spcPct val="110000"/>
              </a:lnSpc>
              <a:buFont typeface="Arial" panose="020B0604020202020204" pitchFamily="34" charset="0"/>
              <a:buChar char="•"/>
            </a:pPr>
            <a:r>
              <a:rPr lang="en-US" sz="1400" b="0" i="0" dirty="0">
                <a:effectLst/>
                <a:latin typeface="Lato" panose="020F0502020204030203" pitchFamily="34" charset="0"/>
              </a:rPr>
              <a:t>Rinse with water and air dry</a:t>
            </a:r>
            <a:endParaRPr lang="en-US" sz="1100" dirty="0"/>
          </a:p>
        </p:txBody>
      </p:sp>
      <p:pic>
        <p:nvPicPr>
          <p:cNvPr id="1026" name="Picture 2" descr="Featured Image">
            <a:extLst>
              <a:ext uri="{FF2B5EF4-FFF2-40B4-BE49-F238E27FC236}">
                <a16:creationId xmlns:a16="http://schemas.microsoft.com/office/drawing/2014/main" id="{C6D0C511-E913-0347-B2A5-527ECB563EB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4766" y="1103522"/>
            <a:ext cx="4651619" cy="4651619"/>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1051" name="Rectangle 1042">
            <a:extLst>
              <a:ext uri="{FF2B5EF4-FFF2-40B4-BE49-F238E27FC236}">
                <a16:creationId xmlns:a16="http://schemas.microsoft.com/office/drawing/2014/main" id="{06858379-D070-40E4-8A3D-F29E90C5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8976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3182" name="Picture 3181">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184" name="Picture 3183">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186" name="Rectangle 3185">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88" name="Rectangle 3187">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90" name="Rectangle 3189">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92" name="Rectangle 3191">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94" name="TextBox 3193">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3196" name="Rectangle 3195">
            <a:extLst>
              <a:ext uri="{FF2B5EF4-FFF2-40B4-BE49-F238E27FC236}">
                <a16:creationId xmlns:a16="http://schemas.microsoft.com/office/drawing/2014/main" id="{3B2CA9B6-4696-4754-85E4-8CABC16C8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98" name="Picture 3197">
            <a:extLst>
              <a:ext uri="{FF2B5EF4-FFF2-40B4-BE49-F238E27FC236}">
                <a16:creationId xmlns:a16="http://schemas.microsoft.com/office/drawing/2014/main" id="{7A9A1B4E-BA04-49DB-A7FC-AAC824E9FE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72" name="Picture 3071">
            <a:extLst>
              <a:ext uri="{FF2B5EF4-FFF2-40B4-BE49-F238E27FC236}">
                <a16:creationId xmlns:a16="http://schemas.microsoft.com/office/drawing/2014/main" id="{DEB81022-BC5D-4044-B798-FA0517B46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01" name="Rectangle 3200">
            <a:extLst>
              <a:ext uri="{FF2B5EF4-FFF2-40B4-BE49-F238E27FC236}">
                <a16:creationId xmlns:a16="http://schemas.microsoft.com/office/drawing/2014/main" id="{D23277EE-B44B-4433-AC85-268C83D34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3" name="Rectangle 3202">
            <a:extLst>
              <a:ext uri="{FF2B5EF4-FFF2-40B4-BE49-F238E27FC236}">
                <a16:creationId xmlns:a16="http://schemas.microsoft.com/office/drawing/2014/main" id="{96893633-2491-40F3-A8F8-3048B013B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5" name="Rectangle 3204">
            <a:extLst>
              <a:ext uri="{FF2B5EF4-FFF2-40B4-BE49-F238E27FC236}">
                <a16:creationId xmlns:a16="http://schemas.microsoft.com/office/drawing/2014/main" id="{4F600BF4-BBEF-41D0-AF2D-5FE8F1408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589120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869A1D-80F7-A315-7B24-D1BE143A45F1}"/>
              </a:ext>
            </a:extLst>
          </p:cNvPr>
          <p:cNvSpPr>
            <a:spLocks noGrp="1"/>
          </p:cNvSpPr>
          <p:nvPr>
            <p:ph type="title"/>
          </p:nvPr>
        </p:nvSpPr>
        <p:spPr>
          <a:xfrm>
            <a:off x="1969804" y="3428998"/>
            <a:ext cx="3972924" cy="2268559"/>
          </a:xfrm>
        </p:spPr>
        <p:txBody>
          <a:bodyPr vert="horz" lIns="91440" tIns="45720" rIns="91440" bIns="45720" rtlCol="0" anchor="t">
            <a:normAutofit/>
          </a:bodyPr>
          <a:lstStyle/>
          <a:p>
            <a:r>
              <a:rPr lang="en-US" sz="4800"/>
              <a:t>Colored Cutting Board Key</a:t>
            </a:r>
          </a:p>
        </p:txBody>
      </p:sp>
      <p:pic>
        <p:nvPicPr>
          <p:cNvPr id="3076" name="Picture 4" descr="No photo description available.">
            <a:extLst>
              <a:ext uri="{FF2B5EF4-FFF2-40B4-BE49-F238E27FC236}">
                <a16:creationId xmlns:a16="http://schemas.microsoft.com/office/drawing/2014/main" id="{3C67684A-549E-C3BD-84AF-0949A4B148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471"/>
          <a:stretch/>
        </p:blipFill>
        <p:spPr bwMode="auto">
          <a:xfrm>
            <a:off x="6749807" y="227"/>
            <a:ext cx="4635113" cy="6858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207" name="Rectangle 3206">
            <a:extLst>
              <a:ext uri="{FF2B5EF4-FFF2-40B4-BE49-F238E27FC236}">
                <a16:creationId xmlns:a16="http://schemas.microsoft.com/office/drawing/2014/main" id="{8E3FBB69-81FC-455A-9F72-076CADABD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Nevada Food Handler Safety Training Card Diagram | Quizlet">
            <a:extLst>
              <a:ext uri="{FF2B5EF4-FFF2-40B4-BE49-F238E27FC236}">
                <a16:creationId xmlns:a16="http://schemas.microsoft.com/office/drawing/2014/main" id="{03038325-552C-4F7B-470E-AEDF66DA46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323" y="352602"/>
            <a:ext cx="5568281" cy="2268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6163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4117" name="Rectangle 4102">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18" name="Picture 4104">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119" name="Picture 4106">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120" name="Rectangle 4108">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1" name="Rectangle 4110">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079E50-F88B-8559-79E9-FCB609D9DF40}"/>
              </a:ext>
            </a:extLst>
          </p:cNvPr>
          <p:cNvSpPr>
            <a:spLocks noGrp="1"/>
          </p:cNvSpPr>
          <p:nvPr>
            <p:ph type="title"/>
          </p:nvPr>
        </p:nvSpPr>
        <p:spPr>
          <a:xfrm>
            <a:off x="6369475" y="808056"/>
            <a:ext cx="4203364" cy="1077229"/>
          </a:xfrm>
        </p:spPr>
        <p:txBody>
          <a:bodyPr>
            <a:normAutofit/>
          </a:bodyPr>
          <a:lstStyle/>
          <a:p>
            <a:pPr algn="l"/>
            <a:r>
              <a:rPr lang="en-US" sz="2600" b="1" i="0">
                <a:effectLst/>
                <a:latin typeface="Merriweather Web"/>
              </a:rPr>
              <a:t>Replace Worn Cutting Boards</a:t>
            </a:r>
            <a:br>
              <a:rPr lang="en-US" sz="2600" b="1" i="0">
                <a:effectLst/>
                <a:latin typeface="Merriweather Web"/>
              </a:rPr>
            </a:br>
            <a:endParaRPr lang="en-US" sz="2600"/>
          </a:p>
        </p:txBody>
      </p:sp>
      <p:pic>
        <p:nvPicPr>
          <p:cNvPr id="4098" name="Picture 2" descr="Wood Vs. Plastic Cutting Boards: The Great Culinary Debate - McClure Block  Butcher Block and Hardwood KItchen Counter Tops and Hardwood Kitchen  Islands, Butcher Block Chopping Blocks and Cutting Boards">
            <a:extLst>
              <a:ext uri="{FF2B5EF4-FFF2-40B4-BE49-F238E27FC236}">
                <a16:creationId xmlns:a16="http://schemas.microsoft.com/office/drawing/2014/main" id="{45710D29-4097-DC8F-8333-D427EBE139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336" r="36249" b="-1"/>
          <a:stretch/>
        </p:blipFill>
        <p:spPr bwMode="auto">
          <a:xfrm>
            <a:off x="1005401" y="227"/>
            <a:ext cx="4424045" cy="6858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122" name="Rectangle 4112">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3" name="Rectangle 4114">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93B05F9-029A-594C-896A-2DE31FF69F47}"/>
              </a:ext>
            </a:extLst>
          </p:cNvPr>
          <p:cNvGraphicFramePr>
            <a:graphicFrameLocks noGrp="1"/>
          </p:cNvGraphicFramePr>
          <p:nvPr>
            <p:ph idx="1"/>
            <p:extLst>
              <p:ext uri="{D42A27DB-BD31-4B8C-83A1-F6EECF244321}">
                <p14:modId xmlns:p14="http://schemas.microsoft.com/office/powerpoint/2010/main" val="2201046934"/>
              </p:ext>
            </p:extLst>
          </p:nvPr>
        </p:nvGraphicFramePr>
        <p:xfrm>
          <a:off x="6369474" y="2052116"/>
          <a:ext cx="4203365" cy="39978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9556992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1DD1-5454-5BC2-CF3C-35243C4A5E88}"/>
              </a:ext>
            </a:extLst>
          </p:cNvPr>
          <p:cNvSpPr>
            <a:spLocks noGrp="1"/>
          </p:cNvSpPr>
          <p:nvPr>
            <p:ph type="title"/>
          </p:nvPr>
        </p:nvSpPr>
        <p:spPr/>
        <p:txBody>
          <a:bodyPr/>
          <a:lstStyle/>
          <a:p>
            <a:r>
              <a:rPr lang="en-US" dirty="0"/>
              <a:t>Part 5: Labeling and Dating </a:t>
            </a:r>
          </a:p>
        </p:txBody>
      </p:sp>
      <p:pic>
        <p:nvPicPr>
          <p:cNvPr id="2050" name="Picture 2" descr="Food Safety Date Labeling Example">
            <a:extLst>
              <a:ext uri="{FF2B5EF4-FFF2-40B4-BE49-F238E27FC236}">
                <a16:creationId xmlns:a16="http://schemas.microsoft.com/office/drawing/2014/main" id="{D06CC1A4-EA76-6232-D779-3BDBD63AC3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1761" y="2052638"/>
            <a:ext cx="7099415" cy="399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7455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3097" name="Rectangle 3078">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98" name="Picture 3080">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99" name="Picture 3082">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100" name="Rectangle 3084">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1" name="Rectangle 3086">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2" name="Rectangle 3088">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92AABE-0CB5-A139-E585-710530236A01}"/>
              </a:ext>
            </a:extLst>
          </p:cNvPr>
          <p:cNvSpPr>
            <a:spLocks noGrp="1"/>
          </p:cNvSpPr>
          <p:nvPr>
            <p:ph type="title"/>
          </p:nvPr>
        </p:nvSpPr>
        <p:spPr>
          <a:xfrm>
            <a:off x="1969803" y="808056"/>
            <a:ext cx="8608037" cy="1077229"/>
          </a:xfrm>
        </p:spPr>
        <p:txBody>
          <a:bodyPr>
            <a:normAutofit/>
          </a:bodyPr>
          <a:lstStyle/>
          <a:p>
            <a:pPr algn="l"/>
            <a:r>
              <a:rPr lang="en-US" b="1" i="0">
                <a:effectLst/>
                <a:latin typeface="Merriweather Web"/>
              </a:rPr>
              <a:t>What Types of Food Are Dated?</a:t>
            </a:r>
            <a:br>
              <a:rPr lang="en-US" b="1" i="0">
                <a:effectLst/>
                <a:latin typeface="Merriweather Web"/>
              </a:rPr>
            </a:br>
            <a:endParaRPr lang="en-US"/>
          </a:p>
        </p:txBody>
      </p:sp>
      <p:sp>
        <p:nvSpPr>
          <p:cNvPr id="3" name="Content Placeholder 2">
            <a:extLst>
              <a:ext uri="{FF2B5EF4-FFF2-40B4-BE49-F238E27FC236}">
                <a16:creationId xmlns:a16="http://schemas.microsoft.com/office/drawing/2014/main" id="{B41D6E4A-115B-67C3-4922-6F4BB2089699}"/>
              </a:ext>
            </a:extLst>
          </p:cNvPr>
          <p:cNvSpPr>
            <a:spLocks noGrp="1"/>
          </p:cNvSpPr>
          <p:nvPr>
            <p:ph idx="1"/>
          </p:nvPr>
        </p:nvSpPr>
        <p:spPr>
          <a:xfrm>
            <a:off x="1975805" y="2052116"/>
            <a:ext cx="2908167" cy="3997828"/>
          </a:xfrm>
        </p:spPr>
        <p:txBody>
          <a:bodyPr>
            <a:normAutofit/>
          </a:bodyPr>
          <a:lstStyle/>
          <a:p>
            <a:pPr rtl="0"/>
            <a:r>
              <a:rPr lang="en-US" sz="1600" b="0" i="0">
                <a:effectLst/>
                <a:latin typeface="Source Sans Pro Web"/>
              </a:rPr>
              <a:t>Open dating is found on most foods including meat, poultry, egg and dairy products. </a:t>
            </a:r>
          </a:p>
          <a:p>
            <a:pPr rtl="0"/>
            <a:r>
              <a:rPr lang="en-US" sz="1600" b="0" i="0">
                <a:effectLst/>
                <a:latin typeface="Source Sans Pro Web"/>
              </a:rPr>
              <a:t>"Closed or coded dates" are a series of letters and/or numbers and typically appear on shelf-stable products such as cans and boxes of food.</a:t>
            </a:r>
          </a:p>
          <a:p>
            <a:br>
              <a:rPr lang="en-US" sz="1600"/>
            </a:br>
            <a:endParaRPr lang="en-US" sz="1600"/>
          </a:p>
        </p:txBody>
      </p:sp>
      <p:pic>
        <p:nvPicPr>
          <p:cNvPr id="3074" name="Picture 2" descr="How To Read And Understand Food Expiration Dates | KitchenSanity">
            <a:extLst>
              <a:ext uri="{FF2B5EF4-FFF2-40B4-BE49-F238E27FC236}">
                <a16:creationId xmlns:a16="http://schemas.microsoft.com/office/drawing/2014/main" id="{9E44070C-EDB2-B942-755E-9E35EB1DC12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120" r="3115"/>
          <a:stretch/>
        </p:blipFill>
        <p:spPr bwMode="auto">
          <a:xfrm>
            <a:off x="5432992" y="2348779"/>
            <a:ext cx="4818974" cy="3373468"/>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3103" name="Rectangle 3090">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6773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0BA81C-FE31-AECD-8D67-E7297FCAE512}"/>
              </a:ext>
            </a:extLst>
          </p:cNvPr>
          <p:cNvSpPr>
            <a:spLocks noGrp="1"/>
          </p:cNvSpPr>
          <p:nvPr>
            <p:ph type="title"/>
          </p:nvPr>
        </p:nvSpPr>
        <p:spPr>
          <a:xfrm>
            <a:off x="2188901" y="808056"/>
            <a:ext cx="8381238" cy="1077229"/>
          </a:xfrm>
        </p:spPr>
        <p:txBody>
          <a:bodyPr>
            <a:normAutofit/>
          </a:bodyPr>
          <a:lstStyle/>
          <a:p>
            <a:pPr algn="l"/>
            <a:r>
              <a:rPr lang="en-US" b="1" i="0">
                <a:effectLst/>
                <a:latin typeface="Merriweather Web"/>
              </a:rPr>
              <a:t>What Date-Labeling Phrases are Used?</a:t>
            </a:r>
            <a:br>
              <a:rPr lang="en-US" b="1" i="0">
                <a:effectLst/>
                <a:latin typeface="Merriweather Web"/>
              </a:rPr>
            </a:br>
            <a:endParaRPr lang="en-US"/>
          </a:p>
        </p:txBody>
      </p:sp>
      <p:sp>
        <p:nvSpPr>
          <p:cNvPr id="3" name="Content Placeholder 2">
            <a:extLst>
              <a:ext uri="{FF2B5EF4-FFF2-40B4-BE49-F238E27FC236}">
                <a16:creationId xmlns:a16="http://schemas.microsoft.com/office/drawing/2014/main" id="{93916567-EAA7-3089-9B20-C61F07331777}"/>
              </a:ext>
            </a:extLst>
          </p:cNvPr>
          <p:cNvSpPr>
            <a:spLocks noGrp="1"/>
          </p:cNvSpPr>
          <p:nvPr>
            <p:ph idx="1"/>
          </p:nvPr>
        </p:nvSpPr>
        <p:spPr>
          <a:xfrm>
            <a:off x="2256639" y="2052116"/>
            <a:ext cx="9192022" cy="3997828"/>
          </a:xfrm>
        </p:spPr>
        <p:txBody>
          <a:bodyPr anchor="t">
            <a:normAutofit/>
          </a:bodyPr>
          <a:lstStyle/>
          <a:p>
            <a:pPr rtl="0">
              <a:lnSpc>
                <a:spcPct val="110000"/>
              </a:lnSpc>
            </a:pPr>
            <a:r>
              <a:rPr lang="en-US" sz="1400" b="0" i="0" dirty="0">
                <a:effectLst/>
                <a:latin typeface="Source Sans Pro Web"/>
              </a:rPr>
              <a:t>There are no uniform or universally accepted descriptions used on food labels for open dating in the United States.  As a result, there are a wide variety of phrases used on labels to describe quality dates.</a:t>
            </a:r>
          </a:p>
          <a:p>
            <a:pPr rtl="0">
              <a:lnSpc>
                <a:spcPct val="110000"/>
              </a:lnSpc>
            </a:pPr>
            <a:r>
              <a:rPr lang="en-US" sz="1400" b="0" i="0" dirty="0">
                <a:effectLst/>
                <a:latin typeface="Source Sans Pro Web"/>
              </a:rPr>
              <a:t>Examples of commonly used phrases:</a:t>
            </a:r>
          </a:p>
          <a:p>
            <a:pPr rtl="0">
              <a:lnSpc>
                <a:spcPct val="110000"/>
              </a:lnSpc>
              <a:buFont typeface="Arial" panose="020B0604020202020204" pitchFamily="34" charset="0"/>
              <a:buChar char="•"/>
            </a:pPr>
            <a:r>
              <a:rPr lang="en-US" sz="1400" b="0" i="0" dirty="0">
                <a:effectLst/>
                <a:latin typeface="Source Sans Pro Web"/>
              </a:rPr>
              <a:t>A </a:t>
            </a:r>
            <a:r>
              <a:rPr lang="en-US" sz="1400" b="1" i="0" dirty="0">
                <a:effectLst/>
                <a:latin typeface="Source Sans Pro Web"/>
              </a:rPr>
              <a:t>"Best if Used By/Before" </a:t>
            </a:r>
            <a:r>
              <a:rPr lang="en-US" sz="1400" b="0" i="0" dirty="0">
                <a:effectLst/>
                <a:latin typeface="Source Sans Pro Web"/>
              </a:rPr>
              <a:t>date</a:t>
            </a:r>
            <a:r>
              <a:rPr lang="en-US" sz="1400" b="1" i="0" dirty="0">
                <a:effectLst/>
                <a:latin typeface="Source Sans Pro Web"/>
              </a:rPr>
              <a:t> </a:t>
            </a:r>
            <a:r>
              <a:rPr lang="en-US" sz="1400" b="0" i="0" dirty="0">
                <a:effectLst/>
                <a:latin typeface="Source Sans Pro Web"/>
              </a:rPr>
              <a:t>indicates when a product will be of best flavor or quality.  It is not a purchase or safety date.</a:t>
            </a:r>
          </a:p>
          <a:p>
            <a:pPr rtl="0">
              <a:lnSpc>
                <a:spcPct val="110000"/>
              </a:lnSpc>
              <a:buFont typeface="Arial" panose="020B0604020202020204" pitchFamily="34" charset="0"/>
              <a:buChar char="•"/>
            </a:pPr>
            <a:r>
              <a:rPr lang="en-US" sz="1400" b="0" i="0" dirty="0">
                <a:effectLst/>
                <a:latin typeface="Source Sans Pro Web"/>
              </a:rPr>
              <a:t>A</a:t>
            </a:r>
            <a:r>
              <a:rPr lang="en-US" sz="1400" b="1" i="0" dirty="0">
                <a:effectLst/>
                <a:latin typeface="Source Sans Pro Web"/>
              </a:rPr>
              <a:t> "Sell-By" </a:t>
            </a:r>
            <a:r>
              <a:rPr lang="en-US" sz="1400" b="0" i="0" dirty="0">
                <a:effectLst/>
                <a:latin typeface="Source Sans Pro Web"/>
              </a:rPr>
              <a:t>date tells the store how long to display the product for sale for inventory management.  It is not a safety date.</a:t>
            </a:r>
            <a:r>
              <a:rPr lang="en-US" sz="1400" b="1" i="0" dirty="0">
                <a:effectLst/>
                <a:latin typeface="Source Sans Pro Web"/>
              </a:rPr>
              <a:t> </a:t>
            </a:r>
            <a:endParaRPr lang="en-US" sz="1400" b="0" i="0" dirty="0">
              <a:effectLst/>
              <a:latin typeface="Source Sans Pro Web"/>
            </a:endParaRPr>
          </a:p>
          <a:p>
            <a:pPr rtl="0">
              <a:lnSpc>
                <a:spcPct val="110000"/>
              </a:lnSpc>
              <a:buFont typeface="Arial" panose="020B0604020202020204" pitchFamily="34" charset="0"/>
              <a:buChar char="•"/>
            </a:pPr>
            <a:r>
              <a:rPr lang="en-US" sz="1400" b="0" i="0" dirty="0">
                <a:effectLst/>
                <a:latin typeface="Source Sans Pro Web"/>
              </a:rPr>
              <a:t>A</a:t>
            </a:r>
            <a:r>
              <a:rPr lang="en-US" sz="1400" b="1" i="0" dirty="0">
                <a:effectLst/>
                <a:latin typeface="Source Sans Pro Web"/>
              </a:rPr>
              <a:t> “Use-By" </a:t>
            </a:r>
            <a:r>
              <a:rPr lang="en-US" sz="1400" b="0" i="0" dirty="0">
                <a:effectLst/>
                <a:latin typeface="Source Sans Pro Web"/>
              </a:rPr>
              <a:t>date is the last date recommended for the use of the product while at peak quality. It is not a safety date except for when used on infant formula as described below.</a:t>
            </a:r>
          </a:p>
          <a:p>
            <a:pPr rtl="0">
              <a:lnSpc>
                <a:spcPct val="110000"/>
              </a:lnSpc>
              <a:buFont typeface="Arial" panose="020B0604020202020204" pitchFamily="34" charset="0"/>
              <a:buChar char="•"/>
            </a:pPr>
            <a:r>
              <a:rPr lang="en-US" sz="1400" b="0" i="0" dirty="0">
                <a:effectLst/>
                <a:latin typeface="Source Sans Pro Web"/>
              </a:rPr>
              <a:t>A </a:t>
            </a:r>
            <a:r>
              <a:rPr lang="en-US" sz="1400" b="1" i="0" dirty="0">
                <a:effectLst/>
                <a:latin typeface="Source Sans Pro Web"/>
              </a:rPr>
              <a:t>“Freeze-By”</a:t>
            </a:r>
            <a:r>
              <a:rPr lang="en-US" sz="1400" b="0" i="0" dirty="0">
                <a:effectLst/>
                <a:latin typeface="Source Sans Pro Web"/>
              </a:rPr>
              <a:t> date indicates when a product should be frozen to maintain peak quality. It is not a purchase or safety date.</a:t>
            </a:r>
          </a:p>
          <a:p>
            <a:pPr>
              <a:lnSpc>
                <a:spcPct val="110000"/>
              </a:lnSpc>
            </a:pPr>
            <a:endParaRPr lang="en-US" sz="1100" dirty="0"/>
          </a:p>
        </p:txBody>
      </p:sp>
    </p:spTree>
    <p:extLst>
      <p:ext uri="{BB962C8B-B14F-4D97-AF65-F5344CB8AC3E}">
        <p14:creationId xmlns:p14="http://schemas.microsoft.com/office/powerpoint/2010/main" val="12723641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E488-0EF9-F01C-1359-29422C13B284}"/>
              </a:ext>
            </a:extLst>
          </p:cNvPr>
          <p:cNvSpPr>
            <a:spLocks noGrp="1"/>
          </p:cNvSpPr>
          <p:nvPr>
            <p:ph type="title"/>
          </p:nvPr>
        </p:nvSpPr>
        <p:spPr/>
        <p:txBody>
          <a:bodyPr/>
          <a:lstStyle/>
          <a:p>
            <a:r>
              <a:rPr lang="en-US" dirty="0"/>
              <a:t>Labeling and dating food</a:t>
            </a:r>
          </a:p>
        </p:txBody>
      </p:sp>
      <p:pic>
        <p:nvPicPr>
          <p:cNvPr id="10242" name="Picture 2" descr="Food Safety: Labeling &amp; Dating">
            <a:extLst>
              <a:ext uri="{FF2B5EF4-FFF2-40B4-BE49-F238E27FC236}">
                <a16:creationId xmlns:a16="http://schemas.microsoft.com/office/drawing/2014/main" id="{E4186C2B-E0DD-5145-0E3E-11663D6A24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1969" y="2146300"/>
            <a:ext cx="7239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4056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Food Storing, Labeling and Dating">
            <a:hlinkClick r:id="" action="ppaction://media"/>
            <a:extLst>
              <a:ext uri="{FF2B5EF4-FFF2-40B4-BE49-F238E27FC236}">
                <a16:creationId xmlns:a16="http://schemas.microsoft.com/office/drawing/2014/main" id="{9385B041-01F8-B5CA-9E82-48CFDD03A39C}"/>
              </a:ext>
            </a:extLst>
          </p:cNvPr>
          <p:cNvPicPr>
            <a:picLocks noGrp="1" noRot="1" noChangeAspect="1"/>
          </p:cNvPicPr>
          <p:nvPr>
            <p:ph idx="1"/>
            <a:videoFile r:link="rId1"/>
          </p:nvPr>
        </p:nvPicPr>
        <p:blipFill>
          <a:blip r:embed="rId3"/>
          <a:stretch>
            <a:fillRect/>
          </a:stretch>
        </p:blipFill>
        <p:spPr>
          <a:xfrm>
            <a:off x="2646299" y="937965"/>
            <a:ext cx="7302373" cy="5477323"/>
          </a:xfrm>
          <a:prstGeom prst="rect">
            <a:avLst/>
          </a:prstGeom>
        </p:spPr>
      </p:pic>
    </p:spTree>
    <p:extLst>
      <p:ext uri="{BB962C8B-B14F-4D97-AF65-F5344CB8AC3E}">
        <p14:creationId xmlns:p14="http://schemas.microsoft.com/office/powerpoint/2010/main" val="289580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78" name="Picture 36">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9" name="Picture 38">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0" name="Rectangle 40">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42">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44">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46">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TextBox 48">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85" name="Rectangle 50">
            <a:extLst>
              <a:ext uri="{FF2B5EF4-FFF2-40B4-BE49-F238E27FC236}">
                <a16:creationId xmlns:a16="http://schemas.microsoft.com/office/drawing/2014/main" id="{847489EB-355C-4170-8C70-5CDD42EFD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52">
            <a:extLst>
              <a:ext uri="{FF2B5EF4-FFF2-40B4-BE49-F238E27FC236}">
                <a16:creationId xmlns:a16="http://schemas.microsoft.com/office/drawing/2014/main" id="{521CC0F3-7B68-4C9C-999A-74F8925C33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87" name="Picture 54">
            <a:extLst>
              <a:ext uri="{FF2B5EF4-FFF2-40B4-BE49-F238E27FC236}">
                <a16:creationId xmlns:a16="http://schemas.microsoft.com/office/drawing/2014/main" id="{3EB18ECF-1C11-48BB-8C2B-DC5532A906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8" name="Rectangle 56">
            <a:extLst>
              <a:ext uri="{FF2B5EF4-FFF2-40B4-BE49-F238E27FC236}">
                <a16:creationId xmlns:a16="http://schemas.microsoft.com/office/drawing/2014/main" id="{D8887E40-5A0B-4897-80F0-0BAFAAB61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58">
            <a:extLst>
              <a:ext uri="{FF2B5EF4-FFF2-40B4-BE49-F238E27FC236}">
                <a16:creationId xmlns:a16="http://schemas.microsoft.com/office/drawing/2014/main" id="{92E3B1B6-DAAA-408B-A99C-2A7EE0409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0">
            <a:extLst>
              <a:ext uri="{FF2B5EF4-FFF2-40B4-BE49-F238E27FC236}">
                <a16:creationId xmlns:a16="http://schemas.microsoft.com/office/drawing/2014/main" id="{7A72B882-D016-4849-AF04-88E39D13A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A38A3D-1A15-4D34-80E8-9AA970FC322A}"/>
              </a:ext>
            </a:extLst>
          </p:cNvPr>
          <p:cNvSpPr>
            <a:spLocks noGrp="1"/>
          </p:cNvSpPr>
          <p:nvPr>
            <p:ph type="title"/>
          </p:nvPr>
        </p:nvSpPr>
        <p:spPr>
          <a:xfrm>
            <a:off x="1976398" y="5166420"/>
            <a:ext cx="8440564" cy="1045052"/>
          </a:xfrm>
        </p:spPr>
        <p:txBody>
          <a:bodyPr vert="horz" lIns="91440" tIns="45720" rIns="91440" bIns="45720" rtlCol="0" anchor="t">
            <a:normAutofit/>
          </a:bodyPr>
          <a:lstStyle/>
          <a:p>
            <a:r>
              <a:rPr lang="en-US" dirty="0"/>
              <a:t>Part 6:</a:t>
            </a:r>
            <a:br>
              <a:rPr lang="en-US" dirty="0"/>
            </a:br>
            <a:r>
              <a:rPr lang="en-US" dirty="0"/>
              <a:t>How To Read a Nutrition Facts  Label </a:t>
            </a:r>
          </a:p>
        </p:txBody>
      </p:sp>
      <p:sp>
        <p:nvSpPr>
          <p:cNvPr id="91" name="Rectangle 62">
            <a:extLst>
              <a:ext uri="{FF2B5EF4-FFF2-40B4-BE49-F238E27FC236}">
                <a16:creationId xmlns:a16="http://schemas.microsoft.com/office/drawing/2014/main" id="{41FF9E96-6955-4599-A2D0-1FF57939C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0531" y="647188"/>
            <a:ext cx="9091538" cy="3297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ruits and vegetables in bags">
            <a:extLst>
              <a:ext uri="{FF2B5EF4-FFF2-40B4-BE49-F238E27FC236}">
                <a16:creationId xmlns:a16="http://schemas.microsoft.com/office/drawing/2014/main" id="{8F429FF6-458A-48A1-ACBD-C517EE44CF9B}"/>
              </a:ext>
            </a:extLst>
          </p:cNvPr>
          <p:cNvPicPr>
            <a:picLocks noChangeAspect="1"/>
          </p:cNvPicPr>
          <p:nvPr/>
        </p:nvPicPr>
        <p:blipFill rotWithShape="1">
          <a:blip r:embed="rId5"/>
          <a:srcRect r="-1" b="15728"/>
          <a:stretch/>
        </p:blipFill>
        <p:spPr>
          <a:xfrm>
            <a:off x="3836176" y="972646"/>
            <a:ext cx="5133137" cy="2887441"/>
          </a:xfrm>
          <a:prstGeom prst="rect">
            <a:avLst/>
          </a:prstGeom>
          <a:ln>
            <a:noFill/>
          </a:ln>
        </p:spPr>
      </p:pic>
      <p:sp>
        <p:nvSpPr>
          <p:cNvPr id="92" name="Rectangle 64">
            <a:extLst>
              <a:ext uri="{FF2B5EF4-FFF2-40B4-BE49-F238E27FC236}">
                <a16:creationId xmlns:a16="http://schemas.microsoft.com/office/drawing/2014/main" id="{A15CFF31-2A56-4E24-9263-DC4342144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966" y="888935"/>
            <a:ext cx="8613076" cy="281854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8F8907EB-52AA-4516-BC6A-7861CE077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719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extBox 20">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36C4D283-22EA-4931-9DEC-0304C94143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A7A9E6DD-CC7C-4150-8911-883397CCA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7" name="Picture 26">
            <a:extLst>
              <a:ext uri="{FF2B5EF4-FFF2-40B4-BE49-F238E27FC236}">
                <a16:creationId xmlns:a16="http://schemas.microsoft.com/office/drawing/2014/main" id="{DDA1B7FE-FED9-4723-8992-4E2804D951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9" name="Rectangle 28">
            <a:extLst>
              <a:ext uri="{FF2B5EF4-FFF2-40B4-BE49-F238E27FC236}">
                <a16:creationId xmlns:a16="http://schemas.microsoft.com/office/drawing/2014/main" id="{9A1F42EF-9A4D-4E5A-B1EE-7E6EDAE71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0B59514-0D9B-415E-B4CB-4CB50B0FE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37B4B19-EFE0-4CF3-97D5-BADE0BED7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E6D6D-DC54-4C58-A6AA-8AB6861CC384}"/>
              </a:ext>
            </a:extLst>
          </p:cNvPr>
          <p:cNvSpPr>
            <a:spLocks noGrp="1"/>
          </p:cNvSpPr>
          <p:nvPr>
            <p:ph type="title"/>
          </p:nvPr>
        </p:nvSpPr>
        <p:spPr>
          <a:xfrm>
            <a:off x="1969804" y="3428998"/>
            <a:ext cx="4533194" cy="2268559"/>
          </a:xfrm>
        </p:spPr>
        <p:txBody>
          <a:bodyPr vert="horz" lIns="91440" tIns="45720" rIns="91440" bIns="45720" rtlCol="0" anchor="t">
            <a:normAutofit fontScale="90000"/>
          </a:bodyPr>
          <a:lstStyle/>
          <a:p>
            <a:r>
              <a:rPr lang="en-US" sz="3800" dirty="0"/>
              <a:t>Part 2: Thermometers and Food Cooking Temperature  </a:t>
            </a:r>
            <a:br>
              <a:rPr lang="en-US" sz="3800" dirty="0"/>
            </a:br>
            <a:r>
              <a:rPr lang="en-US" sz="3800" dirty="0"/>
              <a:t> </a:t>
            </a:r>
          </a:p>
        </p:txBody>
      </p:sp>
      <p:pic>
        <p:nvPicPr>
          <p:cNvPr id="4" name="Picture 2" descr="Food safety and food thermometers - Safe Food &amp; Water">
            <a:extLst>
              <a:ext uri="{FF2B5EF4-FFF2-40B4-BE49-F238E27FC236}">
                <a16:creationId xmlns:a16="http://schemas.microsoft.com/office/drawing/2014/main" id="{0E24BB1C-AB6A-47BF-8CB9-91483582A51A}"/>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1005" r="9311"/>
          <a:stretch/>
        </p:blipFill>
        <p:spPr bwMode="auto">
          <a:xfrm>
            <a:off x="7311249" y="2154897"/>
            <a:ext cx="3435136" cy="2548868"/>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05610B29-A0F6-4F83-BF46-0A928A0AA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96836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27A27B9E-2573-4972-8BC6-6FC372B9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684A4E-2FEB-456B-BFC9-4FEA3CCD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01DD7-6AE2-4EE7-B0FC-ABD22AE04AAB}"/>
              </a:ext>
            </a:extLst>
          </p:cNvPr>
          <p:cNvSpPr>
            <a:spLocks noGrp="1"/>
          </p:cNvSpPr>
          <p:nvPr>
            <p:ph type="title"/>
          </p:nvPr>
        </p:nvSpPr>
        <p:spPr>
          <a:xfrm>
            <a:off x="1808936" y="2811270"/>
            <a:ext cx="3473753" cy="1770045"/>
          </a:xfrm>
        </p:spPr>
        <p:txBody>
          <a:bodyPr>
            <a:normAutofit/>
          </a:bodyPr>
          <a:lstStyle/>
          <a:p>
            <a:pPr algn="l"/>
            <a:r>
              <a:rPr lang="en-US" dirty="0"/>
              <a:t>When and Why did the nutrition label change? </a:t>
            </a:r>
          </a:p>
        </p:txBody>
      </p:sp>
      <p:graphicFrame>
        <p:nvGraphicFramePr>
          <p:cNvPr id="5" name="Content Placeholder 2">
            <a:extLst>
              <a:ext uri="{FF2B5EF4-FFF2-40B4-BE49-F238E27FC236}">
                <a16:creationId xmlns:a16="http://schemas.microsoft.com/office/drawing/2014/main" id="{79F548C2-603C-4D84-BAD5-3DCA9F61AF3F}"/>
              </a:ext>
            </a:extLst>
          </p:cNvPr>
          <p:cNvGraphicFramePr>
            <a:graphicFrameLocks noGrp="1"/>
          </p:cNvGraphicFramePr>
          <p:nvPr>
            <p:ph idx="1"/>
            <p:extLst>
              <p:ext uri="{D42A27DB-BD31-4B8C-83A1-F6EECF244321}">
                <p14:modId xmlns:p14="http://schemas.microsoft.com/office/powerpoint/2010/main" val="276201659"/>
              </p:ext>
            </p:extLst>
          </p:nvPr>
        </p:nvGraphicFramePr>
        <p:xfrm>
          <a:off x="6280264" y="550974"/>
          <a:ext cx="5295778" cy="54593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914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27A27B9E-2573-4972-8BC6-6FC372B9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684A4E-2FEB-456B-BFC9-4FEA3CCD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62210-9B77-4087-B5B6-6F28F7B5A680}"/>
              </a:ext>
            </a:extLst>
          </p:cNvPr>
          <p:cNvSpPr>
            <a:spLocks noGrp="1"/>
          </p:cNvSpPr>
          <p:nvPr>
            <p:ph type="title"/>
          </p:nvPr>
        </p:nvSpPr>
        <p:spPr>
          <a:xfrm>
            <a:off x="1808936" y="2811270"/>
            <a:ext cx="3473753" cy="1770045"/>
          </a:xfrm>
        </p:spPr>
        <p:txBody>
          <a:bodyPr>
            <a:normAutofit fontScale="90000"/>
          </a:bodyPr>
          <a:lstStyle/>
          <a:p>
            <a:pPr algn="l"/>
            <a:r>
              <a:rPr lang="en-US" dirty="0"/>
              <a:t>When and Why did the nutrition label change?  </a:t>
            </a:r>
            <a:r>
              <a:rPr lang="en-US" dirty="0" err="1"/>
              <a:t>Con’t</a:t>
            </a:r>
            <a:r>
              <a:rPr lang="en-US" dirty="0"/>
              <a:t> </a:t>
            </a:r>
          </a:p>
        </p:txBody>
      </p:sp>
      <p:graphicFrame>
        <p:nvGraphicFramePr>
          <p:cNvPr id="5" name="Content Placeholder 2">
            <a:extLst>
              <a:ext uri="{FF2B5EF4-FFF2-40B4-BE49-F238E27FC236}">
                <a16:creationId xmlns:a16="http://schemas.microsoft.com/office/drawing/2014/main" id="{4B127114-BFA3-4626-8CB7-41334547E006}"/>
              </a:ext>
            </a:extLst>
          </p:cNvPr>
          <p:cNvGraphicFramePr>
            <a:graphicFrameLocks noGrp="1"/>
          </p:cNvGraphicFramePr>
          <p:nvPr>
            <p:ph idx="1"/>
            <p:extLst>
              <p:ext uri="{D42A27DB-BD31-4B8C-83A1-F6EECF244321}">
                <p14:modId xmlns:p14="http://schemas.microsoft.com/office/powerpoint/2010/main" val="119690722"/>
              </p:ext>
            </p:extLst>
          </p:nvPr>
        </p:nvGraphicFramePr>
        <p:xfrm>
          <a:off x="6280264" y="550974"/>
          <a:ext cx="5295778" cy="5727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63089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41" name="Picture 80">
            <a:extLst>
              <a:ext uri="{FF2B5EF4-FFF2-40B4-BE49-F238E27FC236}">
                <a16:creationId xmlns:a16="http://schemas.microsoft.com/office/drawing/2014/main" id="{722F0272-3878-4604-AA91-01CA8F08DE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2" name="Picture 82">
            <a:extLst>
              <a:ext uri="{FF2B5EF4-FFF2-40B4-BE49-F238E27FC236}">
                <a16:creationId xmlns:a16="http://schemas.microsoft.com/office/drawing/2014/main" id="{1F60EAEC-22E3-4448-8F0A-9ADAA793A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3" name="Rectangle 84">
            <a:extLst>
              <a:ext uri="{FF2B5EF4-FFF2-40B4-BE49-F238E27FC236}">
                <a16:creationId xmlns:a16="http://schemas.microsoft.com/office/drawing/2014/main" id="{355E0F90-3FFF-4E04-B3C8-3C969A415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Rectangle 86">
            <a:extLst>
              <a:ext uri="{FF2B5EF4-FFF2-40B4-BE49-F238E27FC236}">
                <a16:creationId xmlns:a16="http://schemas.microsoft.com/office/drawing/2014/main" id="{EC63A4EF-A033-4ED0-9EB6-6E1A8D26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Rectangle 88">
            <a:extLst>
              <a:ext uri="{FF2B5EF4-FFF2-40B4-BE49-F238E27FC236}">
                <a16:creationId xmlns:a16="http://schemas.microsoft.com/office/drawing/2014/main" id="{964965EE-80F2-417F-9652-5BFF14DA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Rectangle 90">
            <a:extLst>
              <a:ext uri="{FF2B5EF4-FFF2-40B4-BE49-F238E27FC236}">
                <a16:creationId xmlns:a16="http://schemas.microsoft.com/office/drawing/2014/main" id="{AA3C9611-CFD7-4C23-A8F2-00E7865A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47C34271-4256-4688-AA49-DCF44BD046BA}"/>
              </a:ext>
            </a:extLst>
          </p:cNvPr>
          <p:cNvPicPr>
            <a:picLocks noChangeAspect="1"/>
          </p:cNvPicPr>
          <p:nvPr/>
        </p:nvPicPr>
        <p:blipFill>
          <a:blip r:embed="rId5"/>
          <a:stretch>
            <a:fillRect/>
          </a:stretch>
        </p:blipFill>
        <p:spPr>
          <a:xfrm>
            <a:off x="2142654" y="326017"/>
            <a:ext cx="8091531" cy="6210250"/>
          </a:xfrm>
          <a:prstGeom prst="rect">
            <a:avLst/>
          </a:prstGeom>
        </p:spPr>
      </p:pic>
    </p:spTree>
    <p:extLst>
      <p:ext uri="{BB962C8B-B14F-4D97-AF65-F5344CB8AC3E}">
        <p14:creationId xmlns:p14="http://schemas.microsoft.com/office/powerpoint/2010/main" val="19274511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7" name="Rectangle 70">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72">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67" y="0"/>
            <a:ext cx="12189867" cy="6858000"/>
          </a:xfrm>
          <a:prstGeom prst="rect">
            <a:avLst/>
          </a:prstGeom>
          <a:solidFill>
            <a:srgbClr val="4C5B5E"/>
          </a:solidFill>
        </p:spPr>
      </p:pic>
      <p:sp>
        <p:nvSpPr>
          <p:cNvPr id="8199" name="Rectangle 74">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BB38"/>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Nutrition facts label - Wikipedia">
            <a:extLst>
              <a:ext uri="{FF2B5EF4-FFF2-40B4-BE49-F238E27FC236}">
                <a16:creationId xmlns:a16="http://schemas.microsoft.com/office/drawing/2014/main" id="{2DFC7F8A-2D3D-43F0-A216-6FC2F22FBF8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60851" y="643467"/>
            <a:ext cx="567029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9618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2F0272-3878-4604-AA91-01CA8F08DE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a16="http://schemas.microsoft.com/office/drawing/2014/main" id="{1F60EAEC-22E3-4448-8F0A-9ADAA793A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355E0F90-3FFF-4E04-B3C8-3C969A415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EC63A4EF-A033-4ED0-9EB6-6E1A8D26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64965EE-80F2-417F-9652-5BFF14DA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AA3C9611-CFD7-4C23-A8F2-00E7865A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67" y="0"/>
            <a:ext cx="12189867" cy="6858000"/>
          </a:xfrm>
          <a:prstGeom prst="rect">
            <a:avLst/>
          </a:prstGeom>
          <a:solidFill>
            <a:srgbClr val="3C5572"/>
          </a:solidFill>
        </p:spPr>
      </p:pic>
      <p:pic>
        <p:nvPicPr>
          <p:cNvPr id="4" name="Picture 3">
            <a:extLst>
              <a:ext uri="{FF2B5EF4-FFF2-40B4-BE49-F238E27FC236}">
                <a16:creationId xmlns:a16="http://schemas.microsoft.com/office/drawing/2014/main" id="{4719CDAD-A8E6-4A9B-8830-A2F54791E7B0}"/>
              </a:ext>
            </a:extLst>
          </p:cNvPr>
          <p:cNvPicPr>
            <a:picLocks noChangeAspect="1"/>
          </p:cNvPicPr>
          <p:nvPr/>
        </p:nvPicPr>
        <p:blipFill>
          <a:blip r:embed="rId4"/>
          <a:stretch>
            <a:fillRect/>
          </a:stretch>
        </p:blipFill>
        <p:spPr>
          <a:xfrm>
            <a:off x="2524804" y="643467"/>
            <a:ext cx="7142392" cy="5571066"/>
          </a:xfrm>
          <a:prstGeom prst="rect">
            <a:avLst/>
          </a:prstGeom>
        </p:spPr>
      </p:pic>
    </p:spTree>
    <p:extLst>
      <p:ext uri="{BB962C8B-B14F-4D97-AF65-F5344CB8AC3E}">
        <p14:creationId xmlns:p14="http://schemas.microsoft.com/office/powerpoint/2010/main" val="34067187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8">
            <a:extLst>
              <a:ext uri="{FF2B5EF4-FFF2-40B4-BE49-F238E27FC236}">
                <a16:creationId xmlns:a16="http://schemas.microsoft.com/office/drawing/2014/main" id="{722F0272-3878-4604-AA91-01CA8F08DE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5" name="Picture 10">
            <a:extLst>
              <a:ext uri="{FF2B5EF4-FFF2-40B4-BE49-F238E27FC236}">
                <a16:creationId xmlns:a16="http://schemas.microsoft.com/office/drawing/2014/main" id="{1F60EAEC-22E3-4448-8F0A-9ADAA793A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6" name="Rectangle 12">
            <a:extLst>
              <a:ext uri="{FF2B5EF4-FFF2-40B4-BE49-F238E27FC236}">
                <a16:creationId xmlns:a16="http://schemas.microsoft.com/office/drawing/2014/main" id="{355E0F90-3FFF-4E04-B3C8-3C969A415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4">
            <a:extLst>
              <a:ext uri="{FF2B5EF4-FFF2-40B4-BE49-F238E27FC236}">
                <a16:creationId xmlns:a16="http://schemas.microsoft.com/office/drawing/2014/main" id="{EC63A4EF-A033-4ED0-9EB6-6E1A8D26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16">
            <a:extLst>
              <a:ext uri="{FF2B5EF4-FFF2-40B4-BE49-F238E27FC236}">
                <a16:creationId xmlns:a16="http://schemas.microsoft.com/office/drawing/2014/main" id="{964965EE-80F2-417F-9652-5BFF14DA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18">
            <a:extLst>
              <a:ext uri="{FF2B5EF4-FFF2-40B4-BE49-F238E27FC236}">
                <a16:creationId xmlns:a16="http://schemas.microsoft.com/office/drawing/2014/main" id="{AA3C9611-CFD7-4C23-A8F2-00E7865A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0">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pic>
        <p:nvPicPr>
          <p:cNvPr id="4" name="Picture 3">
            <a:extLst>
              <a:ext uri="{FF2B5EF4-FFF2-40B4-BE49-F238E27FC236}">
                <a16:creationId xmlns:a16="http://schemas.microsoft.com/office/drawing/2014/main" id="{99B6EE71-5ABB-455B-A6FC-B49EA0A75EBF}"/>
              </a:ext>
            </a:extLst>
          </p:cNvPr>
          <p:cNvPicPr>
            <a:picLocks noChangeAspect="1"/>
          </p:cNvPicPr>
          <p:nvPr/>
        </p:nvPicPr>
        <p:blipFill>
          <a:blip r:embed="rId4"/>
          <a:stretch>
            <a:fillRect/>
          </a:stretch>
        </p:blipFill>
        <p:spPr>
          <a:xfrm>
            <a:off x="2983672" y="643467"/>
            <a:ext cx="6224655" cy="5571066"/>
          </a:xfrm>
          <a:prstGeom prst="rect">
            <a:avLst/>
          </a:prstGeom>
        </p:spPr>
      </p:pic>
    </p:spTree>
    <p:extLst>
      <p:ext uri="{BB962C8B-B14F-4D97-AF65-F5344CB8AC3E}">
        <p14:creationId xmlns:p14="http://schemas.microsoft.com/office/powerpoint/2010/main" val="20733694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92158-81E1-4F54-8DEB-857EC9851F72}"/>
              </a:ext>
            </a:extLst>
          </p:cNvPr>
          <p:cNvSpPr>
            <a:spLocks noGrp="1"/>
          </p:cNvSpPr>
          <p:nvPr>
            <p:ph type="title"/>
          </p:nvPr>
        </p:nvSpPr>
        <p:spPr>
          <a:xfrm>
            <a:off x="2499840" y="269441"/>
            <a:ext cx="7958331" cy="1077229"/>
          </a:xfrm>
        </p:spPr>
        <p:txBody>
          <a:bodyPr/>
          <a:lstStyle/>
          <a:p>
            <a:r>
              <a:rPr lang="en-US" dirty="0"/>
              <a:t>What you will see on a Nutrition label</a:t>
            </a:r>
          </a:p>
        </p:txBody>
      </p:sp>
      <p:pic>
        <p:nvPicPr>
          <p:cNvPr id="5" name="Picture 4">
            <a:extLst>
              <a:ext uri="{FF2B5EF4-FFF2-40B4-BE49-F238E27FC236}">
                <a16:creationId xmlns:a16="http://schemas.microsoft.com/office/drawing/2014/main" id="{47586005-BCA4-41B6-B5B7-0CF7559EB7D9}"/>
              </a:ext>
            </a:extLst>
          </p:cNvPr>
          <p:cNvPicPr>
            <a:picLocks noChangeAspect="1"/>
          </p:cNvPicPr>
          <p:nvPr/>
        </p:nvPicPr>
        <p:blipFill>
          <a:blip r:embed="rId2"/>
          <a:stretch>
            <a:fillRect/>
          </a:stretch>
        </p:blipFill>
        <p:spPr>
          <a:xfrm>
            <a:off x="2777406" y="1045638"/>
            <a:ext cx="6341427" cy="5542921"/>
          </a:xfrm>
          <a:prstGeom prst="rect">
            <a:avLst/>
          </a:prstGeom>
        </p:spPr>
      </p:pic>
    </p:spTree>
    <p:extLst>
      <p:ext uri="{BB962C8B-B14F-4D97-AF65-F5344CB8AC3E}">
        <p14:creationId xmlns:p14="http://schemas.microsoft.com/office/powerpoint/2010/main" val="37454544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hole Milk Smooth &amp;amp;amp; Creamy Plain (32oz) Probiotic Yogurt - Stonyfield">
            <a:extLst>
              <a:ext uri="{FF2B5EF4-FFF2-40B4-BE49-F238E27FC236}">
                <a16:creationId xmlns:a16="http://schemas.microsoft.com/office/drawing/2014/main" id="{94209649-C459-4110-A57B-E134674AE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111" y="0"/>
            <a:ext cx="34655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2 Pack) Triscuit Original Crackers 8.5 oz - Walmart.com">
            <a:extLst>
              <a:ext uri="{FF2B5EF4-FFF2-40B4-BE49-F238E27FC236}">
                <a16:creationId xmlns:a16="http://schemas.microsoft.com/office/drawing/2014/main" id="{38AD7DD8-DD75-446D-B6EF-F87BBC8DA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582" y="255897"/>
            <a:ext cx="6346205" cy="634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468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Question Bank - IMPACT College">
            <a:extLst>
              <a:ext uri="{FF2B5EF4-FFF2-40B4-BE49-F238E27FC236}">
                <a16:creationId xmlns:a16="http://schemas.microsoft.com/office/drawing/2014/main" id="{0400ED66-3AAD-4F4C-817B-E24DAEC09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179" y="1880799"/>
            <a:ext cx="7734174" cy="288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1427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CFE55B3F-4634-4A41-B146-E6251581E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1648"/>
          </a:xfrm>
          <a:prstGeom prst="rect">
            <a:avLst/>
          </a:prstGeom>
          <a:solidFill>
            <a:srgbClr val="64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0" name="Picture 6" descr="Quiz time: Which emojis are most popular in APAC? | Digital | Campaign Asia">
            <a:extLst>
              <a:ext uri="{FF2B5EF4-FFF2-40B4-BE49-F238E27FC236}">
                <a16:creationId xmlns:a16="http://schemas.microsoft.com/office/drawing/2014/main" id="{AEF96FFE-C089-47A1-B300-1E5F1401E9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143" r="33771"/>
          <a:stretch/>
        </p:blipFill>
        <p:spPr bwMode="auto">
          <a:xfrm>
            <a:off x="20" y="638177"/>
            <a:ext cx="3017500" cy="5581644"/>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Quiz time Quiz online on laptop The concept is the - stock vector |  Crushpixel">
            <a:extLst>
              <a:ext uri="{FF2B5EF4-FFF2-40B4-BE49-F238E27FC236}">
                <a16:creationId xmlns:a16="http://schemas.microsoft.com/office/drawing/2014/main" id="{96927E7E-AEF6-431A-AEE4-9648EE2BAA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4580"/>
          <a:stretch/>
        </p:blipFill>
        <p:spPr bwMode="auto">
          <a:xfrm>
            <a:off x="3171272" y="638179"/>
            <a:ext cx="5849456" cy="558164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Wednesday Cannon Fodder: it's quiz time - The Short Fuse">
            <a:extLst>
              <a:ext uri="{FF2B5EF4-FFF2-40B4-BE49-F238E27FC236}">
                <a16:creationId xmlns:a16="http://schemas.microsoft.com/office/drawing/2014/main" id="{10A2187E-C2B6-47FD-82FD-BA62846367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498" r="32527" b="1"/>
          <a:stretch/>
        </p:blipFill>
        <p:spPr bwMode="auto">
          <a:xfrm>
            <a:off x="9174480" y="638178"/>
            <a:ext cx="3017520" cy="5581644"/>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5CD271E5-55BF-4266-A3A7-CFCC3051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56352"/>
            <a:ext cx="12192000" cy="501648"/>
          </a:xfrm>
          <a:prstGeom prst="rect">
            <a:avLst/>
          </a:prstGeom>
          <a:solidFill>
            <a:srgbClr val="64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076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ypes of food thermometers | Food thermometer, Types of food, Food safety">
            <a:extLst>
              <a:ext uri="{FF2B5EF4-FFF2-40B4-BE49-F238E27FC236}">
                <a16:creationId xmlns:a16="http://schemas.microsoft.com/office/drawing/2014/main" id="{96E7C00A-D0F9-4E8C-B358-59052036C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0"/>
            <a:ext cx="857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492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28DB-1E53-4449-B838-EB5882C6D0D6}"/>
              </a:ext>
            </a:extLst>
          </p:cNvPr>
          <p:cNvSpPr>
            <a:spLocks noGrp="1"/>
          </p:cNvSpPr>
          <p:nvPr>
            <p:ph type="title"/>
          </p:nvPr>
        </p:nvSpPr>
        <p:spPr/>
        <p:txBody>
          <a:bodyPr/>
          <a:lstStyle/>
          <a:p>
            <a:r>
              <a:rPr lang="en-US" dirty="0"/>
              <a:t>How to calibrate a thermometer using the ice water method </a:t>
            </a:r>
          </a:p>
        </p:txBody>
      </p:sp>
      <p:pic>
        <p:nvPicPr>
          <p:cNvPr id="4" name="Online Media 3" title="A Flash of Food Safety Calibrating a Thermometer: Ice Water Method">
            <a:hlinkClick r:id="" action="ppaction://media"/>
            <a:extLst>
              <a:ext uri="{FF2B5EF4-FFF2-40B4-BE49-F238E27FC236}">
                <a16:creationId xmlns:a16="http://schemas.microsoft.com/office/drawing/2014/main" id="{47015FD4-81A1-43C1-9994-E51A27F22516}"/>
              </a:ext>
            </a:extLst>
          </p:cNvPr>
          <p:cNvPicPr>
            <a:picLocks noGrp="1" noRot="1" noChangeAspect="1"/>
          </p:cNvPicPr>
          <p:nvPr>
            <p:ph idx="1"/>
            <a:videoFile r:link="rId1"/>
          </p:nvPr>
        </p:nvPicPr>
        <p:blipFill>
          <a:blip r:embed="rId3"/>
          <a:stretch>
            <a:fillRect/>
          </a:stretch>
        </p:blipFill>
        <p:spPr>
          <a:xfrm>
            <a:off x="1945005" y="1750886"/>
            <a:ext cx="8625134" cy="4872803"/>
          </a:xfrm>
          <a:prstGeom prst="rect">
            <a:avLst/>
          </a:prstGeom>
        </p:spPr>
      </p:pic>
    </p:spTree>
    <p:extLst>
      <p:ext uri="{BB962C8B-B14F-4D97-AF65-F5344CB8AC3E}">
        <p14:creationId xmlns:p14="http://schemas.microsoft.com/office/powerpoint/2010/main" val="367076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18332249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{9A75A268-16B4-441A-92E0-EEDCDCCD20F2}tf16401375</Template>
  <TotalTime>19139</TotalTime>
  <Words>2211</Words>
  <Application>Microsoft Office PowerPoint</Application>
  <PresentationFormat>Widescreen</PresentationFormat>
  <Paragraphs>218</Paragraphs>
  <Slides>79</Slides>
  <Notes>3</Notes>
  <HiddenSlides>10</HiddenSlides>
  <MMClips>8</MMClips>
  <ScaleCrop>false</ScaleCrop>
  <HeadingPairs>
    <vt:vector size="8" baseType="variant">
      <vt:variant>
        <vt:lpstr>Fonts Used</vt:lpstr>
      </vt:variant>
      <vt:variant>
        <vt:i4>10</vt:i4>
      </vt:variant>
      <vt:variant>
        <vt:lpstr>Theme</vt:lpstr>
      </vt:variant>
      <vt:variant>
        <vt:i4>1</vt:i4>
      </vt:variant>
      <vt:variant>
        <vt:lpstr>Slide Titles</vt:lpstr>
      </vt:variant>
      <vt:variant>
        <vt:i4>79</vt:i4>
      </vt:variant>
      <vt:variant>
        <vt:lpstr>Custom Shows</vt:lpstr>
      </vt:variant>
      <vt:variant>
        <vt:i4>1</vt:i4>
      </vt:variant>
    </vt:vector>
  </HeadingPairs>
  <TitlesOfParts>
    <vt:vector size="91" baseType="lpstr">
      <vt:lpstr>Arial</vt:lpstr>
      <vt:lpstr>Arial Narrow</vt:lpstr>
      <vt:lpstr>Calibri</vt:lpstr>
      <vt:lpstr>Gotham SSm A</vt:lpstr>
      <vt:lpstr>Lato</vt:lpstr>
      <vt:lpstr>Merriweather Web</vt:lpstr>
      <vt:lpstr>MS Shell Dlg 2</vt:lpstr>
      <vt:lpstr>Source Sans Pro Web</vt:lpstr>
      <vt:lpstr>Wingdings</vt:lpstr>
      <vt:lpstr>Wingdings 3</vt:lpstr>
      <vt:lpstr>Madison</vt:lpstr>
      <vt:lpstr>Food Service 102 (Back to Basics- Updated ) 
Parts 1 and 2 </vt:lpstr>
      <vt:lpstr>OBJECTIVES</vt:lpstr>
      <vt:lpstr>Part 1: Knife Skills </vt:lpstr>
      <vt:lpstr>Parts of a Knife </vt:lpstr>
      <vt:lpstr>Different knife sharpening techniques  </vt:lpstr>
      <vt:lpstr>Basic Knife Skills</vt:lpstr>
      <vt:lpstr>Part 2: Thermometers and Food Cooking Temperature    </vt:lpstr>
      <vt:lpstr>PowerPoint Presentation</vt:lpstr>
      <vt:lpstr>How to calibrate a thermometer using the ice water method </vt:lpstr>
      <vt:lpstr>How to calibrate a thermometer using the boiling water method </vt:lpstr>
      <vt:lpstr>When using thermometers: </vt:lpstr>
      <vt:lpstr>Why do we take temperatures?</vt:lpstr>
      <vt:lpstr>Time-Temperature Control </vt:lpstr>
      <vt:lpstr>Time-Temperature Control </vt:lpstr>
      <vt:lpstr>PowerPoint Presentation</vt:lpstr>
      <vt:lpstr>PowerPoint Presentation</vt:lpstr>
      <vt:lpstr>PORK ROAST </vt:lpstr>
      <vt:lpstr>Correct!</vt:lpstr>
      <vt:lpstr>Oops, that’s wrong…</vt:lpstr>
      <vt:lpstr>Roasted Potatoes that will be hot held</vt:lpstr>
      <vt:lpstr>Correct!</vt:lpstr>
      <vt:lpstr>Oops, that’s wrong…</vt:lpstr>
      <vt:lpstr>Chili made with previously cooked chicken</vt:lpstr>
      <vt:lpstr>Correct!</vt:lpstr>
      <vt:lpstr>Oops, that’s wrong…</vt:lpstr>
      <vt:lpstr>PowerPoint Presentation</vt:lpstr>
      <vt:lpstr>PowerPoint Presentation</vt:lpstr>
      <vt:lpstr>PowerPoint Presentation</vt:lpstr>
      <vt:lpstr>True or False Has the food been cooled down correctly?  </vt:lpstr>
      <vt:lpstr>Correct!</vt:lpstr>
      <vt:lpstr>Oops, that’s wrong…</vt:lpstr>
      <vt:lpstr>True or False Has the food been cooled down correctly?  </vt:lpstr>
      <vt:lpstr>Oops, that’s wrong…</vt:lpstr>
      <vt:lpstr>Correct!</vt:lpstr>
      <vt:lpstr>Part 3: Receiving, Storing Preparation Foods</vt:lpstr>
      <vt:lpstr>Receiving Foods</vt:lpstr>
      <vt:lpstr>Temperature criteria for deliveries:  </vt:lpstr>
      <vt:lpstr>Receiving</vt:lpstr>
      <vt:lpstr>Products must be delivered at the proper temperatures</vt:lpstr>
      <vt:lpstr>Temperature criteria for deliveries:</vt:lpstr>
      <vt:lpstr>FIFO (FIRST IN FIRST OUT) </vt:lpstr>
      <vt:lpstr>PowerPoint Presentation</vt:lpstr>
      <vt:lpstr>TCS FOODS PREPARED ON SITE </vt:lpstr>
      <vt:lpstr>Refrigerators</vt:lpstr>
      <vt:lpstr>Dry Storage</vt:lpstr>
      <vt:lpstr>Preparation</vt:lpstr>
      <vt:lpstr>EGGS and EGG mixtures </vt:lpstr>
      <vt:lpstr>Produce and Fruit </vt:lpstr>
      <vt:lpstr>SERVICE</vt:lpstr>
      <vt:lpstr>OFF SITE SERVICE</vt:lpstr>
      <vt:lpstr>HAZARD ANALYSIS CRITICAL CONTROL POINT (HACCP)</vt:lpstr>
      <vt:lpstr>HACCP</vt:lpstr>
      <vt:lpstr>PowerPoint Presentation</vt:lpstr>
      <vt:lpstr>PowerPoint Presentation</vt:lpstr>
      <vt:lpstr>PowerPoint Presentation</vt:lpstr>
      <vt:lpstr>PowerPoint Presentation</vt:lpstr>
      <vt:lpstr>PowerPoint Presentation</vt:lpstr>
      <vt:lpstr>Part 4:Cutting Boards</vt:lpstr>
      <vt:lpstr>Cutting Board Safety</vt:lpstr>
      <vt:lpstr>Cutting Board Safety</vt:lpstr>
      <vt:lpstr>Cutting board safety</vt:lpstr>
      <vt:lpstr>Colored Cutting Board Key</vt:lpstr>
      <vt:lpstr>Replace Worn Cutting Boards </vt:lpstr>
      <vt:lpstr>Part 5: Labeling and Dating </vt:lpstr>
      <vt:lpstr>What Types of Food Are Dated? </vt:lpstr>
      <vt:lpstr>What Date-Labeling Phrases are Used? </vt:lpstr>
      <vt:lpstr>Labeling and dating food</vt:lpstr>
      <vt:lpstr>PowerPoint Presentation</vt:lpstr>
      <vt:lpstr>Part 6: How To Read a Nutrition Facts  Label </vt:lpstr>
      <vt:lpstr>When and Why did the nutrition label change? </vt:lpstr>
      <vt:lpstr>When and Why did the nutrition label change?  Con’t </vt:lpstr>
      <vt:lpstr>PowerPoint Presentation</vt:lpstr>
      <vt:lpstr>PowerPoint Presentation</vt:lpstr>
      <vt:lpstr>PowerPoint Presentation</vt:lpstr>
      <vt:lpstr>PowerPoint Presentation</vt:lpstr>
      <vt:lpstr>What you will see on a Nutrition label</vt:lpstr>
      <vt:lpstr>PowerPoint Presentation</vt:lpstr>
      <vt:lpstr>PowerPoint Presentation</vt:lpstr>
      <vt:lpstr>PowerPoint Presentation</vt:lpstr>
      <vt:lpstr>Nutrition training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Service 102  (Back to Basics) NMAAA Training #4</dc:title>
  <dc:creator>Constance Rudnicki</dc:creator>
  <cp:lastModifiedBy>Constance Rudnicki</cp:lastModifiedBy>
  <cp:revision>20</cp:revision>
  <dcterms:created xsi:type="dcterms:W3CDTF">2022-02-24T19:48:02Z</dcterms:created>
  <dcterms:modified xsi:type="dcterms:W3CDTF">2023-04-25T21:00:56Z</dcterms:modified>
</cp:coreProperties>
</file>