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9" r:id="rId9"/>
    <p:sldId id="268" r:id="rId10"/>
    <p:sldId id="270" r:id="rId11"/>
    <p:sldId id="271" r:id="rId12"/>
    <p:sldId id="272" r:id="rId13"/>
    <p:sldId id="273" r:id="rId14"/>
    <p:sldId id="274" r:id="rId15"/>
    <p:sldId id="262" r:id="rId16"/>
    <p:sldId id="265" r:id="rId17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>
        <p:scale>
          <a:sx n="116" d="100"/>
          <a:sy n="116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434"/>
          </a:xfrm>
          <a:prstGeom prst="rect">
            <a:avLst/>
          </a:prstGeom>
        </p:spPr>
        <p:txBody>
          <a:bodyPr vert="horz" lIns="92305" tIns="46152" rIns="92305" bIns="461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2"/>
            <a:ext cx="2971800" cy="466434"/>
          </a:xfrm>
          <a:prstGeom prst="rect">
            <a:avLst/>
          </a:prstGeom>
        </p:spPr>
        <p:txBody>
          <a:bodyPr vert="horz" lIns="92305" tIns="46152" rIns="92305" bIns="46152" rtlCol="0"/>
          <a:lstStyle>
            <a:lvl1pPr algn="r">
              <a:defRPr sz="1200"/>
            </a:lvl1pPr>
          </a:lstStyle>
          <a:p>
            <a:fld id="{A0070E85-A547-45AC-8CE8-3D29686E38B6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2305" tIns="46152" rIns="92305" bIns="461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8829967"/>
            <a:ext cx="2971800" cy="466433"/>
          </a:xfrm>
          <a:prstGeom prst="rect">
            <a:avLst/>
          </a:prstGeom>
        </p:spPr>
        <p:txBody>
          <a:bodyPr vert="horz" lIns="92305" tIns="46152" rIns="92305" bIns="46152" rtlCol="0" anchor="b"/>
          <a:lstStyle>
            <a:lvl1pPr algn="r">
              <a:defRPr sz="1200"/>
            </a:lvl1pPr>
          </a:lstStyle>
          <a:p>
            <a:fld id="{09312432-593F-4D7C-943F-0B5816DA3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00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6725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3"/>
            <a:ext cx="2971800" cy="466725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A049CF7E-035C-4275-9E12-4714725196AF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6"/>
            <a:ext cx="5486400" cy="3660775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7"/>
            <a:ext cx="2971800" cy="46672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677"/>
            <a:ext cx="2971800" cy="466725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4C58DC11-86F7-4DB0-9F5F-E100AD32B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2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4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0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4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0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8DC11-86F7-4DB0-9F5F-E100AD32B6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53805-C815-4F16-81EB-9598C2940D38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137C-4257-476A-A911-25D6BFA3ACAC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0C4A-6BE6-465C-9209-4B015F20D2C3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B4B42-DD14-4DCC-85CC-4640A2EA3C2B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4AE83E4-C569-4E84-BA85-387F55C77861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72C51-2FD1-4158-A591-1DC87ED95876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2CCE-54B4-4F74-B603-36440996D7AF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FF1B7-9F29-48C2-BBDB-DDD7B0B15A13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A5EA-BFCC-439D-BA22-32F875E96FB3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1ED3-32CD-4585-B13A-6A96B27BB887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E4D-6AE2-4D09-BFB5-1BA6003E7F63}" type="datetime1">
              <a:rPr lang="en-US" smtClean="0"/>
              <a:t>10/25/2019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FE12FE7-6AF4-41CD-9742-94799B2E2701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	</a:t>
            </a:r>
            <a:br>
              <a:rPr lang="en-US" sz="4400" dirty="0"/>
            </a:br>
            <a:r>
              <a:rPr lang="en-US" sz="4400" dirty="0"/>
              <a:t>  Nutrition Services incentive program</a:t>
            </a:r>
            <a:br>
              <a:rPr lang="en-US" sz="4800" dirty="0"/>
            </a:br>
            <a:r>
              <a:rPr lang="en-US" sz="4800" dirty="0"/>
              <a:t>		          (NSIP)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697" y="1625553"/>
            <a:ext cx="1391502" cy="16728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8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900" dirty="0"/>
              <a:t>Is the food item DOMESTIC Or imported</a:t>
            </a:r>
            <a:br>
              <a:rPr lang="en-US" sz="4900" dirty="0"/>
            </a:br>
            <a:endParaRPr lang="en-US" sz="49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1" y="2581255"/>
            <a:ext cx="4458788" cy="33440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2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 Is the food item DOMESTIC Or imported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253" y="2404242"/>
            <a:ext cx="8038308" cy="37679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 Is the food item DOMESTIC Or imported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662" y="2294355"/>
            <a:ext cx="5344771" cy="42758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6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Is the food item DOMESTIC Or imported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163" y="2093976"/>
            <a:ext cx="6310965" cy="39267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63" y="2467408"/>
            <a:ext cx="4728073" cy="35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1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Is the food item DOMESTIC Or imported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798" y="2291307"/>
            <a:ext cx="5856515" cy="43923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1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45" y="484632"/>
            <a:ext cx="9517224" cy="1609344"/>
          </a:xfrm>
        </p:spPr>
        <p:txBody>
          <a:bodyPr/>
          <a:lstStyle/>
          <a:p>
            <a:r>
              <a:rPr lang="en-US" dirty="0"/>
              <a:t>    Where do I purchase domestic                             			   food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4800" dirty="0"/>
              <a:t>Authorized</a:t>
            </a:r>
            <a:r>
              <a:rPr lang="en-US" dirty="0"/>
              <a:t> </a:t>
            </a:r>
            <a:r>
              <a:rPr lang="en-US" sz="2800" dirty="0"/>
              <a:t>Vendors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4800" dirty="0"/>
              <a:t>Authorized </a:t>
            </a:r>
            <a:r>
              <a:rPr lang="en-US" sz="2800" dirty="0"/>
              <a:t>Farmers </a:t>
            </a:r>
            <a:r>
              <a:rPr lang="en-US" dirty="0"/>
              <a:t>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dirty="0"/>
              <a:t>Must pass all government regulations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8" y="323004"/>
            <a:ext cx="1609483" cy="193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504" y="3986463"/>
            <a:ext cx="3437021" cy="25777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9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  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4560" y="-873362"/>
            <a:ext cx="9200499" cy="6907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6" y="263624"/>
            <a:ext cx="1929454" cy="23168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8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    </a:t>
            </a:r>
            <a:r>
              <a:rPr lang="en-US" sz="9600" dirty="0" err="1"/>
              <a:t>Nsip</a:t>
            </a:r>
            <a:r>
              <a:rPr lang="en-US" sz="9600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r>
              <a:rPr lang="en-US" sz="2800" dirty="0"/>
              <a:t>What is the purpose of the Nutrition Services Incentive Program (NSIP)</a:t>
            </a:r>
          </a:p>
          <a:p>
            <a:r>
              <a:rPr lang="en-US" sz="2800" dirty="0"/>
              <a:t>Guidelines/How May NSIP funds be Used? </a:t>
            </a:r>
          </a:p>
          <a:p>
            <a:r>
              <a:rPr lang="en-US" sz="2800" dirty="0"/>
              <a:t>Definition of Domestic, U.S. Origin, Processed, Produced Food Items</a:t>
            </a:r>
          </a:p>
          <a:p>
            <a:r>
              <a:rPr lang="en-US" sz="2800" dirty="0"/>
              <a:t>Where Do I Purchase Domestic Food Products?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7" y="85959"/>
            <a:ext cx="1670304" cy="20080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0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     What is the purpose of NSIP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D34817">
                  <a:lumMod val="75000"/>
                </a:srgbClr>
              </a:buClr>
              <a:buNone/>
            </a:pPr>
            <a:r>
              <a:rPr lang="en-US" i="1" dirty="0"/>
              <a:t>Section 311 (a) Older Americans Act</a:t>
            </a:r>
            <a:endParaRPr lang="en-US" dirty="0"/>
          </a:p>
          <a:p>
            <a:r>
              <a:rPr lang="en-US" dirty="0"/>
              <a:t>The purpose of NSIP is to “</a:t>
            </a:r>
            <a:r>
              <a:rPr lang="en-US" u="sng" dirty="0"/>
              <a:t>provide incentives in the form of cash and /or commodities to encourage and reward effective performance by States and tribal organizations in the efficient </a:t>
            </a:r>
            <a:r>
              <a:rPr lang="en-US" b="1" u="sng" dirty="0"/>
              <a:t>delivery of nutritious meals to older individuals”. </a:t>
            </a: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066" y="3697704"/>
            <a:ext cx="1776190" cy="266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0" y="217964"/>
            <a:ext cx="1637648" cy="19687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15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	   How May NSIP funds be Used?</a:t>
            </a:r>
            <a:br>
              <a:rPr lang="en-US" dirty="0"/>
            </a:br>
            <a:r>
              <a:rPr lang="en-US" dirty="0"/>
              <a:t>		 	    </a:t>
            </a:r>
            <a:r>
              <a:rPr lang="en-US" sz="6700" dirty="0"/>
              <a:t>Guidelines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038" y="2153492"/>
            <a:ext cx="10169090" cy="41192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300" i="1" dirty="0"/>
              <a:t>Older Americans Act Section 311 (d) (4)</a:t>
            </a:r>
          </a:p>
          <a:p>
            <a:r>
              <a:rPr lang="en-US" dirty="0"/>
              <a:t>“disbursements shall only be used by such recipients of grants and contracts to purchase </a:t>
            </a:r>
            <a:r>
              <a:rPr lang="en-US" b="1" u="sng" dirty="0"/>
              <a:t>domestically produced foods </a:t>
            </a:r>
            <a:r>
              <a:rPr lang="en-US" dirty="0"/>
              <a:t>for their nutrition projects” </a:t>
            </a:r>
          </a:p>
          <a:p>
            <a:pPr marL="0" indent="0">
              <a:buNone/>
            </a:pPr>
            <a:endParaRPr lang="en-US" sz="2300" b="1" dirty="0"/>
          </a:p>
          <a:p>
            <a:pPr marL="0" indent="0">
              <a:buNone/>
            </a:pPr>
            <a:r>
              <a:rPr lang="en-US" sz="2300" i="1" dirty="0"/>
              <a:t>Older Americans Act Section 311 (d) (4)</a:t>
            </a:r>
          </a:p>
          <a:p>
            <a:pPr marL="0" indent="0">
              <a:buNone/>
            </a:pPr>
            <a:r>
              <a:rPr lang="en-US" sz="2300" b="1" dirty="0"/>
              <a:t>   NSIP funds </a:t>
            </a:r>
            <a:r>
              <a:rPr lang="en-US" sz="2300" b="1" u="sng" dirty="0"/>
              <a:t>may not </a:t>
            </a:r>
            <a:r>
              <a:rPr lang="en-US" sz="2300" b="1" dirty="0"/>
              <a:t>be used for</a:t>
            </a:r>
            <a:endParaRPr lang="en-US" sz="2300" i="1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900" dirty="0"/>
              <a:t>Program cost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900" dirty="0"/>
              <a:t>Administration costs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900" dirty="0"/>
              <a:t>Meal production costs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dirty="0"/>
              <a:t>such as labor,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dirty="0"/>
              <a:t>transportation,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dirty="0"/>
              <a:t>equipment,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dirty="0"/>
              <a:t>congregate site operations,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dirty="0"/>
              <a:t>home delivery costs or total catered cost of a meal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900" dirty="0"/>
              <a:t>Other service cost such as nutrition education or nutrition counseling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900" dirty="0"/>
              <a:t>NSIP funds may not be transferred to other allotments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27" y="5309936"/>
            <a:ext cx="1538784" cy="1648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62" y="289249"/>
            <a:ext cx="1358317" cy="163099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8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</a:t>
            </a:r>
            <a:r>
              <a:rPr lang="en-US" sz="6000" dirty="0"/>
              <a:t>How May NSIP funds be Used?</a:t>
            </a:r>
            <a:br>
              <a:rPr lang="en-US" dirty="0"/>
            </a:br>
            <a:r>
              <a:rPr lang="en-US" dirty="0"/>
              <a:t>		 	    </a:t>
            </a:r>
            <a:r>
              <a:rPr lang="en-US" sz="6700" dirty="0"/>
              <a:t>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2400" i="1" dirty="0"/>
              <a:t>New Mexico Administration Codes  (9.2.18.16) (C)</a:t>
            </a:r>
          </a:p>
          <a:p>
            <a:r>
              <a:rPr lang="en-US" dirty="0"/>
              <a:t>“NSIP funding must only be used to purchase food which is grown or processed in the United States; coffee, tea, cocoa, decaffeinated beverages, fruits and vegetable grown outside of the U.S. are not reimbursable.”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95" y="283307"/>
            <a:ext cx="1499746" cy="1810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758" y="4159918"/>
            <a:ext cx="2698082" cy="269808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0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	   Define Domestic/U.S. Origin</a:t>
            </a:r>
            <a:br>
              <a:rPr lang="en-US" dirty="0"/>
            </a:br>
            <a:r>
              <a:rPr lang="en-US" dirty="0"/>
              <a:t>          Processed/Produced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Domestically produced foods are defined as: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dirty="0"/>
              <a:t>Food grown in the U.S./Territories/Tribes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dirty="0"/>
              <a:t>Food products processed/produced in the U.S./Territories/Tribes</a:t>
            </a:r>
          </a:p>
          <a:p>
            <a:r>
              <a:rPr lang="en-US" sz="2400" dirty="0"/>
              <a:t>Definition of Processed/Produced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2000" dirty="0"/>
              <a:t>All Food Items must be born, raised and/or grown in the U.S.</a:t>
            </a:r>
          </a:p>
          <a:p>
            <a:pPr lvl="3">
              <a:buFont typeface="Wingdings" panose="05000000000000000000" pitchFamily="2" charset="2"/>
              <a:buChar char="ü"/>
            </a:pPr>
            <a:endParaRPr lang="en-US" sz="2000" dirty="0"/>
          </a:p>
          <a:p>
            <a:r>
              <a:rPr lang="en-US" sz="3200" dirty="0"/>
              <a:t>NSIP FUNDS </a:t>
            </a:r>
            <a:r>
              <a:rPr lang="en-US" dirty="0"/>
              <a:t>can </a:t>
            </a:r>
            <a:r>
              <a:rPr lang="en-US" sz="3200" dirty="0"/>
              <a:t>only</a:t>
            </a:r>
            <a:r>
              <a:rPr lang="en-US" dirty="0"/>
              <a:t> be used to purchase domestically produced foods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dirty="0"/>
              <a:t>Food products that do not meet this definition may be paid for with other funds; i.e. local programs or Title III funds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2" y="112726"/>
            <a:ext cx="1512915" cy="18188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84" y="1993395"/>
            <a:ext cx="3135228" cy="17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8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b="1" dirty="0"/>
              <a:t>Definition of domestic/Processed/Produced</a:t>
            </a:r>
            <a:br>
              <a:rPr lang="en-US" sz="2400" dirty="0"/>
            </a:br>
            <a:r>
              <a:rPr lang="en-US" sz="2400" dirty="0"/>
              <a:t>All Food Items must be raised, BORN, grown, PROCESSED, PRODUCED and harvested in the U.S.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2254397"/>
            <a:ext cx="4097215" cy="26990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5840403" cy="32082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7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016" y="577880"/>
            <a:ext cx="10058400" cy="1609344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br>
              <a:rPr lang="en-US" sz="2700" dirty="0"/>
            </a:br>
            <a:r>
              <a:rPr lang="en-US" sz="2700" b="1" dirty="0"/>
              <a:t>Definition of domestic/Processed/Produced</a:t>
            </a:r>
            <a:br>
              <a:rPr lang="en-US" sz="2700" dirty="0"/>
            </a:br>
            <a:r>
              <a:rPr lang="en-US" sz="2700" dirty="0"/>
              <a:t>All Food Items must be raised, BORN, grown, PROCESSED, PRODUCED and harvested in the U.S.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753" y="2794258"/>
            <a:ext cx="5339597" cy="32930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7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b="1" dirty="0"/>
              <a:t>Definition of domestic/Processed/Produced</a:t>
            </a:r>
            <a:br>
              <a:rPr lang="en-US" sz="2400" dirty="0"/>
            </a:br>
            <a:r>
              <a:rPr lang="en-US" sz="2400" dirty="0"/>
              <a:t>All Food Items must be raised, BORN, grown, PROCESSED, PRODUCED and harvested in the U.S.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9217" y="1848185"/>
            <a:ext cx="6087705" cy="405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046" y="4455695"/>
            <a:ext cx="21907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4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15084</TotalTime>
  <Words>432</Words>
  <Application>Microsoft Office PowerPoint</Application>
  <PresentationFormat>Widescreen</PresentationFormat>
  <Paragraphs>90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Rockwell</vt:lpstr>
      <vt:lpstr>Rockwell Condensed</vt:lpstr>
      <vt:lpstr>Wingdings</vt:lpstr>
      <vt:lpstr>Wood Type</vt:lpstr>
      <vt:lpstr>    Nutrition Services incentive program             (NSIP) </vt:lpstr>
      <vt:lpstr>    Nsip overview</vt:lpstr>
      <vt:lpstr>     What is the purpose of NSIP</vt:lpstr>
      <vt:lpstr>     How May NSIP funds be Used?         Guidelines </vt:lpstr>
      <vt:lpstr>       How May NSIP funds be Used?         Guidelines</vt:lpstr>
      <vt:lpstr>       Define Domestic/U.S. Origin           Processed/Produced </vt:lpstr>
      <vt:lpstr> Definition of domestic/Processed/Produced All Food Items must be raised, BORN, grown, PROCESSED, PRODUCED and harvested in the U.S. </vt:lpstr>
      <vt:lpstr>  Definition of domestic/Processed/Produced All Food Items must be raised, BORN, grown, PROCESSED, PRODUCED and harvested in the U.S. </vt:lpstr>
      <vt:lpstr> Definition of domestic/Processed/Produced All Food Items must be raised, BORN, grown, PROCESSED, PRODUCED and harvested in the U.S. </vt:lpstr>
      <vt:lpstr>  Is the food item DOMESTIC Or imported </vt:lpstr>
      <vt:lpstr> Is the food item DOMESTIC Or imported </vt:lpstr>
      <vt:lpstr> Is the food item DOMESTIC Or imported </vt:lpstr>
      <vt:lpstr>Is the food item DOMESTIC Or imported </vt:lpstr>
      <vt:lpstr>Is the food item DOMESTIC Or imported </vt:lpstr>
      <vt:lpstr>    Where do I purchase domestic                                   food items?</vt:lpstr>
      <vt:lpstr>        </vt:lpstr>
    </vt:vector>
  </TitlesOfParts>
  <Company>NMALTSD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Services incentive program     (NSIP)</dc:title>
  <dc:creator>Ophelia Steppe</dc:creator>
  <cp:lastModifiedBy>Jose Fonseca</cp:lastModifiedBy>
  <cp:revision>65</cp:revision>
  <cp:lastPrinted>2019-10-15T17:35:35Z</cp:lastPrinted>
  <dcterms:created xsi:type="dcterms:W3CDTF">2019-08-05T20:53:30Z</dcterms:created>
  <dcterms:modified xsi:type="dcterms:W3CDTF">2019-10-25T15:28:34Z</dcterms:modified>
</cp:coreProperties>
</file>