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handoutMasterIdLst>
    <p:handoutMasterId r:id="rId38"/>
  </p:handoutMasterIdLst>
  <p:sldIdLst>
    <p:sldId id="257" r:id="rId2"/>
    <p:sldId id="258" r:id="rId3"/>
    <p:sldId id="259" r:id="rId4"/>
    <p:sldId id="260" r:id="rId5"/>
    <p:sldId id="263" r:id="rId6"/>
    <p:sldId id="262" r:id="rId7"/>
    <p:sldId id="264" r:id="rId8"/>
    <p:sldId id="265" r:id="rId9"/>
    <p:sldId id="266" r:id="rId10"/>
    <p:sldId id="267" r:id="rId11"/>
    <p:sldId id="268" r:id="rId12"/>
    <p:sldId id="269" r:id="rId13"/>
    <p:sldId id="270" r:id="rId14"/>
    <p:sldId id="271" r:id="rId15"/>
    <p:sldId id="281" r:id="rId16"/>
    <p:sldId id="282" r:id="rId17"/>
    <p:sldId id="283" r:id="rId18"/>
    <p:sldId id="272" r:id="rId19"/>
    <p:sldId id="286" r:id="rId20"/>
    <p:sldId id="287" r:id="rId21"/>
    <p:sldId id="288" r:id="rId22"/>
    <p:sldId id="284" r:id="rId23"/>
    <p:sldId id="273" r:id="rId24"/>
    <p:sldId id="274" r:id="rId25"/>
    <p:sldId id="291" r:id="rId26"/>
    <p:sldId id="292" r:id="rId27"/>
    <p:sldId id="285" r:id="rId28"/>
    <p:sldId id="275" r:id="rId29"/>
    <p:sldId id="276" r:id="rId30"/>
    <p:sldId id="289" r:id="rId31"/>
    <p:sldId id="277" r:id="rId32"/>
    <p:sldId id="278" r:id="rId33"/>
    <p:sldId id="279" r:id="rId34"/>
    <p:sldId id="280"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0" autoAdjust="0"/>
    <p:restoredTop sz="96370" autoAdjust="0"/>
  </p:normalViewPr>
  <p:slideViewPr>
    <p:cSldViewPr snapToGrid="0">
      <p:cViewPr varScale="1">
        <p:scale>
          <a:sx n="114" d="100"/>
          <a:sy n="114" d="100"/>
        </p:scale>
        <p:origin x="26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5FB9CF-E8D7-498D-9561-E0C8C0ADF734}" type="datetimeFigureOut">
              <a:rPr lang="en-US" smtClean="0"/>
              <a:t>5/16/2018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7D75A8-2849-4177-9F13-6EB817AF7FD9}" type="slidenum">
              <a:rPr lang="en-US" smtClean="0"/>
              <a:t>‹#›</a:t>
            </a:fld>
            <a:endParaRPr lang="en-US"/>
          </a:p>
        </p:txBody>
      </p:sp>
    </p:spTree>
    <p:extLst>
      <p:ext uri="{BB962C8B-B14F-4D97-AF65-F5344CB8AC3E}">
        <p14:creationId xmlns:p14="http://schemas.microsoft.com/office/powerpoint/2010/main" val="2365392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CB3B9-C015-42F0-BF3F-407CB637B925}" type="datetimeFigureOut">
              <a:rPr lang="en-US" smtClean="0"/>
              <a:t>5/16/2018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1B0E1-4800-4481-A25C-E5F8F33D13E6}" type="slidenum">
              <a:rPr lang="en-US" smtClean="0"/>
              <a:t>‹#›</a:t>
            </a:fld>
            <a:endParaRPr lang="en-US"/>
          </a:p>
        </p:txBody>
      </p:sp>
    </p:spTree>
    <p:extLst>
      <p:ext uri="{BB962C8B-B14F-4D97-AF65-F5344CB8AC3E}">
        <p14:creationId xmlns:p14="http://schemas.microsoft.com/office/powerpoint/2010/main" val="137572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2402E-19DC-4E7A-8419-C001573EFE87}" type="slidenum">
              <a:rPr lang="en-US" smtClean="0"/>
              <a:t>1</a:t>
            </a:fld>
            <a:endParaRPr lang="en-US" dirty="0"/>
          </a:p>
        </p:txBody>
      </p:sp>
    </p:spTree>
    <p:extLst>
      <p:ext uri="{BB962C8B-B14F-4D97-AF65-F5344CB8AC3E}">
        <p14:creationId xmlns:p14="http://schemas.microsoft.com/office/powerpoint/2010/main" val="153286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092402E-19DC-4E7A-8419-C001573EFE87}" type="slidenum">
              <a:rPr lang="en-US" smtClean="0"/>
              <a:t>2</a:t>
            </a:fld>
            <a:endParaRPr lang="en-US" dirty="0"/>
          </a:p>
        </p:txBody>
      </p:sp>
    </p:spTree>
    <p:extLst>
      <p:ext uri="{BB962C8B-B14F-4D97-AF65-F5344CB8AC3E}">
        <p14:creationId xmlns:p14="http://schemas.microsoft.com/office/powerpoint/2010/main" val="239077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2402E-19DC-4E7A-8419-C001573EFE87}" type="slidenum">
              <a:rPr lang="en-US" smtClean="0"/>
              <a:t>3</a:t>
            </a:fld>
            <a:endParaRPr lang="en-US" dirty="0"/>
          </a:p>
        </p:txBody>
      </p:sp>
    </p:spTree>
    <p:extLst>
      <p:ext uri="{BB962C8B-B14F-4D97-AF65-F5344CB8AC3E}">
        <p14:creationId xmlns:p14="http://schemas.microsoft.com/office/powerpoint/2010/main" val="128294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092402E-19DC-4E7A-8419-C001573EFE87}" type="slidenum">
              <a:rPr lang="en-US" smtClean="0"/>
              <a:t>4</a:t>
            </a:fld>
            <a:endParaRPr lang="en-US" dirty="0"/>
          </a:p>
        </p:txBody>
      </p:sp>
    </p:spTree>
    <p:extLst>
      <p:ext uri="{BB962C8B-B14F-4D97-AF65-F5344CB8AC3E}">
        <p14:creationId xmlns:p14="http://schemas.microsoft.com/office/powerpoint/2010/main" val="261923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2402E-19DC-4E7A-8419-C001573EFE87}" type="slidenum">
              <a:rPr lang="en-US" smtClean="0"/>
              <a:t>33</a:t>
            </a:fld>
            <a:endParaRPr lang="en-US" dirty="0"/>
          </a:p>
        </p:txBody>
      </p:sp>
    </p:spTree>
    <p:extLst>
      <p:ext uri="{BB962C8B-B14F-4D97-AF65-F5344CB8AC3E}">
        <p14:creationId xmlns:p14="http://schemas.microsoft.com/office/powerpoint/2010/main" val="3363272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2402E-19DC-4E7A-8419-C001573EFE87}" type="slidenum">
              <a:rPr lang="en-US" smtClean="0"/>
              <a:t>34</a:t>
            </a:fld>
            <a:endParaRPr lang="en-US" dirty="0"/>
          </a:p>
        </p:txBody>
      </p:sp>
    </p:spTree>
    <p:extLst>
      <p:ext uri="{BB962C8B-B14F-4D97-AF65-F5344CB8AC3E}">
        <p14:creationId xmlns:p14="http://schemas.microsoft.com/office/powerpoint/2010/main" val="162026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5/16/2018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5/16/2018</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5/16/2018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hyperlink" Target="mailto:sams@ncnmedd.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sams@ncnmedd.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412156">
            <a:off x="2739565" y="488886"/>
            <a:ext cx="2945144" cy="3831293"/>
          </a:xfrm>
          <a:prstGeom prst="rect">
            <a:avLst/>
          </a:prstGeom>
        </p:spPr>
      </p:pic>
      <p:sp>
        <p:nvSpPr>
          <p:cNvPr id="6" name="Title 5"/>
          <p:cNvSpPr>
            <a:spLocks noGrp="1"/>
          </p:cNvSpPr>
          <p:nvPr>
            <p:ph type="ctrTitle"/>
          </p:nvPr>
        </p:nvSpPr>
        <p:spPr/>
        <p:txBody>
          <a:bodyPr/>
          <a:lstStyle/>
          <a:p>
            <a:r>
              <a:rPr lang="en-US" dirty="0"/>
              <a:t>Reports </a:t>
            </a:r>
          </a:p>
        </p:txBody>
      </p:sp>
      <p:sp>
        <p:nvSpPr>
          <p:cNvPr id="7" name="Subtitle 6"/>
          <p:cNvSpPr>
            <a:spLocks noGrp="1"/>
          </p:cNvSpPr>
          <p:nvPr>
            <p:ph type="subTitle" idx="1"/>
          </p:nvPr>
        </p:nvSpPr>
        <p:spPr/>
        <p:txBody>
          <a:bodyPr/>
          <a:lstStyle/>
          <a:p>
            <a:r>
              <a:rPr lang="en-US" dirty="0"/>
              <a:t>From Submission to Completion </a:t>
            </a:r>
          </a:p>
        </p:txBody>
      </p:sp>
      <p:pic>
        <p:nvPicPr>
          <p:cNvPr id="2" name="Picture 1"/>
          <p:cNvPicPr>
            <a:picLocks noChangeAspect="1"/>
          </p:cNvPicPr>
          <p:nvPr/>
        </p:nvPicPr>
        <p:blipFill>
          <a:blip r:embed="rId4"/>
          <a:stretch>
            <a:fillRect/>
          </a:stretch>
        </p:blipFill>
        <p:spPr>
          <a:xfrm rot="1604456">
            <a:off x="869480" y="481227"/>
            <a:ext cx="3100009" cy="4043172"/>
          </a:xfrm>
          <a:prstGeom prst="rect">
            <a:avLst/>
          </a:prstGeom>
        </p:spPr>
      </p:pic>
      <p:pic>
        <p:nvPicPr>
          <p:cNvPr id="3" name="Picture 2"/>
          <p:cNvPicPr>
            <a:picLocks noChangeAspect="1"/>
          </p:cNvPicPr>
          <p:nvPr/>
        </p:nvPicPr>
        <p:blipFill>
          <a:blip r:embed="rId5"/>
          <a:stretch>
            <a:fillRect/>
          </a:stretch>
        </p:blipFill>
        <p:spPr>
          <a:xfrm rot="20560655">
            <a:off x="1413160" y="2979890"/>
            <a:ext cx="4370915" cy="3323092"/>
          </a:xfrm>
          <a:prstGeom prst="rect">
            <a:avLst/>
          </a:prstGeom>
        </p:spPr>
      </p:pic>
    </p:spTree>
    <p:extLst>
      <p:ext uri="{BB962C8B-B14F-4D97-AF65-F5344CB8AC3E}">
        <p14:creationId xmlns:p14="http://schemas.microsoft.com/office/powerpoint/2010/main" val="3345031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20387856">
            <a:off x="1082270" y="2009297"/>
            <a:ext cx="4368028" cy="5162215"/>
          </a:xfrm>
          <a:prstGeom prst="rect">
            <a:avLst/>
          </a:prstGeom>
        </p:spPr>
      </p:pic>
      <p:sp>
        <p:nvSpPr>
          <p:cNvPr id="2" name="Title 1"/>
          <p:cNvSpPr>
            <a:spLocks noGrp="1"/>
          </p:cNvSpPr>
          <p:nvPr>
            <p:ph type="title"/>
          </p:nvPr>
        </p:nvSpPr>
        <p:spPr>
          <a:xfrm>
            <a:off x="677334" y="0"/>
            <a:ext cx="8596668" cy="1320800"/>
          </a:xfrm>
        </p:spPr>
        <p:txBody>
          <a:bodyPr/>
          <a:lstStyle/>
          <a:p>
            <a:r>
              <a:rPr lang="en-US" dirty="0"/>
              <a:t>Unregistered Eligible Consumer Service Delivery Printouts:</a:t>
            </a:r>
          </a:p>
        </p:txBody>
      </p:sp>
      <p:sp>
        <p:nvSpPr>
          <p:cNvPr id="3" name="Content Placeholder 2"/>
          <p:cNvSpPr>
            <a:spLocks noGrp="1"/>
          </p:cNvSpPr>
          <p:nvPr>
            <p:ph idx="1"/>
          </p:nvPr>
        </p:nvSpPr>
        <p:spPr>
          <a:xfrm>
            <a:off x="677334" y="1051643"/>
            <a:ext cx="5651904" cy="1836751"/>
          </a:xfrm>
        </p:spPr>
        <p:txBody>
          <a:bodyPr>
            <a:normAutofit/>
          </a:bodyPr>
          <a:lstStyle/>
          <a:p>
            <a:r>
              <a:rPr lang="en-US" sz="1400" dirty="0"/>
              <a:t>For this example, you will see Santa Fe County’s Service Delivery Printouts. </a:t>
            </a:r>
          </a:p>
          <a:p>
            <a:r>
              <a:rPr lang="en-US" sz="1400" dirty="0"/>
              <a:t>These units are recorded as a consumer group, rather than individual consumers.</a:t>
            </a:r>
          </a:p>
          <a:p>
            <a:r>
              <a:rPr lang="en-US" sz="1400" dirty="0"/>
              <a:t>You will notice that these forms have also been signed and dated by the provider. </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rot="442846">
            <a:off x="6050943" y="1320801"/>
            <a:ext cx="4409884" cy="5388428"/>
          </a:xfrm>
          <a:prstGeom prst="rect">
            <a:avLst/>
          </a:prstGeom>
        </p:spPr>
      </p:pic>
      <p:cxnSp>
        <p:nvCxnSpPr>
          <p:cNvPr id="6" name="Straight Arrow Connector 5"/>
          <p:cNvCxnSpPr/>
          <p:nvPr/>
        </p:nvCxnSpPr>
        <p:spPr>
          <a:xfrm>
            <a:off x="5088835" y="2483155"/>
            <a:ext cx="4309607" cy="3710911"/>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975669" y="2483155"/>
            <a:ext cx="113166" cy="3480323"/>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57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7632" t="12471" r="25441"/>
          <a:stretch/>
        </p:blipFill>
        <p:spPr>
          <a:xfrm rot="827293">
            <a:off x="7710418" y="1669746"/>
            <a:ext cx="3604246" cy="4627660"/>
          </a:xfrm>
          <a:prstGeom prst="rect">
            <a:avLst/>
          </a:prstGeom>
        </p:spPr>
      </p:pic>
      <p:pic>
        <p:nvPicPr>
          <p:cNvPr id="4" name="Picture 3"/>
          <p:cNvPicPr>
            <a:picLocks noChangeAspect="1"/>
          </p:cNvPicPr>
          <p:nvPr/>
        </p:nvPicPr>
        <p:blipFill>
          <a:blip r:embed="rId3"/>
          <a:stretch>
            <a:fillRect/>
          </a:stretch>
        </p:blipFill>
        <p:spPr>
          <a:xfrm rot="20179687">
            <a:off x="4242610" y="160120"/>
            <a:ext cx="4088720" cy="5566713"/>
          </a:xfrm>
          <a:prstGeom prst="rect">
            <a:avLst/>
          </a:prstGeom>
        </p:spPr>
      </p:pic>
      <p:sp>
        <p:nvSpPr>
          <p:cNvPr id="2" name="Title 1"/>
          <p:cNvSpPr>
            <a:spLocks noGrp="1"/>
          </p:cNvSpPr>
          <p:nvPr>
            <p:ph type="title"/>
          </p:nvPr>
        </p:nvSpPr>
        <p:spPr>
          <a:xfrm>
            <a:off x="915873" y="164327"/>
            <a:ext cx="8596668" cy="1320800"/>
          </a:xfrm>
        </p:spPr>
        <p:txBody>
          <a:bodyPr/>
          <a:lstStyle/>
          <a:p>
            <a:r>
              <a:rPr lang="en-US" dirty="0"/>
              <a:t>YTD (Year to Date Spreadsheets </a:t>
            </a:r>
          </a:p>
        </p:txBody>
      </p:sp>
      <p:sp>
        <p:nvSpPr>
          <p:cNvPr id="3" name="Content Placeholder 2"/>
          <p:cNvSpPr>
            <a:spLocks noGrp="1"/>
          </p:cNvSpPr>
          <p:nvPr>
            <p:ph idx="1"/>
          </p:nvPr>
        </p:nvSpPr>
        <p:spPr>
          <a:xfrm>
            <a:off x="677334" y="834888"/>
            <a:ext cx="3589866" cy="4980376"/>
          </a:xfrm>
        </p:spPr>
        <p:txBody>
          <a:bodyPr/>
          <a:lstStyle/>
          <a:p>
            <a:r>
              <a:rPr lang="en-US" dirty="0"/>
              <a:t>Year to Date (YTD) Spreadsheets are excel workbooks we use to track unregistered consumers throughout the fiscal year. </a:t>
            </a:r>
          </a:p>
          <a:p>
            <a:r>
              <a:rPr lang="en-US" dirty="0"/>
              <a:t>When a provider has unregistered consumers, they will include these excel workbooks (converted into PDF format or printed out) with the rest of their report documents for the month. </a:t>
            </a:r>
          </a:p>
          <a:p>
            <a:r>
              <a:rPr lang="en-US" dirty="0"/>
              <a:t>You will need to check and make sure that the provider has signed and dated these forms as well. </a:t>
            </a:r>
          </a:p>
        </p:txBody>
      </p:sp>
      <p:cxnSp>
        <p:nvCxnSpPr>
          <p:cNvPr id="8" name="Straight Arrow Connector 7"/>
          <p:cNvCxnSpPr/>
          <p:nvPr/>
        </p:nvCxnSpPr>
        <p:spPr>
          <a:xfrm flipV="1">
            <a:off x="3934437" y="4860758"/>
            <a:ext cx="4102658" cy="256674"/>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34437" y="5117432"/>
            <a:ext cx="6019689" cy="818587"/>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03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411" y="174930"/>
            <a:ext cx="8596668" cy="1005838"/>
          </a:xfrm>
        </p:spPr>
        <p:txBody>
          <a:bodyPr/>
          <a:lstStyle/>
          <a:p>
            <a:r>
              <a:rPr lang="en-US" dirty="0"/>
              <a:t>Now that you have an idea of what all needs to be included upon report submission and what to check for, we will now move on to checking these reports for accuracy inside SAMS.</a:t>
            </a:r>
          </a:p>
        </p:txBody>
      </p:sp>
      <p:pic>
        <p:nvPicPr>
          <p:cNvPr id="4" name="Picture 3"/>
          <p:cNvPicPr>
            <a:picLocks noChangeAspect="1"/>
          </p:cNvPicPr>
          <p:nvPr/>
        </p:nvPicPr>
        <p:blipFill rotWithShape="1">
          <a:blip r:embed="rId2"/>
          <a:srcRect l="1974" t="15303"/>
          <a:stretch/>
        </p:blipFill>
        <p:spPr>
          <a:xfrm rot="20832448">
            <a:off x="1130779" y="2334245"/>
            <a:ext cx="7896084" cy="3695438"/>
          </a:xfrm>
          <a:prstGeom prst="rect">
            <a:avLst/>
          </a:prstGeom>
        </p:spPr>
      </p:pic>
      <p:pic>
        <p:nvPicPr>
          <p:cNvPr id="5" name="Picture 4"/>
          <p:cNvPicPr>
            <a:picLocks noChangeAspect="1"/>
          </p:cNvPicPr>
          <p:nvPr/>
        </p:nvPicPr>
        <p:blipFill rotWithShape="1">
          <a:blip r:embed="rId3"/>
          <a:srcRect l="37851" t="11415" r="25439" b="1134"/>
          <a:stretch/>
        </p:blipFill>
        <p:spPr>
          <a:xfrm rot="1015591">
            <a:off x="8041449" y="1288305"/>
            <a:ext cx="2961771" cy="3821731"/>
          </a:xfrm>
          <a:prstGeom prst="rect">
            <a:avLst/>
          </a:prstGeom>
        </p:spPr>
      </p:pic>
      <p:pic>
        <p:nvPicPr>
          <p:cNvPr id="6" name="Picture 5"/>
          <p:cNvPicPr>
            <a:picLocks noChangeAspect="1"/>
          </p:cNvPicPr>
          <p:nvPr/>
        </p:nvPicPr>
        <p:blipFill rotWithShape="1">
          <a:blip r:embed="rId4"/>
          <a:srcRect l="37947" t="16544" r="25531" b="1331"/>
          <a:stretch/>
        </p:blipFill>
        <p:spPr>
          <a:xfrm rot="20958849">
            <a:off x="6603437" y="2587507"/>
            <a:ext cx="3078446" cy="3749621"/>
          </a:xfrm>
          <a:prstGeom prst="rect">
            <a:avLst/>
          </a:prstGeom>
        </p:spPr>
      </p:pic>
      <p:sp>
        <p:nvSpPr>
          <p:cNvPr id="7" name="Content Placeholder 2"/>
          <p:cNvSpPr txBox="1">
            <a:spLocks/>
          </p:cNvSpPr>
          <p:nvPr/>
        </p:nvSpPr>
        <p:spPr>
          <a:xfrm>
            <a:off x="375410" y="1058761"/>
            <a:ext cx="5975055" cy="145508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The Tucumcari Data Center starts checking reports by running a local ASR report to help reconcile all data. We will compare the local report to the rosters, nutrition education units, guest &amp; staff, unregistered units and assessment/reassessment rosters. </a:t>
            </a:r>
          </a:p>
          <a:p>
            <a:endParaRPr lang="en-US" dirty="0"/>
          </a:p>
          <a:p>
            <a:endParaRPr lang="en-US" dirty="0"/>
          </a:p>
        </p:txBody>
      </p:sp>
    </p:spTree>
    <p:extLst>
      <p:ext uri="{BB962C8B-B14F-4D97-AF65-F5344CB8AC3E}">
        <p14:creationId xmlns:p14="http://schemas.microsoft.com/office/powerpoint/2010/main" val="2983465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955" y="92765"/>
            <a:ext cx="5009322" cy="541947"/>
          </a:xfrm>
        </p:spPr>
        <p:txBody>
          <a:bodyPr>
            <a:normAutofit fontScale="90000"/>
          </a:bodyPr>
          <a:lstStyle/>
          <a:p>
            <a:r>
              <a:rPr lang="en-US" dirty="0"/>
              <a:t>Reconciling Roster Data: </a:t>
            </a:r>
          </a:p>
        </p:txBody>
      </p:sp>
      <p:sp>
        <p:nvSpPr>
          <p:cNvPr id="3" name="Content Placeholder 2"/>
          <p:cNvSpPr>
            <a:spLocks noGrp="1"/>
          </p:cNvSpPr>
          <p:nvPr>
            <p:ph idx="1"/>
          </p:nvPr>
        </p:nvSpPr>
        <p:spPr>
          <a:xfrm>
            <a:off x="677333" y="699715"/>
            <a:ext cx="10152343" cy="5987332"/>
          </a:xfrm>
          <a:solidFill>
            <a:schemeClr val="bg1"/>
          </a:solidFill>
        </p:spPr>
        <p:txBody>
          <a:bodyPr/>
          <a:lstStyle/>
          <a:p>
            <a:r>
              <a:rPr lang="en-US" sz="1600" dirty="0"/>
              <a:t>After your roster is opened, data in the roster gets checked against your local report and make sure it reconciles. </a:t>
            </a:r>
          </a:p>
          <a:p>
            <a:pPr lvl="1"/>
            <a:r>
              <a:rPr lang="en-US" sz="1200" dirty="0"/>
              <a:t>For this example, we will be checking the Assessment/Reassessment Roster for the Cimarron Site</a:t>
            </a:r>
          </a:p>
        </p:txBody>
      </p:sp>
      <p:pic>
        <p:nvPicPr>
          <p:cNvPr id="4" name="Picture 3"/>
          <p:cNvPicPr>
            <a:picLocks noChangeAspect="1"/>
          </p:cNvPicPr>
          <p:nvPr/>
        </p:nvPicPr>
        <p:blipFill rotWithShape="1">
          <a:blip r:embed="rId2"/>
          <a:srcRect l="249" t="13550" r="29332" b="2108"/>
          <a:stretch/>
        </p:blipFill>
        <p:spPr>
          <a:xfrm>
            <a:off x="4486879" y="1644315"/>
            <a:ext cx="7577641" cy="4916071"/>
          </a:xfrm>
          <a:prstGeom prst="rect">
            <a:avLst/>
          </a:prstGeom>
        </p:spPr>
      </p:pic>
      <p:pic>
        <p:nvPicPr>
          <p:cNvPr id="5" name="Picture 4"/>
          <p:cNvPicPr>
            <a:picLocks noChangeAspect="1"/>
          </p:cNvPicPr>
          <p:nvPr/>
        </p:nvPicPr>
        <p:blipFill rotWithShape="1">
          <a:blip r:embed="rId3"/>
          <a:srcRect l="31755" t="12032" r="22619"/>
          <a:stretch/>
        </p:blipFill>
        <p:spPr>
          <a:xfrm>
            <a:off x="95221" y="1740566"/>
            <a:ext cx="4391658" cy="4819820"/>
          </a:xfrm>
          <a:prstGeom prst="rect">
            <a:avLst/>
          </a:prstGeom>
        </p:spPr>
      </p:pic>
      <p:sp>
        <p:nvSpPr>
          <p:cNvPr id="6" name="Rectangle 5"/>
          <p:cNvSpPr/>
          <p:nvPr/>
        </p:nvSpPr>
        <p:spPr>
          <a:xfrm>
            <a:off x="617621" y="2582779"/>
            <a:ext cx="2928661" cy="376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09811" y="6256421"/>
            <a:ext cx="537410" cy="3689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416968" y="2879558"/>
            <a:ext cx="4989095" cy="352124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25024" y="3223859"/>
            <a:ext cx="1968667" cy="3416320"/>
          </a:xfrm>
          <a:prstGeom prst="rect">
            <a:avLst/>
          </a:prstGeom>
          <a:solidFill>
            <a:srgbClr val="FFFFCC"/>
          </a:solidFill>
          <a:ln>
            <a:noFill/>
          </a:ln>
        </p:spPr>
        <p:txBody>
          <a:bodyPr wrap="square" rtlCol="0">
            <a:spAutoFit/>
          </a:bodyPr>
          <a:lstStyle/>
          <a:p>
            <a:r>
              <a:rPr lang="en-US" dirty="0"/>
              <a:t>You will want to make sure your totals from the roster match the totals on the ASR Local Report, if they match you will then </a:t>
            </a:r>
            <a:r>
              <a:rPr lang="en-US" dirty="0">
                <a:solidFill>
                  <a:srgbClr val="0070C0"/>
                </a:solidFill>
              </a:rPr>
              <a:t>close</a:t>
            </a:r>
            <a:r>
              <a:rPr lang="en-US" dirty="0"/>
              <a:t> that roster and move on to the next roster on the list in SAMS</a:t>
            </a:r>
          </a:p>
        </p:txBody>
      </p:sp>
      <p:sp>
        <p:nvSpPr>
          <p:cNvPr id="12" name="Rectangle 11"/>
          <p:cNvSpPr/>
          <p:nvPr/>
        </p:nvSpPr>
        <p:spPr>
          <a:xfrm>
            <a:off x="11381874" y="1957137"/>
            <a:ext cx="272715" cy="12833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954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933" y="1108930"/>
            <a:ext cx="10316886" cy="4934062"/>
          </a:xfrm>
          <a:solidFill>
            <a:schemeClr val="bg1"/>
          </a:solidFill>
        </p:spPr>
        <p:txBody>
          <a:bodyPr>
            <a:normAutofit lnSpcReduction="10000"/>
          </a:bodyPr>
          <a:lstStyle/>
          <a:p>
            <a:r>
              <a:rPr lang="en-US" dirty="0"/>
              <a:t>When reconciling data, please keep in mind that different services have different allotted totals they are not allowed to surpass without proper justification.</a:t>
            </a:r>
          </a:p>
          <a:p>
            <a:pPr lvl="1"/>
            <a:r>
              <a:rPr lang="en-US" u="sng" dirty="0"/>
              <a:t>For example:</a:t>
            </a:r>
          </a:p>
          <a:p>
            <a:pPr lvl="2"/>
            <a:r>
              <a:rPr lang="en-US" sz="1600" dirty="0"/>
              <a:t>Assessment/Reassessment units should never be more than 1 in a month</a:t>
            </a:r>
          </a:p>
          <a:p>
            <a:pPr lvl="2"/>
            <a:r>
              <a:rPr lang="en-US" sz="1600" dirty="0"/>
              <a:t>Chore, Homemaker, Adult Day Care &amp; Respite Services are units determined by providers for each consumer, but they should be in increments of .25 (.00, .25, .50 or .75). </a:t>
            </a:r>
          </a:p>
          <a:p>
            <a:pPr lvl="2"/>
            <a:r>
              <a:rPr lang="en-US" sz="1600" dirty="0"/>
              <a:t>Congregate and Home Delivered Meals should not surpass the monthly limits set in the care plan </a:t>
            </a:r>
          </a:p>
          <a:p>
            <a:pPr lvl="3"/>
            <a:r>
              <a:rPr lang="en-US" sz="1400" b="1" u="sng" dirty="0"/>
              <a:t>Please note, each consumer should only have </a:t>
            </a:r>
            <a:r>
              <a:rPr lang="en-US" sz="1600" b="1" u="sng" dirty="0">
                <a:solidFill>
                  <a:srgbClr val="FF0000"/>
                </a:solidFill>
              </a:rPr>
              <a:t>1 unit per day or no more than 5 units per week</a:t>
            </a:r>
            <a:r>
              <a:rPr lang="en-US" sz="1400" b="1" u="sng" dirty="0"/>
              <a:t>, if those totals are more than the allotted amount, the provider will need to be contacted for extra meal justification</a:t>
            </a:r>
          </a:p>
          <a:p>
            <a:pPr lvl="1"/>
            <a:r>
              <a:rPr lang="en-US" sz="1800" b="1" u="sng" dirty="0">
                <a:solidFill>
                  <a:srgbClr val="FF0000"/>
                </a:solidFill>
              </a:rPr>
              <a:t>Please enter roster data on a daily or weekly basis to ensure accuracy</a:t>
            </a:r>
          </a:p>
          <a:p>
            <a:pPr lvl="4"/>
            <a:r>
              <a:rPr lang="en-US" sz="1400" dirty="0"/>
              <a:t>CM-Lunch – 25.00 per month</a:t>
            </a:r>
          </a:p>
          <a:p>
            <a:pPr lvl="4"/>
            <a:r>
              <a:rPr lang="en-US" sz="1400" dirty="0"/>
              <a:t>HD-Lunch, Evening &amp; Breakfast – 25.00 per month</a:t>
            </a:r>
          </a:p>
          <a:p>
            <a:pPr lvl="4"/>
            <a:r>
              <a:rPr lang="en-US" sz="1400" dirty="0"/>
              <a:t>Weekend meals – 10.00 per month</a:t>
            </a:r>
          </a:p>
          <a:p>
            <a:pPr lvl="2"/>
            <a:r>
              <a:rPr lang="en-US" sz="1600" dirty="0"/>
              <a:t>Transportation 100.00 units monthly</a:t>
            </a:r>
          </a:p>
          <a:p>
            <a:pPr lvl="5"/>
            <a:endParaRPr lang="en-US" dirty="0"/>
          </a:p>
        </p:txBody>
      </p:sp>
      <p:sp>
        <p:nvSpPr>
          <p:cNvPr id="4" name="Title 1"/>
          <p:cNvSpPr>
            <a:spLocks noGrp="1"/>
          </p:cNvSpPr>
          <p:nvPr>
            <p:ph type="title"/>
          </p:nvPr>
        </p:nvSpPr>
        <p:spPr>
          <a:xfrm>
            <a:off x="391087" y="188180"/>
            <a:ext cx="8596668" cy="1320800"/>
          </a:xfrm>
        </p:spPr>
        <p:txBody>
          <a:bodyPr/>
          <a:lstStyle/>
          <a:p>
            <a:r>
              <a:rPr lang="en-US" dirty="0"/>
              <a:t>Things to keep in Mind:</a:t>
            </a:r>
          </a:p>
        </p:txBody>
      </p:sp>
    </p:spTree>
    <p:extLst>
      <p:ext uri="{BB962C8B-B14F-4D97-AF65-F5344CB8AC3E}">
        <p14:creationId xmlns:p14="http://schemas.microsoft.com/office/powerpoint/2010/main" val="2987526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1" t="8895"/>
          <a:stretch/>
        </p:blipFill>
        <p:spPr>
          <a:xfrm>
            <a:off x="3484951" y="849664"/>
            <a:ext cx="8707049" cy="5219363"/>
          </a:xfrm>
          <a:prstGeom prst="rect">
            <a:avLst/>
          </a:prstGeom>
        </p:spPr>
      </p:pic>
      <p:sp>
        <p:nvSpPr>
          <p:cNvPr id="2" name="Title 1"/>
          <p:cNvSpPr>
            <a:spLocks noGrp="1"/>
          </p:cNvSpPr>
          <p:nvPr>
            <p:ph type="title"/>
          </p:nvPr>
        </p:nvSpPr>
        <p:spPr>
          <a:xfrm>
            <a:off x="241107" y="190151"/>
            <a:ext cx="5891246" cy="749417"/>
          </a:xfrm>
        </p:spPr>
        <p:txBody>
          <a:bodyPr/>
          <a:lstStyle/>
          <a:p>
            <a:r>
              <a:rPr lang="en-US" dirty="0"/>
              <a:t>Volunteer Groups Under 60:</a:t>
            </a:r>
          </a:p>
        </p:txBody>
      </p:sp>
      <p:sp>
        <p:nvSpPr>
          <p:cNvPr id="3" name="Content Placeholder 2"/>
          <p:cNvSpPr>
            <a:spLocks noGrp="1"/>
          </p:cNvSpPr>
          <p:nvPr>
            <p:ph idx="1"/>
          </p:nvPr>
        </p:nvSpPr>
        <p:spPr>
          <a:xfrm>
            <a:off x="241107" y="736391"/>
            <a:ext cx="3238468" cy="5470200"/>
          </a:xfrm>
        </p:spPr>
        <p:txBody>
          <a:bodyPr>
            <a:normAutofit lnSpcReduction="10000"/>
          </a:bodyPr>
          <a:lstStyle/>
          <a:p>
            <a:r>
              <a:rPr lang="en-US" dirty="0"/>
              <a:t>Some provider’s have volunteers under 60 who help out at the centers. </a:t>
            </a:r>
          </a:p>
          <a:p>
            <a:r>
              <a:rPr lang="en-US" dirty="0"/>
              <a:t>When volunteers are a constant variable at Centers, they have an assigned group in SAMS that is set up like a consumer. </a:t>
            </a:r>
          </a:p>
          <a:p>
            <a:pPr lvl="1"/>
            <a:r>
              <a:rPr lang="en-US" dirty="0"/>
              <a:t>For example, we will use the Village of Eagle Nest (they have volunteers monthly)</a:t>
            </a:r>
          </a:p>
          <a:p>
            <a:pPr lvl="2"/>
            <a:r>
              <a:rPr lang="en-US" dirty="0"/>
              <a:t>The Tucumcari Data Center has set up their group for them in SAMS with an ID number of 1308960634 or they can be found by searching “Eagle Nest Congregate, Volunteers&lt;60”</a:t>
            </a:r>
          </a:p>
        </p:txBody>
      </p:sp>
    </p:spTree>
    <p:extLst>
      <p:ext uri="{BB962C8B-B14F-4D97-AF65-F5344CB8AC3E}">
        <p14:creationId xmlns:p14="http://schemas.microsoft.com/office/powerpoint/2010/main" val="3582534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95" t="7967" b="45082"/>
          <a:stretch/>
        </p:blipFill>
        <p:spPr>
          <a:xfrm>
            <a:off x="1828800" y="4146575"/>
            <a:ext cx="10123136" cy="2572059"/>
          </a:xfrm>
          <a:prstGeom prst="rect">
            <a:avLst/>
          </a:prstGeom>
        </p:spPr>
      </p:pic>
      <p:sp>
        <p:nvSpPr>
          <p:cNvPr id="2" name="Title 1"/>
          <p:cNvSpPr>
            <a:spLocks noGrp="1"/>
          </p:cNvSpPr>
          <p:nvPr>
            <p:ph type="title"/>
          </p:nvPr>
        </p:nvSpPr>
        <p:spPr>
          <a:xfrm>
            <a:off x="207996" y="0"/>
            <a:ext cx="8596668" cy="1320800"/>
          </a:xfrm>
        </p:spPr>
        <p:txBody>
          <a:bodyPr/>
          <a:lstStyle/>
          <a:p>
            <a:r>
              <a:rPr lang="en-US" dirty="0"/>
              <a:t>Adding Congregate Volunteer Units:</a:t>
            </a:r>
          </a:p>
        </p:txBody>
      </p:sp>
      <p:sp>
        <p:nvSpPr>
          <p:cNvPr id="3" name="Content Placeholder 2"/>
          <p:cNvSpPr>
            <a:spLocks noGrp="1"/>
          </p:cNvSpPr>
          <p:nvPr>
            <p:ph idx="1"/>
          </p:nvPr>
        </p:nvSpPr>
        <p:spPr>
          <a:xfrm>
            <a:off x="207996" y="914416"/>
            <a:ext cx="8596668" cy="3880773"/>
          </a:xfrm>
        </p:spPr>
        <p:txBody>
          <a:bodyPr/>
          <a:lstStyle/>
          <a:p>
            <a:r>
              <a:rPr lang="en-US" dirty="0"/>
              <a:t>When you need to add volunteer units to your created group, you will need to go to Service Deliveries</a:t>
            </a:r>
          </a:p>
          <a:p>
            <a:endParaRPr lang="en-US" dirty="0"/>
          </a:p>
          <a:p>
            <a:endParaRPr lang="en-US" dirty="0"/>
          </a:p>
          <a:p>
            <a:endParaRPr lang="en-US" dirty="0"/>
          </a:p>
          <a:p>
            <a:endParaRPr lang="en-US" dirty="0"/>
          </a:p>
          <a:p>
            <a:endParaRPr lang="en-US" dirty="0"/>
          </a:p>
          <a:p>
            <a:endParaRPr lang="en-US" dirty="0"/>
          </a:p>
          <a:p>
            <a:r>
              <a:rPr lang="en-US" dirty="0"/>
              <a:t>You will then click Add New</a:t>
            </a:r>
          </a:p>
        </p:txBody>
      </p:sp>
      <p:pic>
        <p:nvPicPr>
          <p:cNvPr id="4" name="Picture 3"/>
          <p:cNvPicPr>
            <a:picLocks noChangeAspect="1"/>
          </p:cNvPicPr>
          <p:nvPr/>
        </p:nvPicPr>
        <p:blipFill rotWithShape="1">
          <a:blip r:embed="rId3"/>
          <a:srcRect l="285" t="8334" b="53070"/>
          <a:stretch/>
        </p:blipFill>
        <p:spPr>
          <a:xfrm>
            <a:off x="380325" y="1666959"/>
            <a:ext cx="10746224" cy="2253040"/>
          </a:xfrm>
          <a:prstGeom prst="rect">
            <a:avLst/>
          </a:prstGeom>
        </p:spPr>
      </p:pic>
      <p:cxnSp>
        <p:nvCxnSpPr>
          <p:cNvPr id="6" name="Straight Arrow Connector 5"/>
          <p:cNvCxnSpPr/>
          <p:nvPr/>
        </p:nvCxnSpPr>
        <p:spPr>
          <a:xfrm>
            <a:off x="3050697" y="1456566"/>
            <a:ext cx="4110754" cy="139823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47207" y="4232134"/>
            <a:ext cx="3997466" cy="120047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520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55" t="6907" r="28745" b="6675"/>
          <a:stretch/>
        </p:blipFill>
        <p:spPr>
          <a:xfrm>
            <a:off x="3582825" y="426855"/>
            <a:ext cx="8609175" cy="6004289"/>
          </a:xfrm>
          <a:prstGeom prst="rect">
            <a:avLst/>
          </a:prstGeom>
        </p:spPr>
      </p:pic>
      <p:sp>
        <p:nvSpPr>
          <p:cNvPr id="3" name="Content Placeholder 2"/>
          <p:cNvSpPr>
            <a:spLocks noGrp="1"/>
          </p:cNvSpPr>
          <p:nvPr>
            <p:ph idx="1"/>
          </p:nvPr>
        </p:nvSpPr>
        <p:spPr>
          <a:xfrm>
            <a:off x="86616" y="0"/>
            <a:ext cx="3496209" cy="6858000"/>
          </a:xfrm>
          <a:noFill/>
        </p:spPr>
        <p:txBody>
          <a:bodyPr>
            <a:normAutofit lnSpcReduction="10000"/>
          </a:bodyPr>
          <a:lstStyle/>
          <a:p>
            <a:r>
              <a:rPr lang="en-US" dirty="0"/>
              <a:t>Once you have clicked Add New, you will be taken to a blank service delivery screen. </a:t>
            </a:r>
          </a:p>
          <a:p>
            <a:pPr lvl="1"/>
            <a:r>
              <a:rPr lang="en-US" dirty="0"/>
              <a:t>For this example we will view Eagle Nest’s September 2016 entry:</a:t>
            </a:r>
          </a:p>
          <a:p>
            <a:r>
              <a:rPr lang="en-US" dirty="0"/>
              <a:t>When adding a new Service Delivery please double check the following to make sure your entry is correct: </a:t>
            </a:r>
          </a:p>
          <a:p>
            <a:r>
              <a:rPr lang="en-US" dirty="0"/>
              <a:t>Care Program, Agency, Provider &amp; Site (if applicable)</a:t>
            </a:r>
          </a:p>
          <a:p>
            <a:r>
              <a:rPr lang="en-US" dirty="0"/>
              <a:t>Correct </a:t>
            </a:r>
            <a:r>
              <a:rPr lang="en-US" dirty="0">
                <a:solidFill>
                  <a:srgbClr val="00B050"/>
                </a:solidFill>
              </a:rPr>
              <a:t>Service</a:t>
            </a:r>
            <a:r>
              <a:rPr lang="en-US" dirty="0"/>
              <a:t> &amp; </a:t>
            </a:r>
            <a:r>
              <a:rPr lang="en-US" dirty="0">
                <a:solidFill>
                  <a:srgbClr val="0070C0"/>
                </a:solidFill>
              </a:rPr>
              <a:t>Subservice</a:t>
            </a:r>
          </a:p>
          <a:p>
            <a:r>
              <a:rPr lang="en-US" dirty="0">
                <a:solidFill>
                  <a:srgbClr val="7030A0"/>
                </a:solidFill>
              </a:rPr>
              <a:t>Service Month/Year</a:t>
            </a:r>
          </a:p>
          <a:p>
            <a:r>
              <a:rPr lang="en-US" dirty="0"/>
              <a:t>Units</a:t>
            </a:r>
          </a:p>
          <a:p>
            <a:r>
              <a:rPr lang="en-US" dirty="0"/>
              <a:t>The unit breakdown should </a:t>
            </a:r>
            <a:r>
              <a:rPr lang="en-US" dirty="0">
                <a:solidFill>
                  <a:srgbClr val="FF0000"/>
                </a:solidFill>
              </a:rPr>
              <a:t>always</a:t>
            </a:r>
            <a:r>
              <a:rPr lang="en-US" dirty="0"/>
              <a:t> be listed in the comments section, for volunteers, the name of the volunteer and how they volunteered </a:t>
            </a:r>
            <a:r>
              <a:rPr lang="en-US" b="1" u="sng" dirty="0"/>
              <a:t>must</a:t>
            </a:r>
            <a:r>
              <a:rPr lang="en-US" dirty="0"/>
              <a:t> be listed in the breakdown. </a:t>
            </a:r>
          </a:p>
          <a:p>
            <a:pPr lvl="1"/>
            <a:endParaRPr lang="en-US" dirty="0"/>
          </a:p>
        </p:txBody>
      </p:sp>
      <p:sp>
        <p:nvSpPr>
          <p:cNvPr id="28" name="Left Brace 27"/>
          <p:cNvSpPr/>
          <p:nvPr/>
        </p:nvSpPr>
        <p:spPr>
          <a:xfrm>
            <a:off x="3770889" y="1563785"/>
            <a:ext cx="339865" cy="556328"/>
          </a:xfrm>
          <a:prstGeom prst="leftBrace">
            <a:avLst>
              <a:gd name="adj1" fmla="val 0"/>
              <a:gd name="adj2" fmla="val 10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Elbow Connector 33"/>
          <p:cNvCxnSpPr/>
          <p:nvPr/>
        </p:nvCxnSpPr>
        <p:spPr>
          <a:xfrm rot="5400000">
            <a:off x="2586420" y="2244530"/>
            <a:ext cx="1308884" cy="1060055"/>
          </a:xfrm>
          <a:prstGeom prst="bentConnector3">
            <a:avLst>
              <a:gd name="adj1" fmla="val 100077"/>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940821" y="1875328"/>
            <a:ext cx="4207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28" idx="2"/>
          </p:cNvCxnSpPr>
          <p:nvPr/>
        </p:nvCxnSpPr>
        <p:spPr>
          <a:xfrm flipH="1">
            <a:off x="4110754" y="2120113"/>
            <a:ext cx="31559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4426344" y="2459979"/>
            <a:ext cx="461245" cy="21848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268549" y="2727016"/>
            <a:ext cx="619040" cy="20230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827532" y="2994053"/>
            <a:ext cx="1015549" cy="20230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Elbow Connector 52"/>
          <p:cNvCxnSpPr/>
          <p:nvPr/>
        </p:nvCxnSpPr>
        <p:spPr>
          <a:xfrm flipV="1">
            <a:off x="1140977" y="3600956"/>
            <a:ext cx="3139709" cy="1229989"/>
          </a:xfrm>
          <a:prstGeom prst="bentConnector3">
            <a:avLst>
              <a:gd name="adj1" fmla="val 8479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985961" y="5421664"/>
            <a:ext cx="4280687" cy="161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820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32292" t="21182" r="23217" b="9958"/>
          <a:stretch/>
        </p:blipFill>
        <p:spPr>
          <a:xfrm rot="997797">
            <a:off x="7143010" y="3099705"/>
            <a:ext cx="4280187" cy="3588260"/>
          </a:xfrm>
          <a:prstGeom prst="rect">
            <a:avLst/>
          </a:prstGeom>
        </p:spPr>
      </p:pic>
      <p:sp>
        <p:nvSpPr>
          <p:cNvPr id="3" name="Content Placeholder 2"/>
          <p:cNvSpPr>
            <a:spLocks noGrp="1"/>
          </p:cNvSpPr>
          <p:nvPr>
            <p:ph idx="1"/>
          </p:nvPr>
        </p:nvSpPr>
        <p:spPr>
          <a:xfrm>
            <a:off x="405486" y="601920"/>
            <a:ext cx="10414736" cy="5653378"/>
          </a:xfrm>
          <a:noFill/>
        </p:spPr>
        <p:txBody>
          <a:bodyPr/>
          <a:lstStyle/>
          <a:p>
            <a:r>
              <a:rPr lang="en-US" dirty="0"/>
              <a:t>Once you have checked all data in the Rosters Section and Congregate Volunteers under 60 (if applicable), you will then move on to the Consumers section.</a:t>
            </a:r>
          </a:p>
          <a:p>
            <a:endParaRPr lang="en-US" dirty="0"/>
          </a:p>
          <a:p>
            <a:r>
              <a:rPr lang="en-US" dirty="0"/>
              <a:t>In this section you will find all guest and staff meals (</a:t>
            </a:r>
            <a:r>
              <a:rPr lang="en-US" dirty="0">
                <a:solidFill>
                  <a:srgbClr val="FF0000"/>
                </a:solidFill>
              </a:rPr>
              <a:t>CM Non-Reimbursable</a:t>
            </a:r>
            <a:r>
              <a:rPr lang="en-US" dirty="0"/>
              <a:t>), </a:t>
            </a:r>
            <a:r>
              <a:rPr lang="en-US" dirty="0">
                <a:solidFill>
                  <a:srgbClr val="00B050"/>
                </a:solidFill>
              </a:rPr>
              <a:t>Nutrition Education</a:t>
            </a:r>
            <a:r>
              <a:rPr lang="en-US" dirty="0"/>
              <a:t> and any unregistered eligible units (</a:t>
            </a:r>
            <a:r>
              <a:rPr lang="en-US" dirty="0">
                <a:solidFill>
                  <a:srgbClr val="00B0F0"/>
                </a:solidFill>
              </a:rPr>
              <a:t>CM-Other</a:t>
            </a:r>
            <a:r>
              <a:rPr lang="en-US" dirty="0"/>
              <a:t>, HD-Non-Reimbursable, </a:t>
            </a:r>
            <a:r>
              <a:rPr lang="en-US" dirty="0">
                <a:solidFill>
                  <a:srgbClr val="7030A0"/>
                </a:solidFill>
              </a:rPr>
              <a:t>Tsp-Other</a:t>
            </a:r>
            <a:r>
              <a:rPr lang="en-US" dirty="0"/>
              <a:t>, etc)</a:t>
            </a:r>
          </a:p>
          <a:p>
            <a:pPr lvl="1"/>
            <a:r>
              <a:rPr lang="en-US" dirty="0"/>
              <a:t>You will then filter the Consumer’s tab the same way you filtered the Roster tab with one difference, only filter it by PSA. </a:t>
            </a:r>
          </a:p>
          <a:p>
            <a:pPr lvl="2"/>
            <a:r>
              <a:rPr lang="en-US" dirty="0"/>
              <a:t>Ex: psa2 </a:t>
            </a:r>
          </a:p>
        </p:txBody>
      </p:sp>
      <p:pic>
        <p:nvPicPr>
          <p:cNvPr id="10" name="Picture 9"/>
          <p:cNvPicPr>
            <a:picLocks noChangeAspect="1"/>
          </p:cNvPicPr>
          <p:nvPr/>
        </p:nvPicPr>
        <p:blipFill rotWithShape="1">
          <a:blip r:embed="rId3"/>
          <a:srcRect l="9649" t="11678" r="4322" b="1294"/>
          <a:stretch/>
        </p:blipFill>
        <p:spPr>
          <a:xfrm rot="20295051">
            <a:off x="506441" y="3893853"/>
            <a:ext cx="4363453" cy="2391012"/>
          </a:xfrm>
          <a:prstGeom prst="rect">
            <a:avLst/>
          </a:prstGeom>
        </p:spPr>
      </p:pic>
      <p:sp>
        <p:nvSpPr>
          <p:cNvPr id="2" name="Title 1"/>
          <p:cNvSpPr>
            <a:spLocks noGrp="1"/>
          </p:cNvSpPr>
          <p:nvPr>
            <p:ph type="title"/>
          </p:nvPr>
        </p:nvSpPr>
        <p:spPr>
          <a:xfrm>
            <a:off x="290273" y="6022"/>
            <a:ext cx="8486823" cy="726219"/>
          </a:xfrm>
        </p:spPr>
        <p:txBody>
          <a:bodyPr/>
          <a:lstStyle/>
          <a:p>
            <a:r>
              <a:rPr lang="en-US" dirty="0"/>
              <a:t>Consumer Groups:</a:t>
            </a:r>
          </a:p>
        </p:txBody>
      </p:sp>
      <p:pic>
        <p:nvPicPr>
          <p:cNvPr id="4" name="Picture 3"/>
          <p:cNvPicPr>
            <a:picLocks noChangeAspect="1"/>
          </p:cNvPicPr>
          <p:nvPr/>
        </p:nvPicPr>
        <p:blipFill rotWithShape="1">
          <a:blip r:embed="rId4"/>
          <a:srcRect l="32939" t="9555" r="27412" b="86143"/>
          <a:stretch/>
        </p:blipFill>
        <p:spPr>
          <a:xfrm>
            <a:off x="1708486" y="1222241"/>
            <a:ext cx="7251031" cy="426210"/>
          </a:xfrm>
          <a:prstGeom prst="rect">
            <a:avLst/>
          </a:prstGeom>
        </p:spPr>
      </p:pic>
      <p:pic>
        <p:nvPicPr>
          <p:cNvPr id="5" name="Picture 4"/>
          <p:cNvPicPr>
            <a:picLocks noChangeAspect="1"/>
          </p:cNvPicPr>
          <p:nvPr/>
        </p:nvPicPr>
        <p:blipFill rotWithShape="1">
          <a:blip r:embed="rId5"/>
          <a:srcRect l="46228" t="25527" r="27513" b="60297"/>
          <a:stretch/>
        </p:blipFill>
        <p:spPr>
          <a:xfrm>
            <a:off x="2644569" y="2966406"/>
            <a:ext cx="4802240" cy="1404312"/>
          </a:xfrm>
          <a:prstGeom prst="rect">
            <a:avLst/>
          </a:prstGeom>
        </p:spPr>
      </p:pic>
      <p:sp>
        <p:nvSpPr>
          <p:cNvPr id="6" name="Rectangle 5"/>
          <p:cNvSpPr/>
          <p:nvPr/>
        </p:nvSpPr>
        <p:spPr>
          <a:xfrm>
            <a:off x="3126985" y="1286880"/>
            <a:ext cx="1049572" cy="21468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08042">
            <a:off x="7867745" y="4061268"/>
            <a:ext cx="924044" cy="1467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986352">
            <a:off x="7103592" y="5750141"/>
            <a:ext cx="918041" cy="1356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0248867">
            <a:off x="665274" y="4772633"/>
            <a:ext cx="809339" cy="12697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0248867">
            <a:off x="965907" y="6335128"/>
            <a:ext cx="693376" cy="13213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937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30376" t="26964" r="48823" b="36369"/>
          <a:stretch/>
        </p:blipFill>
        <p:spPr>
          <a:xfrm>
            <a:off x="4184386" y="4488188"/>
            <a:ext cx="2478807" cy="2366828"/>
          </a:xfrm>
          <a:prstGeom prst="rect">
            <a:avLst/>
          </a:prstGeom>
        </p:spPr>
      </p:pic>
      <p:sp>
        <p:nvSpPr>
          <p:cNvPr id="2" name="Title 1"/>
          <p:cNvSpPr>
            <a:spLocks noGrp="1"/>
          </p:cNvSpPr>
          <p:nvPr>
            <p:ph type="title"/>
          </p:nvPr>
        </p:nvSpPr>
        <p:spPr>
          <a:xfrm>
            <a:off x="289603" y="60093"/>
            <a:ext cx="8596668" cy="673768"/>
          </a:xfrm>
        </p:spPr>
        <p:txBody>
          <a:bodyPr/>
          <a:lstStyle/>
          <a:p>
            <a:r>
              <a:rPr lang="en-US" dirty="0"/>
              <a:t>Consumer Groups – Unregistered Units:</a:t>
            </a:r>
          </a:p>
        </p:txBody>
      </p:sp>
      <p:sp>
        <p:nvSpPr>
          <p:cNvPr id="3" name="Content Placeholder 2"/>
          <p:cNvSpPr>
            <a:spLocks noGrp="1"/>
          </p:cNvSpPr>
          <p:nvPr>
            <p:ph idx="1"/>
          </p:nvPr>
        </p:nvSpPr>
        <p:spPr>
          <a:xfrm>
            <a:off x="430843" y="553453"/>
            <a:ext cx="10993298" cy="5791200"/>
          </a:xfrm>
        </p:spPr>
        <p:txBody>
          <a:bodyPr/>
          <a:lstStyle/>
          <a:p>
            <a:r>
              <a:rPr lang="en-US" dirty="0"/>
              <a:t>All unregistered units, including HD-Non-Reimbursable units will be found in the consumer’s Tab, make sure you select “Consumer Groups” under the “Consumer Type” Filter and click apply. </a:t>
            </a:r>
          </a:p>
          <a:p>
            <a:endParaRPr lang="en-US" dirty="0"/>
          </a:p>
          <a:p>
            <a:endParaRPr lang="en-US" dirty="0"/>
          </a:p>
          <a:p>
            <a:endParaRPr lang="en-US" dirty="0"/>
          </a:p>
          <a:p>
            <a:endParaRPr lang="en-US" dirty="0"/>
          </a:p>
          <a:p>
            <a:endParaRPr lang="en-US" dirty="0"/>
          </a:p>
          <a:p>
            <a:r>
              <a:rPr lang="en-US" dirty="0"/>
              <a:t>Once you have selected Consumer Groups, your unregistered units will be located in the top group, based on PSA. </a:t>
            </a:r>
          </a:p>
          <a:p>
            <a:pPr lvl="1"/>
            <a:r>
              <a:rPr lang="en-US" dirty="0"/>
              <a:t>For Example: PSA2 – A Unregistered Eligible Consumer</a:t>
            </a:r>
          </a:p>
          <a:p>
            <a:pPr lvl="1"/>
            <a:r>
              <a:rPr lang="en-US" dirty="0"/>
              <a:t>Right Click on the consumer group, hover over “Open To. . .” and select “Service Deliveries” from the drop down Menu.</a:t>
            </a:r>
          </a:p>
        </p:txBody>
      </p:sp>
      <p:pic>
        <p:nvPicPr>
          <p:cNvPr id="4" name="Picture 3"/>
          <p:cNvPicPr>
            <a:picLocks noChangeAspect="1"/>
          </p:cNvPicPr>
          <p:nvPr/>
        </p:nvPicPr>
        <p:blipFill rotWithShape="1">
          <a:blip r:embed="rId3"/>
          <a:srcRect l="49693" t="18543" r="35394" b="61376"/>
          <a:stretch/>
        </p:blipFill>
        <p:spPr>
          <a:xfrm>
            <a:off x="3635887" y="1157681"/>
            <a:ext cx="2727158" cy="1989222"/>
          </a:xfrm>
          <a:prstGeom prst="rect">
            <a:avLst/>
          </a:prstGeom>
        </p:spPr>
      </p:pic>
      <p:cxnSp>
        <p:nvCxnSpPr>
          <p:cNvPr id="6" name="Straight Arrow Connector 5"/>
          <p:cNvCxnSpPr/>
          <p:nvPr/>
        </p:nvCxnSpPr>
        <p:spPr>
          <a:xfrm flipH="1">
            <a:off x="5597718" y="1107376"/>
            <a:ext cx="1544555" cy="51469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a:srcRect l="8114" t="21943" r="42930" b="67473"/>
          <a:stretch/>
        </p:blipFill>
        <p:spPr>
          <a:xfrm>
            <a:off x="6333705" y="3638140"/>
            <a:ext cx="5748889" cy="673176"/>
          </a:xfrm>
          <a:prstGeom prst="rect">
            <a:avLst/>
          </a:prstGeom>
        </p:spPr>
      </p:pic>
      <p:sp>
        <p:nvSpPr>
          <p:cNvPr id="12" name="Rectangle 11"/>
          <p:cNvSpPr/>
          <p:nvPr/>
        </p:nvSpPr>
        <p:spPr>
          <a:xfrm>
            <a:off x="8197795" y="3891239"/>
            <a:ext cx="2496709" cy="16697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4977518" y="4549453"/>
            <a:ext cx="795129" cy="46782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551875" y="4549453"/>
            <a:ext cx="1900362" cy="905142"/>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40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 </a:t>
            </a:r>
          </a:p>
        </p:txBody>
      </p:sp>
      <p:sp>
        <p:nvSpPr>
          <p:cNvPr id="3" name="Content Placeholder 2"/>
          <p:cNvSpPr>
            <a:spLocks noGrp="1"/>
          </p:cNvSpPr>
          <p:nvPr>
            <p:ph idx="1"/>
          </p:nvPr>
        </p:nvSpPr>
        <p:spPr>
          <a:xfrm>
            <a:off x="523631" y="1375509"/>
            <a:ext cx="9400546" cy="4631008"/>
          </a:xfrm>
        </p:spPr>
        <p:txBody>
          <a:bodyPr/>
          <a:lstStyle/>
          <a:p>
            <a:r>
              <a:rPr lang="en-US" dirty="0"/>
              <a:t>To ensure accuracy your SAMS data should balance and reconcile with Hard Documentation for the respected service. </a:t>
            </a:r>
          </a:p>
          <a:p>
            <a:r>
              <a:rPr lang="en-US" dirty="0"/>
              <a:t>Ensure that all necessary reports are included in your submission, all documents should be thoroughly reviewed for accuracy and make any/all corrections prior to submission. </a:t>
            </a:r>
          </a:p>
          <a:p>
            <a:r>
              <a:rPr lang="en-US" dirty="0"/>
              <a:t>All report documentation shall be signed and dated.</a:t>
            </a:r>
          </a:p>
          <a:p>
            <a:pPr lvl="1"/>
            <a:r>
              <a:rPr lang="en-US" dirty="0"/>
              <a:t>SAMS Verification Statement </a:t>
            </a:r>
          </a:p>
          <a:p>
            <a:pPr lvl="1"/>
            <a:r>
              <a:rPr lang="en-US" dirty="0"/>
              <a:t>AAA Agency Summary Report (ASR) </a:t>
            </a:r>
          </a:p>
          <a:p>
            <a:pPr lvl="1"/>
            <a:r>
              <a:rPr lang="en-US" dirty="0"/>
              <a:t>AAA NSIP Report (if applicable) </a:t>
            </a:r>
          </a:p>
          <a:p>
            <a:pPr lvl="1"/>
            <a:r>
              <a:rPr lang="en-US" dirty="0"/>
              <a:t>Unregistered Service Delivery Print Out from SAMS (if applicable) </a:t>
            </a:r>
          </a:p>
          <a:p>
            <a:pPr lvl="1"/>
            <a:r>
              <a:rPr lang="en-US" dirty="0"/>
              <a:t>Excel Spreadsheet YTD List of Unregistered (if applicable) </a:t>
            </a:r>
          </a:p>
          <a:p>
            <a:r>
              <a:rPr lang="en-US" dirty="0"/>
              <a:t>Reports should be submitted via E-Mail to the SAMS E-mail Group: </a:t>
            </a:r>
            <a:r>
              <a:rPr lang="en-US" dirty="0">
                <a:hlinkClick r:id="rId3"/>
              </a:rPr>
              <a:t>sams@ncnmedd.com</a:t>
            </a:r>
            <a:endParaRPr lang="en-US" dirty="0"/>
          </a:p>
          <a:p>
            <a:pPr marL="0" indent="0">
              <a:buNone/>
            </a:pPr>
            <a:endParaRPr lang="en-US" dirty="0"/>
          </a:p>
        </p:txBody>
      </p:sp>
    </p:spTree>
    <p:extLst>
      <p:ext uri="{BB962C8B-B14F-4D97-AF65-F5344CB8AC3E}">
        <p14:creationId xmlns:p14="http://schemas.microsoft.com/office/powerpoint/2010/main" val="956081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105" t="28574" r="13293" b="52000"/>
          <a:stretch/>
        </p:blipFill>
        <p:spPr>
          <a:xfrm>
            <a:off x="6131851" y="1933073"/>
            <a:ext cx="6060149" cy="1610237"/>
          </a:xfrm>
          <a:prstGeom prst="rect">
            <a:avLst/>
          </a:prstGeom>
        </p:spPr>
      </p:pic>
      <p:sp>
        <p:nvSpPr>
          <p:cNvPr id="3" name="Content Placeholder 2"/>
          <p:cNvSpPr>
            <a:spLocks noGrp="1"/>
          </p:cNvSpPr>
          <p:nvPr>
            <p:ph idx="1"/>
          </p:nvPr>
        </p:nvSpPr>
        <p:spPr>
          <a:xfrm>
            <a:off x="677333" y="190831"/>
            <a:ext cx="10581713" cy="6289482"/>
          </a:xfrm>
        </p:spPr>
        <p:txBody>
          <a:bodyPr/>
          <a:lstStyle/>
          <a:p>
            <a:r>
              <a:rPr lang="en-US" dirty="0"/>
              <a:t>Now that we are in the Unregistered Service Delivery Area, you can </a:t>
            </a:r>
            <a:r>
              <a:rPr lang="en-US" dirty="0">
                <a:solidFill>
                  <a:schemeClr val="tx1"/>
                </a:solidFill>
              </a:rPr>
              <a:t>filter</a:t>
            </a:r>
            <a:r>
              <a:rPr lang="en-US" dirty="0"/>
              <a:t> your results, by </a:t>
            </a:r>
            <a:r>
              <a:rPr lang="en-US" dirty="0">
                <a:solidFill>
                  <a:srgbClr val="00B0F0"/>
                </a:solidFill>
              </a:rPr>
              <a:t>Provider</a:t>
            </a:r>
            <a:r>
              <a:rPr lang="en-US" dirty="0"/>
              <a:t> to reflect only the one you are searching for. </a:t>
            </a:r>
          </a:p>
          <a:p>
            <a:pPr lvl="1"/>
            <a:endParaRPr lang="en-US" dirty="0"/>
          </a:p>
          <a:p>
            <a:pPr lvl="1"/>
            <a:r>
              <a:rPr lang="en-US" dirty="0"/>
              <a:t>In this example, we will filter our results to reflect Santa Fe County. </a:t>
            </a:r>
          </a:p>
          <a:p>
            <a:pPr lvl="1"/>
            <a:r>
              <a:rPr lang="en-US" dirty="0"/>
              <a:t>Once you filter your provider, you will only see service deliveries for that program.</a:t>
            </a:r>
          </a:p>
          <a:p>
            <a:pPr lvl="1"/>
            <a:endParaRPr lang="en-US" dirty="0"/>
          </a:p>
          <a:p>
            <a:pPr lvl="1"/>
            <a:endParaRPr lang="en-US" dirty="0"/>
          </a:p>
          <a:p>
            <a:pPr lvl="1"/>
            <a:endParaRPr lang="en-US" dirty="0"/>
          </a:p>
          <a:p>
            <a:pPr lvl="1"/>
            <a:endParaRPr lang="en-US" dirty="0"/>
          </a:p>
          <a:p>
            <a:pPr lvl="1"/>
            <a:endParaRPr lang="en-US" dirty="0"/>
          </a:p>
          <a:p>
            <a:pPr lvl="1"/>
            <a:r>
              <a:rPr lang="en-US" dirty="0"/>
              <a:t>You will then check each service delivery for the corresponding reporting period, matching each entry to what is listed on your ASR Local Report. </a:t>
            </a:r>
          </a:p>
        </p:txBody>
      </p:sp>
      <p:sp>
        <p:nvSpPr>
          <p:cNvPr id="5" name="Rectangle 4"/>
          <p:cNvSpPr/>
          <p:nvPr/>
        </p:nvSpPr>
        <p:spPr>
          <a:xfrm>
            <a:off x="6131851" y="1987826"/>
            <a:ext cx="742712" cy="31010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8237551" y="477078"/>
            <a:ext cx="87465" cy="152665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a:srcRect l="19824" t="49855" r="5228" b="17505"/>
          <a:stretch/>
        </p:blipFill>
        <p:spPr>
          <a:xfrm>
            <a:off x="3527101" y="5122879"/>
            <a:ext cx="5209500" cy="1276184"/>
          </a:xfrm>
          <a:prstGeom prst="rect">
            <a:avLst/>
          </a:prstGeom>
        </p:spPr>
      </p:pic>
      <p:pic>
        <p:nvPicPr>
          <p:cNvPr id="11" name="Picture 10"/>
          <p:cNvPicPr>
            <a:picLocks noChangeAspect="1"/>
          </p:cNvPicPr>
          <p:nvPr/>
        </p:nvPicPr>
        <p:blipFill rotWithShape="1">
          <a:blip r:embed="rId4"/>
          <a:srcRect l="2176" t="29091" r="3211" b="63506"/>
          <a:stretch/>
        </p:blipFill>
        <p:spPr>
          <a:xfrm>
            <a:off x="299569" y="4402267"/>
            <a:ext cx="11664564" cy="639362"/>
          </a:xfrm>
          <a:prstGeom prst="rect">
            <a:avLst/>
          </a:prstGeom>
        </p:spPr>
      </p:pic>
      <p:cxnSp>
        <p:nvCxnSpPr>
          <p:cNvPr id="13" name="Straight Arrow Connector 12"/>
          <p:cNvCxnSpPr/>
          <p:nvPr/>
        </p:nvCxnSpPr>
        <p:spPr>
          <a:xfrm flipH="1">
            <a:off x="7195931" y="4898003"/>
            <a:ext cx="2790907" cy="834887"/>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18804" y="4721949"/>
            <a:ext cx="742712" cy="23966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4089" y="5501175"/>
            <a:ext cx="635201" cy="23966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58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l="3465" t="29676" r="32018" b="5385"/>
          <a:stretch/>
        </p:blipFill>
        <p:spPr>
          <a:xfrm>
            <a:off x="5117431" y="965107"/>
            <a:ext cx="7074569" cy="5087719"/>
          </a:xfrm>
          <a:prstGeom prst="rect">
            <a:avLst/>
          </a:prstGeom>
        </p:spPr>
      </p:pic>
      <p:sp>
        <p:nvSpPr>
          <p:cNvPr id="2" name="Title 1"/>
          <p:cNvSpPr>
            <a:spLocks noGrp="1"/>
          </p:cNvSpPr>
          <p:nvPr>
            <p:ph type="title"/>
          </p:nvPr>
        </p:nvSpPr>
        <p:spPr>
          <a:xfrm>
            <a:off x="263866" y="60054"/>
            <a:ext cx="4642089" cy="614901"/>
          </a:xfrm>
        </p:spPr>
        <p:txBody>
          <a:bodyPr>
            <a:normAutofit fontScale="90000"/>
          </a:bodyPr>
          <a:lstStyle/>
          <a:p>
            <a:r>
              <a:rPr lang="en-US" dirty="0"/>
              <a:t>Things to Keep in Mind:</a:t>
            </a:r>
          </a:p>
        </p:txBody>
      </p:sp>
      <p:sp>
        <p:nvSpPr>
          <p:cNvPr id="3" name="Content Placeholder 2"/>
          <p:cNvSpPr>
            <a:spLocks noGrp="1"/>
          </p:cNvSpPr>
          <p:nvPr>
            <p:ph idx="1"/>
          </p:nvPr>
        </p:nvSpPr>
        <p:spPr>
          <a:xfrm>
            <a:off x="208547" y="617621"/>
            <a:ext cx="5157537" cy="5991726"/>
          </a:xfrm>
        </p:spPr>
        <p:txBody>
          <a:bodyPr>
            <a:normAutofit/>
          </a:bodyPr>
          <a:lstStyle/>
          <a:p>
            <a:r>
              <a:rPr lang="en-US" dirty="0"/>
              <a:t>When checking unregistered eligible units for any provider, please be sure to open the actual service delivery and check for the following:</a:t>
            </a:r>
          </a:p>
          <a:p>
            <a:r>
              <a:rPr lang="en-US" dirty="0"/>
              <a:t>Care Program, Agency, Provider &amp; Site</a:t>
            </a:r>
          </a:p>
          <a:p>
            <a:r>
              <a:rPr lang="en-US" dirty="0"/>
              <a:t>Correct Service &amp; Subservice</a:t>
            </a:r>
          </a:p>
          <a:p>
            <a:r>
              <a:rPr lang="en-US" dirty="0"/>
              <a:t>Service Month/Year</a:t>
            </a:r>
          </a:p>
          <a:p>
            <a:r>
              <a:rPr lang="en-US" dirty="0"/>
              <a:t>Units</a:t>
            </a:r>
          </a:p>
          <a:p>
            <a:r>
              <a:rPr lang="en-US" dirty="0"/>
              <a:t>If it is transportation, your subservice will need to be tsp – other</a:t>
            </a:r>
          </a:p>
          <a:p>
            <a:r>
              <a:rPr lang="en-US" dirty="0"/>
              <a:t>Congregate Meals will be CM – Other </a:t>
            </a:r>
          </a:p>
          <a:p>
            <a:r>
              <a:rPr lang="en-US" dirty="0"/>
              <a:t>And Home Delivered Meals will be HD – Non-Reimbursable</a:t>
            </a:r>
          </a:p>
          <a:p>
            <a:r>
              <a:rPr lang="en-US" dirty="0"/>
              <a:t>The unit breakdown should always be listed in the comments section for all of these services</a:t>
            </a:r>
          </a:p>
          <a:p>
            <a:pPr lvl="1"/>
            <a:r>
              <a:rPr lang="en-US" dirty="0"/>
              <a:t>The “Consumers Served” should </a:t>
            </a:r>
            <a:r>
              <a:rPr lang="en-US" b="1" u="sng" dirty="0"/>
              <a:t>always</a:t>
            </a:r>
            <a:r>
              <a:rPr lang="en-US" dirty="0"/>
              <a:t> be 1</a:t>
            </a:r>
          </a:p>
          <a:p>
            <a:endParaRPr lang="en-US" dirty="0"/>
          </a:p>
        </p:txBody>
      </p:sp>
      <p:sp>
        <p:nvSpPr>
          <p:cNvPr id="5" name="Left Brace 4"/>
          <p:cNvSpPr/>
          <p:nvPr/>
        </p:nvSpPr>
        <p:spPr>
          <a:xfrm>
            <a:off x="4580022" y="1171074"/>
            <a:ext cx="786062" cy="848557"/>
          </a:xfrm>
          <a:prstGeom prst="leftBrace">
            <a:avLst>
              <a:gd name="adj1" fmla="val 0"/>
              <a:gd name="adj2" fmla="val 100000"/>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3625516" y="2462463"/>
            <a:ext cx="2027861" cy="12178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625516" y="2454442"/>
            <a:ext cx="1949116" cy="40907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454783" y="4834314"/>
            <a:ext cx="1796716" cy="1267326"/>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520203" y="5144812"/>
            <a:ext cx="1427747" cy="646331"/>
          </a:xfrm>
          <a:prstGeom prst="rect">
            <a:avLst/>
          </a:prstGeom>
          <a:noFill/>
        </p:spPr>
        <p:txBody>
          <a:bodyPr wrap="square" rtlCol="0">
            <a:spAutoFit/>
          </a:bodyPr>
          <a:lstStyle/>
          <a:p>
            <a:pPr algn="ctr"/>
            <a:r>
              <a:rPr lang="en-US" dirty="0"/>
              <a:t>Unit Breakdown</a:t>
            </a:r>
          </a:p>
        </p:txBody>
      </p:sp>
      <p:cxnSp>
        <p:nvCxnSpPr>
          <p:cNvPr id="14" name="Straight Arrow Connector 13"/>
          <p:cNvCxnSpPr/>
          <p:nvPr/>
        </p:nvCxnSpPr>
        <p:spPr>
          <a:xfrm flipV="1">
            <a:off x="4905955" y="5309936"/>
            <a:ext cx="1200647" cy="9795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p:cNvCxnSpPr>
          <p:nvPr/>
        </p:nvCxnSpPr>
        <p:spPr>
          <a:xfrm>
            <a:off x="5366084" y="2019631"/>
            <a:ext cx="486076" cy="795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a:off x="10262936" y="4868779"/>
            <a:ext cx="613611" cy="1058779"/>
          </a:xfrm>
          <a:prstGeom prst="rightBrace">
            <a:avLst>
              <a:gd name="adj1" fmla="val 38562"/>
              <a:gd name="adj2"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p:nvPr/>
        </p:nvCxnSpPr>
        <p:spPr>
          <a:xfrm>
            <a:off x="2654623" y="2821493"/>
            <a:ext cx="2450776" cy="39878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216550" y="3275937"/>
            <a:ext cx="4436827" cy="24649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830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429" y="125897"/>
            <a:ext cx="7766950" cy="646706"/>
          </a:xfrm>
        </p:spPr>
        <p:txBody>
          <a:bodyPr>
            <a:normAutofit fontScale="90000"/>
          </a:bodyPr>
          <a:lstStyle/>
          <a:p>
            <a:r>
              <a:rPr lang="en-US" dirty="0"/>
              <a:t>Consumer Groups - Guest &amp; Staff Meals:</a:t>
            </a:r>
          </a:p>
        </p:txBody>
      </p:sp>
      <p:sp>
        <p:nvSpPr>
          <p:cNvPr id="3" name="Content Placeholder 2"/>
          <p:cNvSpPr>
            <a:spLocks noGrp="1"/>
          </p:cNvSpPr>
          <p:nvPr>
            <p:ph idx="1"/>
          </p:nvPr>
        </p:nvSpPr>
        <p:spPr>
          <a:xfrm>
            <a:off x="677333" y="707667"/>
            <a:ext cx="10192099" cy="5891916"/>
          </a:xfrm>
        </p:spPr>
        <p:txBody>
          <a:bodyPr/>
          <a:lstStyle/>
          <a:p>
            <a:r>
              <a:rPr lang="en-US" dirty="0"/>
              <a:t>Guest and Staff Meals are listed by PSA and also by Provider, each Provider has their own listing for Guest and Staff. </a:t>
            </a:r>
          </a:p>
          <a:p>
            <a:pPr lvl="2"/>
            <a:r>
              <a:rPr lang="en-US" dirty="0"/>
              <a:t>It will be listed as PSA# - Provider – Aggregate Guest </a:t>
            </a:r>
          </a:p>
          <a:p>
            <a:pPr lvl="2"/>
            <a:r>
              <a:rPr lang="en-US" dirty="0"/>
              <a:t>Or PSA# - Provider – Aggregate Staff</a:t>
            </a:r>
          </a:p>
          <a:p>
            <a:r>
              <a:rPr lang="en-US" dirty="0"/>
              <a:t>For this example we will use Colfax County </a:t>
            </a:r>
          </a:p>
          <a:p>
            <a:pPr lvl="1"/>
            <a:r>
              <a:rPr lang="en-US" dirty="0"/>
              <a:t>PSA2 – Colfax County – Aggregate Guests</a:t>
            </a:r>
          </a:p>
          <a:p>
            <a:pPr lvl="2"/>
            <a:r>
              <a:rPr lang="en-US" dirty="0"/>
              <a:t>Right click on the group, hover over “Open to . . .” and select “Service Deliveries” from the dropdown menu</a:t>
            </a:r>
          </a:p>
          <a:p>
            <a:pPr marL="0" indent="0">
              <a:buNone/>
            </a:pPr>
            <a:endParaRPr lang="en-US" dirty="0"/>
          </a:p>
          <a:p>
            <a:pPr lvl="2"/>
            <a:endParaRPr lang="en-US" dirty="0"/>
          </a:p>
        </p:txBody>
      </p:sp>
      <p:pic>
        <p:nvPicPr>
          <p:cNvPr id="4" name="Picture 3"/>
          <p:cNvPicPr>
            <a:picLocks noChangeAspect="1"/>
          </p:cNvPicPr>
          <p:nvPr/>
        </p:nvPicPr>
        <p:blipFill rotWithShape="1">
          <a:blip r:embed="rId2"/>
          <a:srcRect l="23509" t="46722" r="49868" b="13926"/>
          <a:stretch/>
        </p:blipFill>
        <p:spPr>
          <a:xfrm>
            <a:off x="4794199" y="3296183"/>
            <a:ext cx="3882817" cy="3108812"/>
          </a:xfrm>
          <a:prstGeom prst="rect">
            <a:avLst/>
          </a:prstGeom>
        </p:spPr>
      </p:pic>
      <p:cxnSp>
        <p:nvCxnSpPr>
          <p:cNvPr id="6" name="Straight Arrow Connector 5"/>
          <p:cNvCxnSpPr/>
          <p:nvPr/>
        </p:nvCxnSpPr>
        <p:spPr>
          <a:xfrm>
            <a:off x="5312206" y="3101595"/>
            <a:ext cx="635588" cy="101739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826928" y="3170348"/>
            <a:ext cx="200461" cy="141004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37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98783"/>
            <a:ext cx="8896036" cy="5842579"/>
          </a:xfrm>
        </p:spPr>
        <p:txBody>
          <a:bodyPr/>
          <a:lstStyle/>
          <a:p>
            <a:r>
              <a:rPr lang="en-US" dirty="0"/>
              <a:t>Once in the consumer group, you will need to check the units entered against the units reported on the ASR Local. </a:t>
            </a:r>
          </a:p>
          <a:p>
            <a:endParaRPr lang="en-US" dirty="0"/>
          </a:p>
          <a:p>
            <a:endParaRPr lang="en-US" dirty="0"/>
          </a:p>
          <a:p>
            <a:endParaRPr lang="en-US" dirty="0"/>
          </a:p>
          <a:p>
            <a:endParaRPr lang="en-US" dirty="0"/>
          </a:p>
          <a:p>
            <a:endParaRPr lang="en-US" dirty="0"/>
          </a:p>
          <a:p>
            <a:endParaRPr lang="en-US" dirty="0"/>
          </a:p>
          <a:p>
            <a:endParaRPr lang="en-US" b="1" u="sng" dirty="0">
              <a:solidFill>
                <a:srgbClr val="FF0000"/>
              </a:solidFill>
            </a:endParaRPr>
          </a:p>
          <a:p>
            <a:endParaRPr lang="en-US" b="1" u="sng" dirty="0">
              <a:solidFill>
                <a:srgbClr val="FF0000"/>
              </a:solidFill>
            </a:endParaRPr>
          </a:p>
          <a:p>
            <a:r>
              <a:rPr lang="en-US" b="1" u="sng" dirty="0">
                <a:solidFill>
                  <a:srgbClr val="FF0000"/>
                </a:solidFill>
              </a:rPr>
              <a:t>Please Note: </a:t>
            </a:r>
            <a:r>
              <a:rPr lang="en-US" dirty="0"/>
              <a:t>Guest and Staff meals may be a combination of both consumer groups, always be sure to check both groups if your numbers are not matching up. </a:t>
            </a:r>
          </a:p>
          <a:p>
            <a:pPr lvl="1"/>
            <a:r>
              <a:rPr lang="en-US" dirty="0"/>
              <a:t>In this case, all meals are reported in the same consumer group. </a:t>
            </a:r>
          </a:p>
        </p:txBody>
      </p:sp>
      <p:pic>
        <p:nvPicPr>
          <p:cNvPr id="4" name="Picture 3"/>
          <p:cNvPicPr>
            <a:picLocks noChangeAspect="1"/>
          </p:cNvPicPr>
          <p:nvPr/>
        </p:nvPicPr>
        <p:blipFill rotWithShape="1">
          <a:blip r:embed="rId2"/>
          <a:srcRect l="9437" t="38188" r="3956" b="32987"/>
          <a:stretch/>
        </p:blipFill>
        <p:spPr>
          <a:xfrm>
            <a:off x="891282" y="1222302"/>
            <a:ext cx="8468139" cy="1526651"/>
          </a:xfrm>
          <a:prstGeom prst="rect">
            <a:avLst/>
          </a:prstGeom>
        </p:spPr>
      </p:pic>
      <p:pic>
        <p:nvPicPr>
          <p:cNvPr id="5" name="Picture 4"/>
          <p:cNvPicPr>
            <a:picLocks noChangeAspect="1"/>
          </p:cNvPicPr>
          <p:nvPr/>
        </p:nvPicPr>
        <p:blipFill rotWithShape="1">
          <a:blip r:embed="rId3"/>
          <a:srcRect l="2281" t="37677" r="1410" b="57085"/>
          <a:stretch/>
        </p:blipFill>
        <p:spPr>
          <a:xfrm>
            <a:off x="236984" y="3281520"/>
            <a:ext cx="11955016" cy="352227"/>
          </a:xfrm>
          <a:prstGeom prst="rect">
            <a:avLst/>
          </a:prstGeom>
        </p:spPr>
      </p:pic>
      <p:cxnSp>
        <p:nvCxnSpPr>
          <p:cNvPr id="7" name="Straight Arrow Connector 6"/>
          <p:cNvCxnSpPr/>
          <p:nvPr/>
        </p:nvCxnSpPr>
        <p:spPr>
          <a:xfrm>
            <a:off x="6830170" y="2258170"/>
            <a:ext cx="3108960" cy="1199463"/>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71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srcRect l="3420" t="29451" r="31492" b="9525"/>
          <a:stretch/>
        </p:blipFill>
        <p:spPr>
          <a:xfrm>
            <a:off x="5123446" y="966579"/>
            <a:ext cx="7010243" cy="3867813"/>
          </a:xfrm>
          <a:prstGeom prst="rect">
            <a:avLst/>
          </a:prstGeom>
        </p:spPr>
      </p:pic>
      <p:sp>
        <p:nvSpPr>
          <p:cNvPr id="2" name="Title 1"/>
          <p:cNvSpPr>
            <a:spLocks noGrp="1"/>
          </p:cNvSpPr>
          <p:nvPr>
            <p:ph type="title"/>
          </p:nvPr>
        </p:nvSpPr>
        <p:spPr>
          <a:xfrm>
            <a:off x="333578" y="69296"/>
            <a:ext cx="4642089" cy="614901"/>
          </a:xfrm>
        </p:spPr>
        <p:txBody>
          <a:bodyPr>
            <a:normAutofit fontScale="90000"/>
          </a:bodyPr>
          <a:lstStyle/>
          <a:p>
            <a:r>
              <a:rPr lang="en-US" dirty="0"/>
              <a:t>Things to Keep in Mind:</a:t>
            </a:r>
          </a:p>
        </p:txBody>
      </p:sp>
      <p:sp>
        <p:nvSpPr>
          <p:cNvPr id="3" name="Content Placeholder 2"/>
          <p:cNvSpPr>
            <a:spLocks noGrp="1"/>
          </p:cNvSpPr>
          <p:nvPr>
            <p:ph idx="1"/>
          </p:nvPr>
        </p:nvSpPr>
        <p:spPr>
          <a:xfrm>
            <a:off x="208547" y="617621"/>
            <a:ext cx="5157537" cy="5991726"/>
          </a:xfrm>
        </p:spPr>
        <p:txBody>
          <a:bodyPr>
            <a:normAutofit/>
          </a:bodyPr>
          <a:lstStyle/>
          <a:p>
            <a:r>
              <a:rPr lang="en-US" dirty="0"/>
              <a:t>When checking Guest &amp; Staff units for any provider, please be sure to open the actual service delivery and check for the following:</a:t>
            </a:r>
          </a:p>
          <a:p>
            <a:r>
              <a:rPr lang="en-US" dirty="0"/>
              <a:t>Care Program, Agency, Provider &amp; Site</a:t>
            </a:r>
          </a:p>
          <a:p>
            <a:r>
              <a:rPr lang="en-US" dirty="0"/>
              <a:t>Correct Service &amp; Subservice</a:t>
            </a:r>
          </a:p>
          <a:p>
            <a:r>
              <a:rPr lang="en-US" dirty="0"/>
              <a:t>Service Month/Year</a:t>
            </a:r>
          </a:p>
          <a:p>
            <a:r>
              <a:rPr lang="en-US" dirty="0"/>
              <a:t>Units</a:t>
            </a:r>
          </a:p>
          <a:p>
            <a:r>
              <a:rPr lang="en-US" dirty="0"/>
              <a:t>All Guest and Staff meals will have a subservice of CM – Non-Reimbursable</a:t>
            </a:r>
          </a:p>
          <a:p>
            <a:r>
              <a:rPr lang="en-US" dirty="0"/>
              <a:t>The unit breakdown should always be listed in the comments section. If a question should arise, check previous entries and see if it is reoccurring. </a:t>
            </a:r>
          </a:p>
          <a:p>
            <a:pPr lvl="1"/>
            <a:r>
              <a:rPr lang="en-US" dirty="0"/>
              <a:t>The “Consumers Served” should </a:t>
            </a:r>
            <a:r>
              <a:rPr lang="en-US" b="1" u="sng" dirty="0">
                <a:solidFill>
                  <a:srgbClr val="FF0000"/>
                </a:solidFill>
              </a:rPr>
              <a:t>always</a:t>
            </a:r>
            <a:r>
              <a:rPr lang="en-US" dirty="0"/>
              <a:t> be 1</a:t>
            </a:r>
          </a:p>
          <a:p>
            <a:endParaRPr lang="en-US" dirty="0"/>
          </a:p>
        </p:txBody>
      </p:sp>
      <p:sp>
        <p:nvSpPr>
          <p:cNvPr id="5" name="Left Brace 4"/>
          <p:cNvSpPr/>
          <p:nvPr/>
        </p:nvSpPr>
        <p:spPr>
          <a:xfrm>
            <a:off x="4580022" y="1160408"/>
            <a:ext cx="786062" cy="705852"/>
          </a:xfrm>
          <a:prstGeom prst="leftBrace">
            <a:avLst>
              <a:gd name="adj1" fmla="val 0"/>
              <a:gd name="adj2" fmla="val 100000"/>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3657600" y="2211803"/>
            <a:ext cx="2021305" cy="12833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657600" y="2203782"/>
            <a:ext cx="1932167" cy="40907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56730" y="4044285"/>
            <a:ext cx="1598136" cy="87165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280983" y="4228833"/>
            <a:ext cx="1427747" cy="646331"/>
          </a:xfrm>
          <a:prstGeom prst="rect">
            <a:avLst/>
          </a:prstGeom>
          <a:noFill/>
        </p:spPr>
        <p:txBody>
          <a:bodyPr wrap="square" rtlCol="0">
            <a:spAutoFit/>
          </a:bodyPr>
          <a:lstStyle/>
          <a:p>
            <a:pPr algn="ctr"/>
            <a:r>
              <a:rPr lang="en-US" dirty="0"/>
              <a:t>Unit Breakdown</a:t>
            </a:r>
          </a:p>
        </p:txBody>
      </p:sp>
      <p:cxnSp>
        <p:nvCxnSpPr>
          <p:cNvPr id="14" name="Straight Arrow Connector 13"/>
          <p:cNvCxnSpPr/>
          <p:nvPr/>
        </p:nvCxnSpPr>
        <p:spPr>
          <a:xfrm flipV="1">
            <a:off x="5123445" y="4562975"/>
            <a:ext cx="956513" cy="713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p:cNvCxnSpPr>
          <p:nvPr/>
        </p:nvCxnSpPr>
        <p:spPr>
          <a:xfrm>
            <a:off x="5366084" y="1866260"/>
            <a:ext cx="481263" cy="802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a:off x="9932189" y="4044285"/>
            <a:ext cx="613611" cy="871652"/>
          </a:xfrm>
          <a:prstGeom prst="rightBrace">
            <a:avLst>
              <a:gd name="adj1" fmla="val 38562"/>
              <a:gd name="adj2"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a:off x="2654623" y="2612856"/>
            <a:ext cx="2468822" cy="22576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216550" y="2965837"/>
            <a:ext cx="4462355" cy="9541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51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13" y="84814"/>
            <a:ext cx="8403056" cy="686463"/>
          </a:xfrm>
        </p:spPr>
        <p:txBody>
          <a:bodyPr/>
          <a:lstStyle/>
          <a:p>
            <a:r>
              <a:rPr lang="en-US" dirty="0"/>
              <a:t>Consumer Groups – Aggregate Visitor: </a:t>
            </a:r>
          </a:p>
        </p:txBody>
      </p:sp>
      <p:sp>
        <p:nvSpPr>
          <p:cNvPr id="3" name="Content Placeholder 2"/>
          <p:cNvSpPr>
            <a:spLocks noGrp="1"/>
          </p:cNvSpPr>
          <p:nvPr>
            <p:ph idx="1"/>
          </p:nvPr>
        </p:nvSpPr>
        <p:spPr>
          <a:xfrm>
            <a:off x="677334" y="771277"/>
            <a:ext cx="10406784" cy="5868062"/>
          </a:xfrm>
        </p:spPr>
        <p:txBody>
          <a:bodyPr/>
          <a:lstStyle/>
          <a:p>
            <a:r>
              <a:rPr lang="en-US" dirty="0"/>
              <a:t>Aggregate Victors: Prior written approval from the AAA is required to count consumers for a special event who are not registered in SAMS however they do meet the eligibility criteria. </a:t>
            </a:r>
          </a:p>
          <a:p>
            <a:r>
              <a:rPr lang="en-US" dirty="0"/>
              <a:t>Aggregate Visitors are listed by PSA and also by Provider, each Provider has their own listing for Guest and Staff.  </a:t>
            </a:r>
          </a:p>
          <a:p>
            <a:pPr lvl="2"/>
            <a:r>
              <a:rPr lang="en-US" dirty="0"/>
              <a:t>It will be listed as PSA# - Provider – Aggregate Visitor </a:t>
            </a:r>
          </a:p>
          <a:p>
            <a:r>
              <a:rPr lang="en-US" dirty="0"/>
              <a:t>For this example we will use Colfax County </a:t>
            </a:r>
          </a:p>
          <a:p>
            <a:pPr lvl="1"/>
            <a:r>
              <a:rPr lang="en-US" dirty="0"/>
              <a:t>PSA2 – Colfax County – Aggregate Visitors</a:t>
            </a:r>
          </a:p>
          <a:p>
            <a:pPr lvl="2"/>
            <a:r>
              <a:rPr lang="en-US" dirty="0"/>
              <a:t>Right click on the group, hover over “Open to . . .” and select “Service Deliveries” from the dropdown menu</a:t>
            </a:r>
          </a:p>
          <a:p>
            <a:pPr lvl="1"/>
            <a:endParaRPr lang="en-US" dirty="0"/>
          </a:p>
          <a:p>
            <a:pPr lvl="2"/>
            <a:endParaRPr lang="en-US" dirty="0"/>
          </a:p>
          <a:p>
            <a:pPr marL="0" indent="0">
              <a:buNone/>
            </a:pPr>
            <a:r>
              <a:rPr lang="en-US" dirty="0"/>
              <a:t> </a:t>
            </a:r>
          </a:p>
        </p:txBody>
      </p:sp>
      <p:pic>
        <p:nvPicPr>
          <p:cNvPr id="4" name="Picture 3"/>
          <p:cNvPicPr>
            <a:picLocks noChangeAspect="1"/>
          </p:cNvPicPr>
          <p:nvPr/>
        </p:nvPicPr>
        <p:blipFill rotWithShape="1">
          <a:blip r:embed="rId2"/>
          <a:srcRect l="23641" t="52713" r="44210" b="8966"/>
          <a:stretch/>
        </p:blipFill>
        <p:spPr>
          <a:xfrm>
            <a:off x="5581802" y="3426915"/>
            <a:ext cx="4755926" cy="3070658"/>
          </a:xfrm>
          <a:prstGeom prst="rect">
            <a:avLst/>
          </a:prstGeom>
        </p:spPr>
      </p:pic>
      <p:cxnSp>
        <p:nvCxnSpPr>
          <p:cNvPr id="6" name="Straight Arrow Connector 5"/>
          <p:cNvCxnSpPr/>
          <p:nvPr/>
        </p:nvCxnSpPr>
        <p:spPr>
          <a:xfrm>
            <a:off x="5312492" y="3285149"/>
            <a:ext cx="2067339" cy="93030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817152" y="3231919"/>
            <a:ext cx="1200647" cy="13914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02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a:extLst>
              <a:ext uri="{FF2B5EF4-FFF2-40B4-BE49-F238E27FC236}">
                <a16:creationId xmlns:a16="http://schemas.microsoft.com/office/drawing/2014/main" id="{C861A665-F011-4F1D-B981-28EBCFA58C20}"/>
              </a:ext>
            </a:extLst>
          </p:cNvPr>
          <p:cNvPicPr>
            <a:picLocks noChangeAspect="1"/>
          </p:cNvPicPr>
          <p:nvPr/>
        </p:nvPicPr>
        <p:blipFill rotWithShape="1">
          <a:blip r:embed="rId2"/>
          <a:srcRect l="1978" t="32584" r="33912" b="2536"/>
          <a:stretch/>
        </p:blipFill>
        <p:spPr>
          <a:xfrm>
            <a:off x="5199545" y="1043069"/>
            <a:ext cx="6595660" cy="5566278"/>
          </a:xfrm>
          <a:prstGeom prst="rect">
            <a:avLst/>
          </a:prstGeom>
        </p:spPr>
      </p:pic>
      <p:sp>
        <p:nvSpPr>
          <p:cNvPr id="2" name="Title 1"/>
          <p:cNvSpPr>
            <a:spLocks noGrp="1"/>
          </p:cNvSpPr>
          <p:nvPr>
            <p:ph type="title"/>
          </p:nvPr>
        </p:nvSpPr>
        <p:spPr>
          <a:xfrm>
            <a:off x="330964" y="46174"/>
            <a:ext cx="4642089" cy="614901"/>
          </a:xfrm>
        </p:spPr>
        <p:txBody>
          <a:bodyPr>
            <a:normAutofit fontScale="90000"/>
          </a:bodyPr>
          <a:lstStyle/>
          <a:p>
            <a:r>
              <a:rPr lang="en-US" dirty="0"/>
              <a:t>Things to Keep in Mind:</a:t>
            </a:r>
          </a:p>
        </p:txBody>
      </p:sp>
      <p:sp>
        <p:nvSpPr>
          <p:cNvPr id="3" name="Content Placeholder 2"/>
          <p:cNvSpPr>
            <a:spLocks noGrp="1"/>
          </p:cNvSpPr>
          <p:nvPr>
            <p:ph idx="1"/>
          </p:nvPr>
        </p:nvSpPr>
        <p:spPr>
          <a:xfrm>
            <a:off x="208547" y="617621"/>
            <a:ext cx="5157537" cy="5991726"/>
          </a:xfrm>
        </p:spPr>
        <p:txBody>
          <a:bodyPr>
            <a:normAutofit/>
          </a:bodyPr>
          <a:lstStyle/>
          <a:p>
            <a:r>
              <a:rPr lang="en-US" dirty="0"/>
              <a:t>When checking Aggregate Visitor units for any provider, please be sure to open the actual service delivery and check for the following:</a:t>
            </a:r>
          </a:p>
          <a:p>
            <a:r>
              <a:rPr lang="en-US" dirty="0"/>
              <a:t>Care Program, Agency, Provider &amp; Site</a:t>
            </a:r>
          </a:p>
          <a:p>
            <a:r>
              <a:rPr lang="en-US" dirty="0"/>
              <a:t>Correct Service</a:t>
            </a:r>
          </a:p>
          <a:p>
            <a:r>
              <a:rPr lang="en-US" dirty="0"/>
              <a:t>Service Month/Year</a:t>
            </a:r>
          </a:p>
          <a:p>
            <a:r>
              <a:rPr lang="en-US" dirty="0"/>
              <a:t>Units</a:t>
            </a:r>
          </a:p>
          <a:p>
            <a:r>
              <a:rPr lang="en-US" dirty="0"/>
              <a:t>The unit breakdown should always be listed in the comments section, make sure to check the breakdown for Approved date of event and unit breakdown. </a:t>
            </a:r>
          </a:p>
          <a:p>
            <a:pPr lvl="1"/>
            <a:r>
              <a:rPr lang="en-US" dirty="0"/>
              <a:t>The “Consumers Served” should </a:t>
            </a:r>
            <a:r>
              <a:rPr lang="en-US" b="1" u="sng" dirty="0"/>
              <a:t>always</a:t>
            </a:r>
            <a:r>
              <a:rPr lang="en-US" dirty="0"/>
              <a:t> be 1. </a:t>
            </a:r>
          </a:p>
          <a:p>
            <a:endParaRPr lang="en-US" dirty="0"/>
          </a:p>
        </p:txBody>
      </p:sp>
      <p:sp>
        <p:nvSpPr>
          <p:cNvPr id="5" name="Left Brace 4"/>
          <p:cNvSpPr/>
          <p:nvPr/>
        </p:nvSpPr>
        <p:spPr>
          <a:xfrm>
            <a:off x="4580022" y="1160407"/>
            <a:ext cx="786062" cy="891029"/>
          </a:xfrm>
          <a:prstGeom prst="leftBrace">
            <a:avLst>
              <a:gd name="adj1" fmla="val 0"/>
              <a:gd name="adj2" fmla="val 100000"/>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2242268" y="2455007"/>
            <a:ext cx="3478695" cy="22529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310983" y="5450664"/>
            <a:ext cx="1858512" cy="103559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317242" y="5285928"/>
            <a:ext cx="1551707" cy="1200329"/>
          </a:xfrm>
          <a:prstGeom prst="rect">
            <a:avLst/>
          </a:prstGeom>
          <a:noFill/>
        </p:spPr>
        <p:txBody>
          <a:bodyPr wrap="square" rtlCol="0">
            <a:spAutoFit/>
          </a:bodyPr>
          <a:lstStyle/>
          <a:p>
            <a:pPr algn="ctr"/>
            <a:r>
              <a:rPr lang="en-US" dirty="0"/>
              <a:t>Approved Date of event /Unit Breakdown</a:t>
            </a:r>
          </a:p>
        </p:txBody>
      </p:sp>
      <p:cxnSp>
        <p:nvCxnSpPr>
          <p:cNvPr id="14" name="Straight Arrow Connector 13"/>
          <p:cNvCxnSpPr>
            <a:cxnSpLocks/>
          </p:cNvCxnSpPr>
          <p:nvPr/>
        </p:nvCxnSpPr>
        <p:spPr>
          <a:xfrm>
            <a:off x="4707172" y="4915937"/>
            <a:ext cx="492373" cy="2371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p:cNvCxnSpPr>
          <p:nvPr/>
        </p:nvCxnSpPr>
        <p:spPr>
          <a:xfrm>
            <a:off x="5366084" y="2051436"/>
            <a:ext cx="501979" cy="802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a:off x="10010437" y="5532634"/>
            <a:ext cx="613611" cy="871652"/>
          </a:xfrm>
          <a:prstGeom prst="rightBrace">
            <a:avLst>
              <a:gd name="adj1" fmla="val 38562"/>
              <a:gd name="adj2"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a:cxnSpLocks/>
          </p:cNvCxnSpPr>
          <p:nvPr/>
        </p:nvCxnSpPr>
        <p:spPr>
          <a:xfrm>
            <a:off x="2719346" y="2857176"/>
            <a:ext cx="2425222" cy="39457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a:off x="1232452" y="3244132"/>
            <a:ext cx="4553051" cy="36195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2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13" y="84814"/>
            <a:ext cx="8403056" cy="686463"/>
          </a:xfrm>
        </p:spPr>
        <p:txBody>
          <a:bodyPr/>
          <a:lstStyle/>
          <a:p>
            <a:r>
              <a:rPr lang="en-US" dirty="0"/>
              <a:t>Consumer Groups – Nutrition Education: </a:t>
            </a:r>
          </a:p>
        </p:txBody>
      </p:sp>
      <p:sp>
        <p:nvSpPr>
          <p:cNvPr id="3" name="Content Placeholder 2"/>
          <p:cNvSpPr>
            <a:spLocks noGrp="1"/>
          </p:cNvSpPr>
          <p:nvPr>
            <p:ph idx="1"/>
          </p:nvPr>
        </p:nvSpPr>
        <p:spPr>
          <a:xfrm>
            <a:off x="677334" y="771277"/>
            <a:ext cx="10406784" cy="5868062"/>
          </a:xfrm>
        </p:spPr>
        <p:txBody>
          <a:bodyPr/>
          <a:lstStyle/>
          <a:p>
            <a:r>
              <a:rPr lang="en-US" dirty="0"/>
              <a:t>The last consumer group to be checked is Nutrition Education. </a:t>
            </a:r>
          </a:p>
          <a:p>
            <a:r>
              <a:rPr lang="en-US" dirty="0"/>
              <a:t>You can find Nutrition Education the same way as guest and staff. </a:t>
            </a:r>
          </a:p>
          <a:p>
            <a:pPr lvl="1"/>
            <a:r>
              <a:rPr lang="en-US" dirty="0"/>
              <a:t>Please Note: The consumer group is not named Nutrition Education.</a:t>
            </a:r>
          </a:p>
          <a:p>
            <a:r>
              <a:rPr lang="en-US" dirty="0"/>
              <a:t>Nutrition Education listed by PSA and also by Provider, each Provider has their own listing. </a:t>
            </a:r>
          </a:p>
          <a:p>
            <a:pPr lvl="2"/>
            <a:r>
              <a:rPr lang="en-US" dirty="0"/>
              <a:t>It will be listed as PSA# - Provider – Aggregate Visitor </a:t>
            </a:r>
          </a:p>
          <a:p>
            <a:r>
              <a:rPr lang="en-US" dirty="0"/>
              <a:t>For this example we will use Colfax County </a:t>
            </a:r>
          </a:p>
          <a:p>
            <a:pPr lvl="1"/>
            <a:r>
              <a:rPr lang="en-US" dirty="0"/>
              <a:t>PSA2 – Colfax County – Aggregate Visitors</a:t>
            </a:r>
          </a:p>
          <a:p>
            <a:pPr lvl="2"/>
            <a:r>
              <a:rPr lang="en-US" dirty="0"/>
              <a:t>Right click on the group, hover over “Open to . . .” and select “Service Deliveries” from the dropdown menu</a:t>
            </a:r>
          </a:p>
          <a:p>
            <a:pPr lvl="1"/>
            <a:endParaRPr lang="en-US" dirty="0"/>
          </a:p>
          <a:p>
            <a:pPr lvl="2"/>
            <a:endParaRPr lang="en-US" dirty="0"/>
          </a:p>
          <a:p>
            <a:pPr marL="0" indent="0">
              <a:buNone/>
            </a:pPr>
            <a:r>
              <a:rPr lang="en-US" dirty="0"/>
              <a:t> </a:t>
            </a:r>
          </a:p>
        </p:txBody>
      </p:sp>
      <p:pic>
        <p:nvPicPr>
          <p:cNvPr id="4" name="Picture 3"/>
          <p:cNvPicPr>
            <a:picLocks noChangeAspect="1"/>
          </p:cNvPicPr>
          <p:nvPr/>
        </p:nvPicPr>
        <p:blipFill rotWithShape="1">
          <a:blip r:embed="rId2"/>
          <a:srcRect l="23641" t="52713" r="44210" b="8966"/>
          <a:stretch/>
        </p:blipFill>
        <p:spPr>
          <a:xfrm>
            <a:off x="5709037" y="3787342"/>
            <a:ext cx="4755926" cy="3070658"/>
          </a:xfrm>
          <a:prstGeom prst="rect">
            <a:avLst/>
          </a:prstGeom>
        </p:spPr>
      </p:pic>
      <p:cxnSp>
        <p:nvCxnSpPr>
          <p:cNvPr id="6" name="Straight Arrow Connector 5"/>
          <p:cNvCxnSpPr/>
          <p:nvPr/>
        </p:nvCxnSpPr>
        <p:spPr>
          <a:xfrm>
            <a:off x="5597718" y="3705308"/>
            <a:ext cx="2067339" cy="93030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975158" y="3705308"/>
            <a:ext cx="1200647" cy="13914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48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13" t="30010" r="32492" b="9764"/>
          <a:stretch/>
        </p:blipFill>
        <p:spPr>
          <a:xfrm>
            <a:off x="5123445" y="966747"/>
            <a:ext cx="6999451" cy="4818090"/>
          </a:xfrm>
          <a:prstGeom prst="rect">
            <a:avLst/>
          </a:prstGeom>
        </p:spPr>
      </p:pic>
      <p:sp>
        <p:nvSpPr>
          <p:cNvPr id="2" name="Title 1"/>
          <p:cNvSpPr>
            <a:spLocks noGrp="1"/>
          </p:cNvSpPr>
          <p:nvPr>
            <p:ph type="title"/>
          </p:nvPr>
        </p:nvSpPr>
        <p:spPr>
          <a:xfrm>
            <a:off x="330964" y="46174"/>
            <a:ext cx="4642089" cy="614901"/>
          </a:xfrm>
        </p:spPr>
        <p:txBody>
          <a:bodyPr>
            <a:normAutofit fontScale="90000"/>
          </a:bodyPr>
          <a:lstStyle/>
          <a:p>
            <a:r>
              <a:rPr lang="en-US" dirty="0"/>
              <a:t>Things to Keep in Mind:</a:t>
            </a:r>
          </a:p>
        </p:txBody>
      </p:sp>
      <p:sp>
        <p:nvSpPr>
          <p:cNvPr id="3" name="Content Placeholder 2"/>
          <p:cNvSpPr>
            <a:spLocks noGrp="1"/>
          </p:cNvSpPr>
          <p:nvPr>
            <p:ph idx="1"/>
          </p:nvPr>
        </p:nvSpPr>
        <p:spPr>
          <a:xfrm>
            <a:off x="208547" y="617621"/>
            <a:ext cx="5157537" cy="5991726"/>
          </a:xfrm>
        </p:spPr>
        <p:txBody>
          <a:bodyPr>
            <a:normAutofit/>
          </a:bodyPr>
          <a:lstStyle/>
          <a:p>
            <a:r>
              <a:rPr lang="en-US" dirty="0"/>
              <a:t>When checking Nutrition Education units for any provider, please be sure to open the actual service delivery and check for the following:</a:t>
            </a:r>
          </a:p>
          <a:p>
            <a:r>
              <a:rPr lang="en-US" dirty="0"/>
              <a:t>Care Program, Agency, Provider &amp; Site</a:t>
            </a:r>
          </a:p>
          <a:p>
            <a:r>
              <a:rPr lang="en-US" dirty="0"/>
              <a:t>Correct Service</a:t>
            </a:r>
          </a:p>
          <a:p>
            <a:r>
              <a:rPr lang="en-US" dirty="0"/>
              <a:t>Service Month/Year</a:t>
            </a:r>
          </a:p>
          <a:p>
            <a:r>
              <a:rPr lang="en-US" dirty="0"/>
              <a:t>Units</a:t>
            </a:r>
          </a:p>
          <a:p>
            <a:r>
              <a:rPr lang="en-US" dirty="0"/>
              <a:t>The unit breakdown should always be listed in the comments section, make sure to check the breakdown for both Congregate and Home Delivered units. </a:t>
            </a:r>
          </a:p>
          <a:p>
            <a:pPr lvl="1"/>
            <a:r>
              <a:rPr lang="en-US" dirty="0"/>
              <a:t>The “Consumers Served” should </a:t>
            </a:r>
            <a:r>
              <a:rPr lang="en-US" b="1" u="sng" dirty="0"/>
              <a:t>always</a:t>
            </a:r>
            <a:r>
              <a:rPr lang="en-US" dirty="0"/>
              <a:t> match the number of units. </a:t>
            </a:r>
          </a:p>
          <a:p>
            <a:pPr lvl="2"/>
            <a:r>
              <a:rPr lang="en-US" b="1" dirty="0">
                <a:solidFill>
                  <a:srgbClr val="FF0000"/>
                </a:solidFill>
              </a:rPr>
              <a:t>Nutrition Education is the only group where these numbers will match.</a:t>
            </a:r>
          </a:p>
          <a:p>
            <a:endParaRPr lang="en-US" dirty="0"/>
          </a:p>
        </p:txBody>
      </p:sp>
      <p:sp>
        <p:nvSpPr>
          <p:cNvPr id="5" name="Left Brace 4"/>
          <p:cNvSpPr/>
          <p:nvPr/>
        </p:nvSpPr>
        <p:spPr>
          <a:xfrm>
            <a:off x="4580022" y="1160407"/>
            <a:ext cx="786062" cy="891029"/>
          </a:xfrm>
          <a:prstGeom prst="leftBrace">
            <a:avLst>
              <a:gd name="adj1" fmla="val 0"/>
              <a:gd name="adj2" fmla="val 100000"/>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2242268" y="2455007"/>
            <a:ext cx="3478695" cy="22529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458009" y="4954202"/>
            <a:ext cx="1598136" cy="87165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288081" y="5159014"/>
            <a:ext cx="1427747" cy="646331"/>
          </a:xfrm>
          <a:prstGeom prst="rect">
            <a:avLst/>
          </a:prstGeom>
          <a:noFill/>
        </p:spPr>
        <p:txBody>
          <a:bodyPr wrap="square" rtlCol="0">
            <a:spAutoFit/>
          </a:bodyPr>
          <a:lstStyle/>
          <a:p>
            <a:pPr algn="ctr"/>
            <a:r>
              <a:rPr lang="en-US" dirty="0"/>
              <a:t>Unit Breakdown</a:t>
            </a:r>
          </a:p>
        </p:txBody>
      </p:sp>
      <p:cxnSp>
        <p:nvCxnSpPr>
          <p:cNvPr id="14" name="Straight Arrow Connector 13"/>
          <p:cNvCxnSpPr/>
          <p:nvPr/>
        </p:nvCxnSpPr>
        <p:spPr>
          <a:xfrm>
            <a:off x="4707172" y="4915937"/>
            <a:ext cx="1383527" cy="164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2"/>
          </p:cNvCxnSpPr>
          <p:nvPr/>
        </p:nvCxnSpPr>
        <p:spPr>
          <a:xfrm>
            <a:off x="5366084" y="2051436"/>
            <a:ext cx="501979" cy="802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a:off x="10056145" y="4954202"/>
            <a:ext cx="613611" cy="871652"/>
          </a:xfrm>
          <a:prstGeom prst="rightBrace">
            <a:avLst>
              <a:gd name="adj1" fmla="val 38562"/>
              <a:gd name="adj2"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a:off x="2719346" y="2857176"/>
            <a:ext cx="2404099" cy="10360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232452" y="3244132"/>
            <a:ext cx="4524292" cy="6361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707172" y="3302372"/>
            <a:ext cx="1990151" cy="16135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831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01" y="715617"/>
            <a:ext cx="11060263" cy="5939625"/>
          </a:xfrm>
          <a:solidFill>
            <a:schemeClr val="bg1"/>
          </a:solidFill>
        </p:spPr>
        <p:txBody>
          <a:bodyPr/>
          <a:lstStyle/>
          <a:p>
            <a:r>
              <a:rPr lang="en-US" dirty="0"/>
              <a:t>After Nutrition Education is checked, its time to reconcile reports. </a:t>
            </a:r>
          </a:p>
          <a:p>
            <a:r>
              <a:rPr lang="en-US" dirty="0"/>
              <a:t>You will want to go through your ASR Local Report and make sure the services add up and match the totals on the AAA ASR. </a:t>
            </a:r>
          </a:p>
        </p:txBody>
      </p:sp>
      <p:pic>
        <p:nvPicPr>
          <p:cNvPr id="5" name="Picture 4"/>
          <p:cNvPicPr>
            <a:picLocks noChangeAspect="1"/>
          </p:cNvPicPr>
          <p:nvPr/>
        </p:nvPicPr>
        <p:blipFill rotWithShape="1">
          <a:blip r:embed="rId2"/>
          <a:srcRect l="37778" t="12405" r="25716" b="12020"/>
          <a:stretch/>
        </p:blipFill>
        <p:spPr>
          <a:xfrm rot="298857">
            <a:off x="2835595" y="1885824"/>
            <a:ext cx="4524333" cy="5073384"/>
          </a:xfrm>
          <a:prstGeom prst="rect">
            <a:avLst/>
          </a:prstGeom>
        </p:spPr>
      </p:pic>
      <p:sp>
        <p:nvSpPr>
          <p:cNvPr id="2" name="Title 1"/>
          <p:cNvSpPr>
            <a:spLocks noGrp="1"/>
          </p:cNvSpPr>
          <p:nvPr>
            <p:ph type="title"/>
          </p:nvPr>
        </p:nvSpPr>
        <p:spPr>
          <a:xfrm>
            <a:off x="312964" y="124188"/>
            <a:ext cx="4149108" cy="694414"/>
          </a:xfrm>
        </p:spPr>
        <p:txBody>
          <a:bodyPr/>
          <a:lstStyle/>
          <a:p>
            <a:r>
              <a:rPr lang="en-US" dirty="0"/>
              <a:t>Reconciling Data:</a:t>
            </a:r>
          </a:p>
        </p:txBody>
      </p:sp>
      <p:pic>
        <p:nvPicPr>
          <p:cNvPr id="4" name="Picture 3"/>
          <p:cNvPicPr>
            <a:picLocks noChangeAspect="1"/>
          </p:cNvPicPr>
          <p:nvPr/>
        </p:nvPicPr>
        <p:blipFill rotWithShape="1">
          <a:blip r:embed="rId3"/>
          <a:srcRect l="38114" t="11985" r="25715" b="15850"/>
          <a:stretch/>
        </p:blipFill>
        <p:spPr>
          <a:xfrm rot="21167841">
            <a:off x="320078" y="1958508"/>
            <a:ext cx="4441801" cy="4800279"/>
          </a:xfrm>
          <a:prstGeom prst="rect">
            <a:avLst/>
          </a:prstGeom>
        </p:spPr>
      </p:pic>
      <p:pic>
        <p:nvPicPr>
          <p:cNvPr id="6" name="Picture 5"/>
          <p:cNvPicPr>
            <a:picLocks noChangeAspect="1"/>
          </p:cNvPicPr>
          <p:nvPr/>
        </p:nvPicPr>
        <p:blipFill rotWithShape="1">
          <a:blip r:embed="rId4"/>
          <a:srcRect l="37735" t="11941" r="25627" b="1522"/>
          <a:stretch/>
        </p:blipFill>
        <p:spPr>
          <a:xfrm rot="375942">
            <a:off x="7836640" y="1770228"/>
            <a:ext cx="3965555" cy="5073358"/>
          </a:xfrm>
          <a:prstGeom prst="rect">
            <a:avLst/>
          </a:prstGeom>
        </p:spPr>
      </p:pic>
      <p:sp>
        <p:nvSpPr>
          <p:cNvPr id="7" name="Rectangle 6"/>
          <p:cNvSpPr/>
          <p:nvPr/>
        </p:nvSpPr>
        <p:spPr>
          <a:xfrm>
            <a:off x="4090737" y="1208192"/>
            <a:ext cx="1042737" cy="1874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1093172">
            <a:off x="906176" y="2222176"/>
            <a:ext cx="1544706" cy="170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431652">
            <a:off x="4451493" y="2037669"/>
            <a:ext cx="815121" cy="117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68696" y="1467853"/>
            <a:ext cx="882315" cy="2311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97397">
            <a:off x="8268840" y="1815011"/>
            <a:ext cx="1824563" cy="17785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404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3290" t="15666" r="32847" b="1772"/>
          <a:stretch/>
        </p:blipFill>
        <p:spPr>
          <a:xfrm>
            <a:off x="6266576" y="-93349"/>
            <a:ext cx="5775317" cy="6951349"/>
          </a:xfrm>
          <a:prstGeom prst="rect">
            <a:avLst/>
          </a:prstGeom>
        </p:spPr>
      </p:pic>
      <p:sp>
        <p:nvSpPr>
          <p:cNvPr id="2" name="Title 1"/>
          <p:cNvSpPr>
            <a:spLocks noGrp="1"/>
          </p:cNvSpPr>
          <p:nvPr>
            <p:ph type="title"/>
          </p:nvPr>
        </p:nvSpPr>
        <p:spPr>
          <a:xfrm>
            <a:off x="486561" y="157341"/>
            <a:ext cx="5956183" cy="664779"/>
          </a:xfrm>
        </p:spPr>
        <p:txBody>
          <a:bodyPr>
            <a:normAutofit fontScale="90000"/>
          </a:bodyPr>
          <a:lstStyle/>
          <a:p>
            <a:r>
              <a:rPr lang="en-US" dirty="0"/>
              <a:t>SAMS Verification Statement</a:t>
            </a:r>
          </a:p>
        </p:txBody>
      </p:sp>
      <p:sp>
        <p:nvSpPr>
          <p:cNvPr id="8" name="Content Placeholder 7"/>
          <p:cNvSpPr>
            <a:spLocks noGrp="1"/>
          </p:cNvSpPr>
          <p:nvPr>
            <p:ph idx="1"/>
          </p:nvPr>
        </p:nvSpPr>
        <p:spPr>
          <a:xfrm>
            <a:off x="165606" y="919019"/>
            <a:ext cx="6486864" cy="2554024"/>
          </a:xfrm>
        </p:spPr>
        <p:txBody>
          <a:bodyPr/>
          <a:lstStyle/>
          <a:p>
            <a:r>
              <a:rPr lang="en-US" dirty="0"/>
              <a:t>Please make sure you are using the most recent version of the SAMS Verification Statement, if you do not have a copy, the Tucumcari Data Center Staff would be happy to make sure you get one.</a:t>
            </a:r>
          </a:p>
          <a:p>
            <a:r>
              <a:rPr lang="en-US" dirty="0"/>
              <a:t>The most recent version has Santa Fe’s physical address only</a:t>
            </a:r>
          </a:p>
        </p:txBody>
      </p:sp>
      <p:pic>
        <p:nvPicPr>
          <p:cNvPr id="10" name="Picture 9"/>
          <p:cNvPicPr>
            <a:picLocks noChangeAspect="1"/>
          </p:cNvPicPr>
          <p:nvPr/>
        </p:nvPicPr>
        <p:blipFill rotWithShape="1">
          <a:blip r:embed="rId4"/>
          <a:srcRect l="17069" t="23719" r="46675" b="19136"/>
          <a:stretch/>
        </p:blipFill>
        <p:spPr>
          <a:xfrm>
            <a:off x="1149254" y="2617363"/>
            <a:ext cx="3940119" cy="3363853"/>
          </a:xfrm>
          <a:prstGeom prst="rect">
            <a:avLst/>
          </a:prstGeom>
        </p:spPr>
      </p:pic>
      <p:cxnSp>
        <p:nvCxnSpPr>
          <p:cNvPr id="12" name="Straight Connector 11"/>
          <p:cNvCxnSpPr/>
          <p:nvPr/>
        </p:nvCxnSpPr>
        <p:spPr>
          <a:xfrm flipH="1" flipV="1">
            <a:off x="5108895" y="2676088"/>
            <a:ext cx="1392573" cy="989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089373" y="5905850"/>
            <a:ext cx="1353371" cy="753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084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29503" t="21827" r="18823" b="9971"/>
          <a:stretch/>
        </p:blipFill>
        <p:spPr>
          <a:xfrm>
            <a:off x="6372097" y="2924032"/>
            <a:ext cx="5502728" cy="3933968"/>
          </a:xfrm>
          <a:prstGeom prst="rect">
            <a:avLst/>
          </a:prstGeom>
        </p:spPr>
      </p:pic>
      <p:pic>
        <p:nvPicPr>
          <p:cNvPr id="4" name="Picture 3"/>
          <p:cNvPicPr>
            <a:picLocks noChangeAspect="1"/>
          </p:cNvPicPr>
          <p:nvPr/>
        </p:nvPicPr>
        <p:blipFill rotWithShape="1">
          <a:blip r:embed="rId3"/>
          <a:srcRect l="37761" t="16480" r="25874" b="1007"/>
          <a:stretch/>
        </p:blipFill>
        <p:spPr>
          <a:xfrm rot="20788168">
            <a:off x="605333" y="1915433"/>
            <a:ext cx="3436773" cy="4223776"/>
          </a:xfrm>
          <a:prstGeom prst="rect">
            <a:avLst/>
          </a:prstGeom>
        </p:spPr>
      </p:pic>
      <p:pic>
        <p:nvPicPr>
          <p:cNvPr id="6" name="Picture 5"/>
          <p:cNvPicPr>
            <a:picLocks noChangeAspect="1"/>
          </p:cNvPicPr>
          <p:nvPr/>
        </p:nvPicPr>
        <p:blipFill rotWithShape="1">
          <a:blip r:embed="rId4"/>
          <a:srcRect l="37466" t="12070" r="26325" b="67036"/>
          <a:stretch/>
        </p:blipFill>
        <p:spPr>
          <a:xfrm rot="20759423">
            <a:off x="2023805" y="1991490"/>
            <a:ext cx="3229541" cy="922954"/>
          </a:xfrm>
          <a:prstGeom prst="rect">
            <a:avLst/>
          </a:prstGeom>
        </p:spPr>
      </p:pic>
      <p:sp>
        <p:nvSpPr>
          <p:cNvPr id="2" name="Title 1"/>
          <p:cNvSpPr>
            <a:spLocks noGrp="1"/>
          </p:cNvSpPr>
          <p:nvPr>
            <p:ph type="title"/>
          </p:nvPr>
        </p:nvSpPr>
        <p:spPr>
          <a:xfrm>
            <a:off x="733103" y="77697"/>
            <a:ext cx="10629421" cy="765976"/>
          </a:xfrm>
          <a:solidFill>
            <a:schemeClr val="bg1"/>
          </a:solidFill>
        </p:spPr>
        <p:txBody>
          <a:bodyPr/>
          <a:lstStyle/>
          <a:p>
            <a:r>
              <a:rPr lang="en-US" dirty="0"/>
              <a:t>Reconciling YTD Spreadsheet to Unregistered Units</a:t>
            </a:r>
          </a:p>
        </p:txBody>
      </p:sp>
      <p:sp>
        <p:nvSpPr>
          <p:cNvPr id="3" name="Content Placeholder 2"/>
          <p:cNvSpPr>
            <a:spLocks noGrp="1"/>
          </p:cNvSpPr>
          <p:nvPr>
            <p:ph idx="1"/>
          </p:nvPr>
        </p:nvSpPr>
        <p:spPr>
          <a:xfrm>
            <a:off x="1018698" y="560781"/>
            <a:ext cx="8596668" cy="1341866"/>
          </a:xfrm>
        </p:spPr>
        <p:txBody>
          <a:bodyPr/>
          <a:lstStyle/>
          <a:p>
            <a:r>
              <a:rPr lang="en-US" dirty="0"/>
              <a:t>After reconciling the ASR Local to the AAA ASR, you will need to double check and make sure all unregistered eligible units on the ASR (CM-Other, HD-Non-Reimbursable, tsp-other, etc.), match the grand total at the bottom of the YTD spreadsheet for that corresponding month. </a:t>
            </a:r>
          </a:p>
        </p:txBody>
      </p:sp>
      <p:pic>
        <p:nvPicPr>
          <p:cNvPr id="7" name="Picture 6"/>
          <p:cNvPicPr>
            <a:picLocks noChangeAspect="1"/>
          </p:cNvPicPr>
          <p:nvPr/>
        </p:nvPicPr>
        <p:blipFill rotWithShape="1">
          <a:blip r:embed="rId5"/>
          <a:srcRect l="13531" t="31677" r="2448" b="44527"/>
          <a:stretch/>
        </p:blipFill>
        <p:spPr>
          <a:xfrm rot="20703538">
            <a:off x="1433454" y="3257321"/>
            <a:ext cx="5965279" cy="915098"/>
          </a:xfrm>
          <a:prstGeom prst="rect">
            <a:avLst/>
          </a:prstGeom>
        </p:spPr>
      </p:pic>
      <p:cxnSp>
        <p:nvCxnSpPr>
          <p:cNvPr id="9" name="Straight Connector 8"/>
          <p:cNvCxnSpPr/>
          <p:nvPr/>
        </p:nvCxnSpPr>
        <p:spPr>
          <a:xfrm flipH="1">
            <a:off x="1518558" y="2695281"/>
            <a:ext cx="767574" cy="1450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992066" y="2143939"/>
            <a:ext cx="2110346" cy="551342"/>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rot="20672750">
            <a:off x="4407673" y="3770514"/>
            <a:ext cx="349018" cy="21417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908647" y="4433632"/>
            <a:ext cx="508981" cy="2608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908647" y="6066064"/>
            <a:ext cx="508980" cy="1869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Brace 18"/>
          <p:cNvSpPr/>
          <p:nvPr/>
        </p:nvSpPr>
        <p:spPr>
          <a:xfrm>
            <a:off x="10399138" y="4555671"/>
            <a:ext cx="422761" cy="15103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10776862" y="4987701"/>
            <a:ext cx="1143000" cy="646331"/>
          </a:xfrm>
          <a:prstGeom prst="rect">
            <a:avLst/>
          </a:prstGeom>
          <a:solidFill>
            <a:srgbClr val="FFFFCC"/>
          </a:solidFill>
        </p:spPr>
        <p:txBody>
          <a:bodyPr wrap="square" rtlCol="0">
            <a:spAutoFit/>
          </a:bodyPr>
          <a:lstStyle/>
          <a:p>
            <a:pPr algn="ctr"/>
            <a:r>
              <a:rPr lang="en-US" dirty="0"/>
              <a:t>Add together</a:t>
            </a:r>
          </a:p>
        </p:txBody>
      </p:sp>
      <p:cxnSp>
        <p:nvCxnSpPr>
          <p:cNvPr id="24" name="Straight Arrow Connector 23"/>
          <p:cNvCxnSpPr/>
          <p:nvPr/>
        </p:nvCxnSpPr>
        <p:spPr>
          <a:xfrm flipH="1" flipV="1">
            <a:off x="4865914" y="3943350"/>
            <a:ext cx="5042733" cy="612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778917" y="4013096"/>
            <a:ext cx="5129731" cy="2032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256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973" t="31984" r="26771" b="23725"/>
          <a:stretch/>
        </p:blipFill>
        <p:spPr>
          <a:xfrm rot="751648">
            <a:off x="5422135" y="2403532"/>
            <a:ext cx="6416265" cy="3964633"/>
          </a:xfrm>
          <a:prstGeom prst="rect">
            <a:avLst/>
          </a:prstGeom>
        </p:spPr>
      </p:pic>
      <p:pic>
        <p:nvPicPr>
          <p:cNvPr id="4" name="Picture 3"/>
          <p:cNvPicPr>
            <a:picLocks noChangeAspect="1"/>
          </p:cNvPicPr>
          <p:nvPr/>
        </p:nvPicPr>
        <p:blipFill rotWithShape="1">
          <a:blip r:embed="rId3"/>
          <a:srcRect l="37763" t="14375" r="26834" b="17632"/>
          <a:stretch/>
        </p:blipFill>
        <p:spPr>
          <a:xfrm rot="21084611">
            <a:off x="539768" y="2188517"/>
            <a:ext cx="4460400" cy="4903582"/>
          </a:xfrm>
          <a:prstGeom prst="rect">
            <a:avLst/>
          </a:prstGeom>
        </p:spPr>
      </p:pic>
      <p:sp>
        <p:nvSpPr>
          <p:cNvPr id="2" name="Title 1"/>
          <p:cNvSpPr>
            <a:spLocks noGrp="1"/>
          </p:cNvSpPr>
          <p:nvPr>
            <p:ph type="title"/>
          </p:nvPr>
        </p:nvSpPr>
        <p:spPr>
          <a:xfrm>
            <a:off x="400363" y="72050"/>
            <a:ext cx="3670077" cy="729916"/>
          </a:xfrm>
        </p:spPr>
        <p:txBody>
          <a:bodyPr>
            <a:normAutofit fontScale="90000"/>
          </a:bodyPr>
          <a:lstStyle/>
          <a:p>
            <a:r>
              <a:rPr lang="en-US" dirty="0"/>
              <a:t>Reconciling Data:</a:t>
            </a:r>
          </a:p>
        </p:txBody>
      </p:sp>
      <p:sp>
        <p:nvSpPr>
          <p:cNvPr id="3" name="Content Placeholder 2"/>
          <p:cNvSpPr>
            <a:spLocks noGrp="1"/>
          </p:cNvSpPr>
          <p:nvPr>
            <p:ph idx="1"/>
          </p:nvPr>
        </p:nvSpPr>
        <p:spPr>
          <a:xfrm>
            <a:off x="550112" y="562591"/>
            <a:ext cx="9204603" cy="1451810"/>
          </a:xfrm>
        </p:spPr>
        <p:txBody>
          <a:bodyPr>
            <a:normAutofit fontScale="85000" lnSpcReduction="10000"/>
          </a:bodyPr>
          <a:lstStyle/>
          <a:p>
            <a:r>
              <a:rPr lang="en-US" dirty="0"/>
              <a:t>If all data matches from your Local report to your AAA report and your YTD reconciles as well, it’s time to check and see if the AAA ASR matches your AAA NSIP report.</a:t>
            </a:r>
          </a:p>
          <a:p>
            <a:pPr lvl="1"/>
            <a:r>
              <a:rPr lang="en-US" dirty="0"/>
              <a:t>Please keep in mind that CM – Non-Reimbursable meals </a:t>
            </a:r>
            <a:r>
              <a:rPr lang="en-US" b="1" u="sng" dirty="0">
                <a:solidFill>
                  <a:srgbClr val="FF0000"/>
                </a:solidFill>
              </a:rPr>
              <a:t>will not </a:t>
            </a:r>
            <a:r>
              <a:rPr lang="en-US" dirty="0"/>
              <a:t>reflect on your NSIP report, only CM-Lunch, Evening, etc, and CM-Other, along with </a:t>
            </a:r>
            <a:r>
              <a:rPr lang="en-US" b="1" dirty="0"/>
              <a:t>all</a:t>
            </a:r>
            <a:r>
              <a:rPr lang="en-US" dirty="0"/>
              <a:t> Home Delivered Meal Units will reflect here.</a:t>
            </a:r>
          </a:p>
          <a:p>
            <a:pPr lvl="1"/>
            <a:r>
              <a:rPr lang="en-US" dirty="0"/>
              <a:t>make sure to subtract CM – Non-Reimbursable units from your unit total. </a:t>
            </a:r>
          </a:p>
        </p:txBody>
      </p:sp>
    </p:spTree>
    <p:extLst>
      <p:ext uri="{BB962C8B-B14F-4D97-AF65-F5344CB8AC3E}">
        <p14:creationId xmlns:p14="http://schemas.microsoft.com/office/powerpoint/2010/main" val="2846967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26367" t="37671" r="26617" b="24530"/>
          <a:stretch/>
        </p:blipFill>
        <p:spPr>
          <a:xfrm>
            <a:off x="8085046" y="1352106"/>
            <a:ext cx="4106954" cy="1788466"/>
          </a:xfrm>
          <a:prstGeom prst="rect">
            <a:avLst/>
          </a:prstGeom>
        </p:spPr>
      </p:pic>
      <p:pic>
        <p:nvPicPr>
          <p:cNvPr id="18" name="Picture 17"/>
          <p:cNvPicPr>
            <a:picLocks noChangeAspect="1"/>
          </p:cNvPicPr>
          <p:nvPr/>
        </p:nvPicPr>
        <p:blipFill rotWithShape="1">
          <a:blip r:embed="rId3"/>
          <a:srcRect l="31609" t="12332" r="31811" b="14551"/>
          <a:stretch/>
        </p:blipFill>
        <p:spPr>
          <a:xfrm rot="1455855">
            <a:off x="5279112" y="2345633"/>
            <a:ext cx="4082892" cy="4420505"/>
          </a:xfrm>
          <a:prstGeom prst="rect">
            <a:avLst/>
          </a:prstGeom>
        </p:spPr>
      </p:pic>
      <p:sp>
        <p:nvSpPr>
          <p:cNvPr id="2" name="Title 1"/>
          <p:cNvSpPr>
            <a:spLocks noGrp="1"/>
          </p:cNvSpPr>
          <p:nvPr>
            <p:ph type="title"/>
          </p:nvPr>
        </p:nvSpPr>
        <p:spPr>
          <a:xfrm>
            <a:off x="581918" y="0"/>
            <a:ext cx="3687932" cy="742122"/>
          </a:xfrm>
        </p:spPr>
        <p:txBody>
          <a:bodyPr/>
          <a:lstStyle/>
          <a:p>
            <a:r>
              <a:rPr lang="en-US" dirty="0"/>
              <a:t>Signing Reports:</a:t>
            </a:r>
          </a:p>
        </p:txBody>
      </p:sp>
      <p:sp>
        <p:nvSpPr>
          <p:cNvPr id="3" name="Content Placeholder 2"/>
          <p:cNvSpPr>
            <a:spLocks noGrp="1"/>
          </p:cNvSpPr>
          <p:nvPr>
            <p:ph idx="1"/>
          </p:nvPr>
        </p:nvSpPr>
        <p:spPr>
          <a:xfrm>
            <a:off x="405517" y="596348"/>
            <a:ext cx="10583186" cy="922351"/>
          </a:xfrm>
          <a:solidFill>
            <a:schemeClr val="bg1"/>
          </a:solidFill>
        </p:spPr>
        <p:txBody>
          <a:bodyPr>
            <a:normAutofit/>
          </a:bodyPr>
          <a:lstStyle/>
          <a:p>
            <a:r>
              <a:rPr lang="en-US" dirty="0"/>
              <a:t>Once all reports have reconciled, a consumer coordinator from the Tucumcari Data Center will then sign and date all corresponding reports and fill out the “Non Metro AAA” section of the Verification Statement. </a:t>
            </a:r>
          </a:p>
          <a:p>
            <a:pPr lvl="8"/>
            <a:endParaRPr lang="en-US" dirty="0"/>
          </a:p>
        </p:txBody>
      </p:sp>
      <p:pic>
        <p:nvPicPr>
          <p:cNvPr id="4" name="Picture 3"/>
          <p:cNvPicPr>
            <a:picLocks noChangeAspect="1"/>
          </p:cNvPicPr>
          <p:nvPr/>
        </p:nvPicPr>
        <p:blipFill rotWithShape="1">
          <a:blip r:embed="rId4"/>
          <a:srcRect l="26360" t="13250" r="37711" b="37361"/>
          <a:stretch/>
        </p:blipFill>
        <p:spPr>
          <a:xfrm>
            <a:off x="709392" y="1582309"/>
            <a:ext cx="5331871" cy="3970073"/>
          </a:xfrm>
          <a:prstGeom prst="rect">
            <a:avLst/>
          </a:prstGeom>
        </p:spPr>
      </p:pic>
      <p:sp>
        <p:nvSpPr>
          <p:cNvPr id="5" name="Rectangle 4"/>
          <p:cNvSpPr/>
          <p:nvPr/>
        </p:nvSpPr>
        <p:spPr>
          <a:xfrm>
            <a:off x="811033" y="4405023"/>
            <a:ext cx="5128591" cy="8269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606462" y="4349363"/>
            <a:ext cx="2385392" cy="1477328"/>
          </a:xfrm>
          <a:prstGeom prst="rect">
            <a:avLst/>
          </a:prstGeom>
          <a:solidFill>
            <a:schemeClr val="bg1"/>
          </a:solidFill>
        </p:spPr>
        <p:txBody>
          <a:bodyPr wrap="square" rtlCol="0">
            <a:spAutoFit/>
          </a:bodyPr>
          <a:lstStyle/>
          <a:p>
            <a:r>
              <a:rPr lang="en-US" dirty="0"/>
              <a:t>*Consumer Coordinators will sign and date every page the provider has signed and dated</a:t>
            </a:r>
          </a:p>
        </p:txBody>
      </p:sp>
      <p:cxnSp>
        <p:nvCxnSpPr>
          <p:cNvPr id="24" name="Straight Arrow Connector 23"/>
          <p:cNvCxnSpPr/>
          <p:nvPr/>
        </p:nvCxnSpPr>
        <p:spPr>
          <a:xfrm flipH="1">
            <a:off x="6750655" y="4814097"/>
            <a:ext cx="2855807" cy="127660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9991289" y="2769745"/>
            <a:ext cx="479805" cy="163527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434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77333" y="515088"/>
            <a:ext cx="9281806" cy="18757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Providers will need to submit the reports that contain both the provider staff and data management staff signatures, as well as complete the SAMS Verification Statement, this middle section will be the last step completed before your reports are sent on to Santa Fe. </a:t>
            </a:r>
          </a:p>
          <a:p>
            <a:r>
              <a:rPr lang="en-US" dirty="0"/>
              <a:t>All appropriate boxes in this section that pertain to your program will need to be checked, we also require a signature, the reporting month and year and the title of the person signing this section. </a:t>
            </a:r>
          </a:p>
          <a:p>
            <a:pPr marL="0" indent="0">
              <a:buNone/>
            </a:pPr>
            <a:endParaRPr lang="en-US" dirty="0"/>
          </a:p>
        </p:txBody>
      </p:sp>
      <p:pic>
        <p:nvPicPr>
          <p:cNvPr id="3" name="Picture 2"/>
          <p:cNvPicPr>
            <a:picLocks noChangeAspect="1"/>
          </p:cNvPicPr>
          <p:nvPr/>
        </p:nvPicPr>
        <p:blipFill rotWithShape="1">
          <a:blip r:embed="rId3"/>
          <a:srcRect l="5741" t="16538" r="4946" b="7283"/>
          <a:stretch/>
        </p:blipFill>
        <p:spPr>
          <a:xfrm>
            <a:off x="987228" y="2390861"/>
            <a:ext cx="9460170" cy="4370667"/>
          </a:xfrm>
          <a:prstGeom prst="rect">
            <a:avLst/>
          </a:prstGeom>
        </p:spPr>
      </p:pic>
    </p:spTree>
    <p:extLst>
      <p:ext uri="{BB962C8B-B14F-4D97-AF65-F5344CB8AC3E}">
        <p14:creationId xmlns:p14="http://schemas.microsoft.com/office/powerpoint/2010/main" val="308598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4243" y="623669"/>
            <a:ext cx="3879310" cy="2862322"/>
          </a:xfrm>
          <a:prstGeom prst="rect">
            <a:avLst/>
          </a:prstGeom>
          <a:noFill/>
        </p:spPr>
        <p:txBody>
          <a:bodyPr wrap="square" rtlCol="0">
            <a:spAutoFit/>
          </a:bodyPr>
          <a:lstStyle/>
          <a:p>
            <a:pPr marL="342900" indent="-342900">
              <a:buFont typeface="Wingdings" panose="05000000000000000000" pitchFamily="2" charset="2"/>
              <a:buChar char="Ø"/>
            </a:pPr>
            <a:r>
              <a:rPr lang="en-US" dirty="0"/>
              <a:t>This is an example of how your SAMS Verification will look before submission to the Santa Fe office for reimbursement. </a:t>
            </a:r>
          </a:p>
          <a:p>
            <a:endParaRPr lang="en-US" dirty="0"/>
          </a:p>
          <a:p>
            <a:pPr marL="285750" indent="-285750">
              <a:buFont typeface="Wingdings" panose="05000000000000000000" pitchFamily="2" charset="2"/>
              <a:buChar char="Ø"/>
            </a:pPr>
            <a:r>
              <a:rPr lang="en-US" dirty="0"/>
              <a:t>When sending it to Dorothy Scott please make sure to </a:t>
            </a:r>
            <a:r>
              <a:rPr lang="en-US" b="1" u="sng" dirty="0">
                <a:solidFill>
                  <a:srgbClr val="FF0000"/>
                </a:solidFill>
              </a:rPr>
              <a:t>CC the SAMS E-Mail Group: </a:t>
            </a:r>
            <a:r>
              <a:rPr lang="en-US" dirty="0">
                <a:solidFill>
                  <a:srgbClr val="FF0000"/>
                </a:solidFill>
                <a:hlinkClick r:id="rId3"/>
              </a:rPr>
              <a:t>sams@ncnmedd.com</a:t>
            </a:r>
            <a:endParaRPr lang="en-US" dirty="0">
              <a:solidFill>
                <a:srgbClr val="FF0000"/>
              </a:solidFill>
            </a:endParaRPr>
          </a:p>
          <a:p>
            <a:pPr marL="285750" indent="-285750">
              <a:buFont typeface="Wingdings" panose="05000000000000000000" pitchFamily="2" charset="2"/>
              <a:buChar char="Ø"/>
            </a:pPr>
            <a:endParaRPr lang="en-US" b="1" u="sng" dirty="0">
              <a:solidFill>
                <a:srgbClr val="FF0000"/>
              </a:solidFill>
            </a:endParaRPr>
          </a:p>
        </p:txBody>
      </p:sp>
      <p:pic>
        <p:nvPicPr>
          <p:cNvPr id="3" name="Picture 2"/>
          <p:cNvPicPr>
            <a:picLocks noChangeAspect="1"/>
          </p:cNvPicPr>
          <p:nvPr/>
        </p:nvPicPr>
        <p:blipFill rotWithShape="1">
          <a:blip r:embed="rId4"/>
          <a:srcRect l="30670" t="13582" r="31573"/>
          <a:stretch/>
        </p:blipFill>
        <p:spPr>
          <a:xfrm>
            <a:off x="5125672" y="0"/>
            <a:ext cx="5678327" cy="7310559"/>
          </a:xfrm>
          <a:prstGeom prst="rect">
            <a:avLst/>
          </a:prstGeom>
        </p:spPr>
      </p:pic>
    </p:spTree>
    <p:extLst>
      <p:ext uri="{BB962C8B-B14F-4D97-AF65-F5344CB8AC3E}">
        <p14:creationId xmlns:p14="http://schemas.microsoft.com/office/powerpoint/2010/main" val="2928315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176" y="2281806"/>
            <a:ext cx="10196790" cy="3339751"/>
          </a:xfrm>
        </p:spPr>
        <p:txBody>
          <a:bodyPr>
            <a:normAutofit/>
          </a:bodyPr>
          <a:lstStyle/>
          <a:p>
            <a:pPr algn="ctr"/>
            <a:r>
              <a:rPr lang="en-US" sz="11500" dirty="0"/>
              <a:t>Questions?</a:t>
            </a:r>
          </a:p>
        </p:txBody>
      </p:sp>
    </p:spTree>
    <p:extLst>
      <p:ext uri="{BB962C8B-B14F-4D97-AF65-F5344CB8AC3E}">
        <p14:creationId xmlns:p14="http://schemas.microsoft.com/office/powerpoint/2010/main" val="334352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81" y="122490"/>
            <a:ext cx="6972407" cy="758354"/>
          </a:xfrm>
        </p:spPr>
        <p:txBody>
          <a:bodyPr>
            <a:noAutofit/>
          </a:bodyPr>
          <a:lstStyle/>
          <a:p>
            <a:r>
              <a:rPr lang="en-US" sz="2500" dirty="0"/>
              <a:t>Top Portion of SAMS Verification Statement </a:t>
            </a:r>
            <a:endParaRPr lang="en-US" sz="2400" dirty="0"/>
          </a:p>
        </p:txBody>
      </p:sp>
      <p:pic>
        <p:nvPicPr>
          <p:cNvPr id="5" name="Picture 4"/>
          <p:cNvPicPr>
            <a:picLocks noChangeAspect="1"/>
          </p:cNvPicPr>
          <p:nvPr/>
        </p:nvPicPr>
        <p:blipFill rotWithShape="1">
          <a:blip r:embed="rId3"/>
          <a:srcRect l="16605" t="18317" r="13828" b="12929"/>
          <a:stretch/>
        </p:blipFill>
        <p:spPr>
          <a:xfrm>
            <a:off x="1057170" y="953052"/>
            <a:ext cx="9974353" cy="5339612"/>
          </a:xfrm>
          <a:prstGeom prst="rect">
            <a:avLst/>
          </a:prstGeom>
        </p:spPr>
      </p:pic>
    </p:spTree>
    <p:extLst>
      <p:ext uri="{BB962C8B-B14F-4D97-AF65-F5344CB8AC3E}">
        <p14:creationId xmlns:p14="http://schemas.microsoft.com/office/powerpoint/2010/main" val="20173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7648" t="28908" r="3448" b="13794"/>
          <a:stretch/>
        </p:blipFill>
        <p:spPr>
          <a:xfrm>
            <a:off x="1631356" y="2973067"/>
            <a:ext cx="8466705" cy="3026487"/>
          </a:xfrm>
          <a:prstGeom prst="rect">
            <a:avLst/>
          </a:prstGeom>
        </p:spPr>
      </p:pic>
      <p:pic>
        <p:nvPicPr>
          <p:cNvPr id="4" name="Picture 3"/>
          <p:cNvPicPr>
            <a:picLocks noChangeAspect="1"/>
          </p:cNvPicPr>
          <p:nvPr/>
        </p:nvPicPr>
        <p:blipFill rotWithShape="1">
          <a:blip r:embed="rId3"/>
          <a:srcRect l="19561" t="14484" r="3247" b="67583"/>
          <a:stretch/>
        </p:blipFill>
        <p:spPr>
          <a:xfrm>
            <a:off x="114108" y="1141105"/>
            <a:ext cx="10595919" cy="1384683"/>
          </a:xfrm>
          <a:prstGeom prst="rect">
            <a:avLst/>
          </a:prstGeom>
        </p:spPr>
      </p:pic>
      <p:sp>
        <p:nvSpPr>
          <p:cNvPr id="2" name="Title 1"/>
          <p:cNvSpPr>
            <a:spLocks noGrp="1"/>
          </p:cNvSpPr>
          <p:nvPr>
            <p:ph type="title"/>
          </p:nvPr>
        </p:nvSpPr>
        <p:spPr>
          <a:xfrm>
            <a:off x="191567" y="31228"/>
            <a:ext cx="9380478" cy="714835"/>
          </a:xfrm>
        </p:spPr>
        <p:txBody>
          <a:bodyPr>
            <a:normAutofit/>
          </a:bodyPr>
          <a:lstStyle/>
          <a:p>
            <a:r>
              <a:rPr lang="en-US" dirty="0"/>
              <a:t>Filling out the SAMS Verification Statement:</a:t>
            </a:r>
          </a:p>
        </p:txBody>
      </p:sp>
      <p:sp>
        <p:nvSpPr>
          <p:cNvPr id="3" name="Content Placeholder 2"/>
          <p:cNvSpPr>
            <a:spLocks noGrp="1"/>
          </p:cNvSpPr>
          <p:nvPr>
            <p:ph idx="1"/>
          </p:nvPr>
        </p:nvSpPr>
        <p:spPr>
          <a:xfrm>
            <a:off x="677334" y="747424"/>
            <a:ext cx="8556781" cy="2322836"/>
          </a:xfrm>
        </p:spPr>
        <p:txBody>
          <a:bodyPr/>
          <a:lstStyle/>
          <a:p>
            <a:r>
              <a:rPr lang="en-US" sz="1400" dirty="0"/>
              <a:t>The first document you will complete is the SAMS Verification Statement. </a:t>
            </a:r>
          </a:p>
          <a:p>
            <a:r>
              <a:rPr lang="en-US" sz="1400" dirty="0"/>
              <a:t>You will need to make sure and fill out the Provider </a:t>
            </a:r>
            <a:r>
              <a:rPr lang="en-US" sz="1400" dirty="0">
                <a:solidFill>
                  <a:srgbClr val="FF0000"/>
                </a:solidFill>
              </a:rPr>
              <a:t>name</a:t>
            </a:r>
            <a:r>
              <a:rPr lang="en-US" sz="1400" dirty="0"/>
              <a:t> and the correct </a:t>
            </a:r>
            <a:r>
              <a:rPr lang="en-US" sz="1400" dirty="0">
                <a:solidFill>
                  <a:srgbClr val="00B050"/>
                </a:solidFill>
              </a:rPr>
              <a:t>reporting period.</a:t>
            </a:r>
          </a:p>
          <a:p>
            <a:endParaRPr lang="en-US" dirty="0"/>
          </a:p>
          <a:p>
            <a:endParaRPr lang="en-US" dirty="0"/>
          </a:p>
          <a:p>
            <a:r>
              <a:rPr lang="en-US" sz="1400" dirty="0"/>
              <a:t>You will then need to mark </a:t>
            </a:r>
            <a:r>
              <a:rPr lang="en-US" sz="1400" dirty="0">
                <a:solidFill>
                  <a:srgbClr val="00B050"/>
                </a:solidFill>
              </a:rPr>
              <a:t>Original Report(s)/Verification Statement</a:t>
            </a:r>
            <a:r>
              <a:rPr lang="en-US" sz="1400" dirty="0"/>
              <a:t>, </a:t>
            </a:r>
            <a:r>
              <a:rPr lang="en-US" sz="1400" dirty="0">
                <a:solidFill>
                  <a:schemeClr val="accent1">
                    <a:lumMod val="50000"/>
                  </a:schemeClr>
                </a:solidFill>
              </a:rPr>
              <a:t>Data Entry</a:t>
            </a:r>
            <a:r>
              <a:rPr lang="en-US" sz="1400" dirty="0"/>
              <a:t>, </a:t>
            </a:r>
            <a:r>
              <a:rPr lang="en-US" sz="1400" dirty="0">
                <a:solidFill>
                  <a:srgbClr val="7030A0"/>
                </a:solidFill>
              </a:rPr>
              <a:t>Reconcile Data </a:t>
            </a:r>
            <a:r>
              <a:rPr lang="en-US" sz="1400" dirty="0"/>
              <a:t>and </a:t>
            </a:r>
            <a:r>
              <a:rPr lang="en-US" sz="1400" dirty="0">
                <a:solidFill>
                  <a:srgbClr val="FF33CC"/>
                </a:solidFill>
              </a:rPr>
              <a:t>Tracking Unregistered Consumer (if applicable)” </a:t>
            </a:r>
            <a:r>
              <a:rPr lang="en-US" sz="1400" dirty="0"/>
              <a:t>sections and make sure the appropriate boxes in those sections are checked.  </a:t>
            </a:r>
          </a:p>
          <a:p>
            <a:endParaRPr lang="en-US" dirty="0"/>
          </a:p>
          <a:p>
            <a:endParaRPr lang="en-US" dirty="0"/>
          </a:p>
          <a:p>
            <a:endParaRPr lang="en-US" dirty="0"/>
          </a:p>
        </p:txBody>
      </p:sp>
      <p:sp>
        <p:nvSpPr>
          <p:cNvPr id="6" name="TextBox 5"/>
          <p:cNvSpPr txBox="1"/>
          <p:nvPr/>
        </p:nvSpPr>
        <p:spPr>
          <a:xfrm>
            <a:off x="9909976" y="3696636"/>
            <a:ext cx="2282024" cy="1815882"/>
          </a:xfrm>
          <a:prstGeom prst="rect">
            <a:avLst/>
          </a:prstGeom>
          <a:solidFill>
            <a:srgbClr val="FFFF00"/>
          </a:solidFill>
        </p:spPr>
        <p:txBody>
          <a:bodyPr wrap="square" rtlCol="0">
            <a:spAutoFit/>
          </a:bodyPr>
          <a:lstStyle/>
          <a:p>
            <a:r>
              <a:rPr lang="en-US" sz="1400" b="1" u="sng" dirty="0">
                <a:solidFill>
                  <a:srgbClr val="FF0000"/>
                </a:solidFill>
              </a:rPr>
              <a:t>Please Note:</a:t>
            </a:r>
          </a:p>
          <a:p>
            <a:r>
              <a:rPr lang="en-US" sz="1400" dirty="0"/>
              <a:t>If your program serves meals, all 3 of these boxes will be checked, if you </a:t>
            </a:r>
            <a:r>
              <a:rPr lang="en-US" sz="1400" u="sng" dirty="0"/>
              <a:t>do not </a:t>
            </a:r>
            <a:r>
              <a:rPr lang="en-US" sz="1400" dirty="0"/>
              <a:t>serve meals, only the top box and bottom box will be marked. </a:t>
            </a:r>
          </a:p>
        </p:txBody>
      </p:sp>
      <p:sp>
        <p:nvSpPr>
          <p:cNvPr id="9" name="Left Arrow 8"/>
          <p:cNvSpPr/>
          <p:nvPr/>
        </p:nvSpPr>
        <p:spPr>
          <a:xfrm>
            <a:off x="9230759" y="3951799"/>
            <a:ext cx="679217" cy="534512"/>
          </a:xfrm>
          <a:prstGeom prst="leftArrow">
            <a:avLst>
              <a:gd name="adj1" fmla="val 31976"/>
              <a:gd name="adj2" fmla="val 4520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360" y="3951799"/>
            <a:ext cx="1589996" cy="2893100"/>
          </a:xfrm>
          <a:prstGeom prst="rect">
            <a:avLst/>
          </a:prstGeom>
          <a:solidFill>
            <a:srgbClr val="FFFF00"/>
          </a:solidFill>
        </p:spPr>
        <p:txBody>
          <a:bodyPr wrap="square" rtlCol="0">
            <a:spAutoFit/>
          </a:bodyPr>
          <a:lstStyle/>
          <a:p>
            <a:r>
              <a:rPr lang="en-US" sz="1400" b="1" u="sng" dirty="0">
                <a:solidFill>
                  <a:srgbClr val="FF0000"/>
                </a:solidFill>
              </a:rPr>
              <a:t>Please Note:</a:t>
            </a:r>
          </a:p>
          <a:p>
            <a:r>
              <a:rPr lang="en-US" sz="1400" dirty="0"/>
              <a:t>If your program has unregistered eligible consumers, the 3 bottom boxes will need to be marked, if they do not have Unregistered consumers, just the top box will be marked.</a:t>
            </a:r>
          </a:p>
        </p:txBody>
      </p:sp>
      <p:sp>
        <p:nvSpPr>
          <p:cNvPr id="12" name="Rectangle 11"/>
          <p:cNvSpPr/>
          <p:nvPr/>
        </p:nvSpPr>
        <p:spPr>
          <a:xfrm>
            <a:off x="1768979" y="5427423"/>
            <a:ext cx="7286176" cy="5449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2401368" y="5972383"/>
            <a:ext cx="477004" cy="4472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38617" y="6289242"/>
            <a:ext cx="3904016" cy="316657"/>
          </a:xfrm>
          <a:prstGeom prst="rect">
            <a:avLst/>
          </a:prstGeom>
          <a:noFill/>
        </p:spPr>
        <p:txBody>
          <a:bodyPr wrap="square" rtlCol="0">
            <a:spAutoFit/>
          </a:bodyPr>
          <a:lstStyle/>
          <a:p>
            <a:r>
              <a:rPr lang="en-US" sz="1400" dirty="0"/>
              <a:t>This section will </a:t>
            </a:r>
            <a:r>
              <a:rPr lang="en-US" sz="1400" b="1" dirty="0"/>
              <a:t>always</a:t>
            </a:r>
            <a:r>
              <a:rPr lang="en-US" sz="1400" dirty="0"/>
              <a:t> need to be completed</a:t>
            </a:r>
          </a:p>
        </p:txBody>
      </p:sp>
      <p:sp>
        <p:nvSpPr>
          <p:cNvPr id="7" name="Rectangle 6"/>
          <p:cNvSpPr/>
          <p:nvPr/>
        </p:nvSpPr>
        <p:spPr>
          <a:xfrm>
            <a:off x="1089329" y="1956021"/>
            <a:ext cx="2178657" cy="3101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15847" y="1956021"/>
            <a:ext cx="718268" cy="31010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56031" y="3012186"/>
            <a:ext cx="2999693" cy="19155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668103" y="3569724"/>
            <a:ext cx="3983603" cy="78967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64708" y="3556920"/>
            <a:ext cx="3366052" cy="78967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29338" y="4360588"/>
            <a:ext cx="7219784" cy="1066835"/>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2546324">
            <a:off x="1165593" y="4212828"/>
            <a:ext cx="669839" cy="326003"/>
          </a:xfrm>
          <a:prstGeom prst="rightArrow">
            <a:avLst>
              <a:gd name="adj1" fmla="val 26453"/>
              <a:gd name="adj2" fmla="val 8189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786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31403" t="32028" r="19080" b="2304"/>
          <a:stretch/>
        </p:blipFill>
        <p:spPr>
          <a:xfrm rot="2226515">
            <a:off x="7545631" y="2419914"/>
            <a:ext cx="4588621" cy="3422878"/>
          </a:xfrm>
          <a:prstGeom prst="rect">
            <a:avLst/>
          </a:prstGeom>
        </p:spPr>
      </p:pic>
      <p:pic>
        <p:nvPicPr>
          <p:cNvPr id="6" name="Picture 5"/>
          <p:cNvPicPr>
            <a:picLocks noChangeAspect="1"/>
          </p:cNvPicPr>
          <p:nvPr/>
        </p:nvPicPr>
        <p:blipFill rotWithShape="1">
          <a:blip r:embed="rId3"/>
          <a:srcRect l="37140" t="11181" r="24790" b="1489"/>
          <a:stretch/>
        </p:blipFill>
        <p:spPr>
          <a:xfrm>
            <a:off x="4817047" y="1345367"/>
            <a:ext cx="3807785" cy="4913271"/>
          </a:xfrm>
          <a:prstGeom prst="rect">
            <a:avLst/>
          </a:prstGeom>
        </p:spPr>
      </p:pic>
      <p:pic>
        <p:nvPicPr>
          <p:cNvPr id="5" name="Picture 4"/>
          <p:cNvPicPr>
            <a:picLocks noChangeAspect="1"/>
          </p:cNvPicPr>
          <p:nvPr/>
        </p:nvPicPr>
        <p:blipFill rotWithShape="1">
          <a:blip r:embed="rId4"/>
          <a:srcRect l="37149" t="11520" r="24693" b="312"/>
          <a:stretch/>
        </p:blipFill>
        <p:spPr>
          <a:xfrm rot="20391384">
            <a:off x="803889" y="1468635"/>
            <a:ext cx="3705761" cy="4816424"/>
          </a:xfrm>
          <a:prstGeom prst="rect">
            <a:avLst/>
          </a:prstGeom>
        </p:spPr>
      </p:pic>
      <p:sp>
        <p:nvSpPr>
          <p:cNvPr id="2" name="Title 1"/>
          <p:cNvSpPr>
            <a:spLocks noGrp="1"/>
          </p:cNvSpPr>
          <p:nvPr>
            <p:ph type="title"/>
          </p:nvPr>
        </p:nvSpPr>
        <p:spPr>
          <a:xfrm>
            <a:off x="677334" y="60960"/>
            <a:ext cx="8596668" cy="1320800"/>
          </a:xfrm>
        </p:spPr>
        <p:txBody>
          <a:bodyPr/>
          <a:lstStyle/>
          <a:p>
            <a:r>
              <a:rPr lang="en-US" dirty="0"/>
              <a:t>Compiling Reports: </a:t>
            </a:r>
          </a:p>
        </p:txBody>
      </p:sp>
      <p:sp>
        <p:nvSpPr>
          <p:cNvPr id="3" name="Content Placeholder 2"/>
          <p:cNvSpPr>
            <a:spLocks noGrp="1"/>
          </p:cNvSpPr>
          <p:nvPr>
            <p:ph idx="1"/>
          </p:nvPr>
        </p:nvSpPr>
        <p:spPr>
          <a:xfrm>
            <a:off x="677334" y="723570"/>
            <a:ext cx="8596668" cy="863734"/>
          </a:xfrm>
        </p:spPr>
        <p:txBody>
          <a:bodyPr>
            <a:normAutofit/>
          </a:bodyPr>
          <a:lstStyle/>
          <a:p>
            <a:r>
              <a:rPr lang="en-US" sz="1400" dirty="0"/>
              <a:t>After Filling out your Verification Statement, check your reports and run a quick scan to ensure </a:t>
            </a:r>
            <a:r>
              <a:rPr lang="en-US" sz="1400" dirty="0">
                <a:solidFill>
                  <a:srgbClr val="FF0000"/>
                </a:solidFill>
              </a:rPr>
              <a:t>all documents needed </a:t>
            </a:r>
            <a:r>
              <a:rPr lang="en-US" sz="1400" dirty="0"/>
              <a:t>are included, </a:t>
            </a:r>
            <a:r>
              <a:rPr lang="en-US" sz="1400" dirty="0">
                <a:solidFill>
                  <a:srgbClr val="00B0F0"/>
                </a:solidFill>
              </a:rPr>
              <a:t>signed and dated </a:t>
            </a:r>
            <a:r>
              <a:rPr lang="en-US" sz="1400" dirty="0"/>
              <a:t>and the Verification matches the reports you will submit. </a:t>
            </a:r>
          </a:p>
        </p:txBody>
      </p:sp>
      <p:pic>
        <p:nvPicPr>
          <p:cNvPr id="8" name="Picture 7"/>
          <p:cNvPicPr>
            <a:picLocks noChangeAspect="1"/>
          </p:cNvPicPr>
          <p:nvPr/>
        </p:nvPicPr>
        <p:blipFill rotWithShape="1">
          <a:blip r:embed="rId5"/>
          <a:srcRect l="17411" t="18382" r="13905" b="23685"/>
          <a:stretch/>
        </p:blipFill>
        <p:spPr>
          <a:xfrm rot="20338834">
            <a:off x="179147" y="2909653"/>
            <a:ext cx="5249076" cy="2490462"/>
          </a:xfrm>
          <a:prstGeom prst="rect">
            <a:avLst/>
          </a:prstGeom>
        </p:spPr>
      </p:pic>
      <p:cxnSp>
        <p:nvCxnSpPr>
          <p:cNvPr id="10" name="Straight Connector 9"/>
          <p:cNvCxnSpPr/>
          <p:nvPr/>
        </p:nvCxnSpPr>
        <p:spPr>
          <a:xfrm flipH="1">
            <a:off x="0" y="2820112"/>
            <a:ext cx="430399" cy="10061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49489" y="1654801"/>
            <a:ext cx="1157576" cy="43056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rot="20398270">
            <a:off x="2379900" y="3236333"/>
            <a:ext cx="2910177" cy="719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38302" y="4715346"/>
            <a:ext cx="1202310" cy="78555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293261">
            <a:off x="9147116" y="3203166"/>
            <a:ext cx="1202310" cy="78555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3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894" t="11659" r="25395" b="985"/>
          <a:stretch/>
        </p:blipFill>
        <p:spPr>
          <a:xfrm>
            <a:off x="5745164" y="570785"/>
            <a:ext cx="4877778" cy="6287215"/>
          </a:xfrm>
          <a:prstGeom prst="rect">
            <a:avLst/>
          </a:prstGeom>
        </p:spPr>
      </p:pic>
      <p:sp>
        <p:nvSpPr>
          <p:cNvPr id="2" name="Title 1"/>
          <p:cNvSpPr>
            <a:spLocks noGrp="1"/>
          </p:cNvSpPr>
          <p:nvPr>
            <p:ph type="title"/>
          </p:nvPr>
        </p:nvSpPr>
        <p:spPr>
          <a:xfrm>
            <a:off x="429371" y="0"/>
            <a:ext cx="9692640" cy="1320800"/>
          </a:xfrm>
        </p:spPr>
        <p:txBody>
          <a:bodyPr/>
          <a:lstStyle/>
          <a:p>
            <a:r>
              <a:rPr lang="en-US" dirty="0"/>
              <a:t>Checking the Agency Summary Report (ASR):</a:t>
            </a:r>
          </a:p>
        </p:txBody>
      </p:sp>
      <p:sp>
        <p:nvSpPr>
          <p:cNvPr id="3" name="Content Placeholder 2"/>
          <p:cNvSpPr>
            <a:spLocks noGrp="1"/>
          </p:cNvSpPr>
          <p:nvPr>
            <p:ph idx="1"/>
          </p:nvPr>
        </p:nvSpPr>
        <p:spPr>
          <a:xfrm>
            <a:off x="677334" y="930304"/>
            <a:ext cx="4888579" cy="3205860"/>
          </a:xfrm>
        </p:spPr>
        <p:txBody>
          <a:bodyPr/>
          <a:lstStyle/>
          <a:p>
            <a:r>
              <a:rPr lang="en-US" sz="1600" dirty="0"/>
              <a:t>After the Verification Statement, you will need to check the Agency Summary Report or “ASR”</a:t>
            </a:r>
          </a:p>
          <a:p>
            <a:r>
              <a:rPr lang="en-US" sz="1600" dirty="0"/>
              <a:t>You will need to check and make sure that it is signed and dated, please do not submit ASR without signature and date, it will be sent back. </a:t>
            </a:r>
          </a:p>
          <a:p>
            <a:r>
              <a:rPr lang="en-US" sz="1600" dirty="0"/>
              <a:t>Please include only the “</a:t>
            </a:r>
            <a:r>
              <a:rPr lang="en-US" sz="1600" dirty="0">
                <a:solidFill>
                  <a:srgbClr val="FF0000"/>
                </a:solidFill>
              </a:rPr>
              <a:t>Agency Summary Report AAA</a:t>
            </a:r>
            <a:r>
              <a:rPr lang="en-US" sz="1600" dirty="0"/>
              <a:t>”, if the ASR LOCAL is submitted to our office, it will be returned and the correct report will be requested, moving your reports out of order to be checked.</a:t>
            </a:r>
            <a:endParaRPr lang="en-US" sz="1400" dirty="0"/>
          </a:p>
          <a:p>
            <a:endParaRPr lang="en-US" dirty="0"/>
          </a:p>
          <a:p>
            <a:endParaRPr lang="en-US" dirty="0"/>
          </a:p>
        </p:txBody>
      </p:sp>
      <p:cxnSp>
        <p:nvCxnSpPr>
          <p:cNvPr id="6" name="Straight Arrow Connector 5"/>
          <p:cNvCxnSpPr/>
          <p:nvPr/>
        </p:nvCxnSpPr>
        <p:spPr>
          <a:xfrm>
            <a:off x="5208104" y="2321781"/>
            <a:ext cx="2170706" cy="2719346"/>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877878" y="787179"/>
            <a:ext cx="1264258" cy="1510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056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64" y="108668"/>
            <a:ext cx="8596668" cy="1320800"/>
          </a:xfrm>
        </p:spPr>
        <p:txBody>
          <a:bodyPr/>
          <a:lstStyle/>
          <a:p>
            <a:r>
              <a:rPr lang="en-US" dirty="0"/>
              <a:t>Checking the NSIP Report:</a:t>
            </a:r>
          </a:p>
        </p:txBody>
      </p:sp>
      <p:sp>
        <p:nvSpPr>
          <p:cNvPr id="3" name="Content Placeholder 2"/>
          <p:cNvSpPr>
            <a:spLocks noGrp="1"/>
          </p:cNvSpPr>
          <p:nvPr>
            <p:ph idx="1"/>
          </p:nvPr>
        </p:nvSpPr>
        <p:spPr>
          <a:xfrm>
            <a:off x="677334" y="739471"/>
            <a:ext cx="3171097" cy="5653377"/>
          </a:xfrm>
        </p:spPr>
        <p:txBody>
          <a:bodyPr>
            <a:normAutofit lnSpcReduction="10000"/>
          </a:bodyPr>
          <a:lstStyle/>
          <a:p>
            <a:r>
              <a:rPr lang="en-US" dirty="0"/>
              <a:t>After the ASR, you will check the NSIP report please make sure this report also has a signature and date on it.</a:t>
            </a:r>
          </a:p>
          <a:p>
            <a:r>
              <a:rPr lang="en-US" dirty="0"/>
              <a:t>Please make sure that your meal totals on your ASR Reconcile with your meals listed on your NSIP </a:t>
            </a:r>
          </a:p>
          <a:p>
            <a:r>
              <a:rPr lang="en-US" dirty="0"/>
              <a:t>You will also want to make sure that this report is the </a:t>
            </a:r>
            <a:r>
              <a:rPr lang="en-US" dirty="0">
                <a:solidFill>
                  <a:srgbClr val="FF0000"/>
                </a:solidFill>
              </a:rPr>
              <a:t>NSIP Report AAA</a:t>
            </a:r>
            <a:r>
              <a:rPr lang="en-US" dirty="0"/>
              <a:t>, rather than the LOCAL, any local report will be returned. </a:t>
            </a:r>
          </a:p>
          <a:p>
            <a:r>
              <a:rPr lang="en-US" dirty="0"/>
              <a:t>Things to keep in mind:</a:t>
            </a:r>
          </a:p>
          <a:p>
            <a:pPr lvl="1"/>
            <a:r>
              <a:rPr lang="en-US" dirty="0"/>
              <a:t>Only providers who serve meals will need to submit an NSIP report</a:t>
            </a:r>
          </a:p>
        </p:txBody>
      </p:sp>
      <p:pic>
        <p:nvPicPr>
          <p:cNvPr id="4" name="Picture 3"/>
          <p:cNvPicPr>
            <a:picLocks noChangeAspect="1"/>
          </p:cNvPicPr>
          <p:nvPr/>
        </p:nvPicPr>
        <p:blipFill rotWithShape="1">
          <a:blip r:embed="rId2"/>
          <a:srcRect l="32544" t="31886" r="19956" b="745"/>
          <a:stretch/>
        </p:blipFill>
        <p:spPr>
          <a:xfrm>
            <a:off x="4098758" y="978287"/>
            <a:ext cx="7162800" cy="5502723"/>
          </a:xfrm>
          <a:prstGeom prst="rect">
            <a:avLst/>
          </a:prstGeom>
        </p:spPr>
      </p:pic>
      <p:sp>
        <p:nvSpPr>
          <p:cNvPr id="5" name="Rectangle 4"/>
          <p:cNvSpPr/>
          <p:nvPr/>
        </p:nvSpPr>
        <p:spPr>
          <a:xfrm>
            <a:off x="5438274" y="1307432"/>
            <a:ext cx="882315" cy="1844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447875" y="1996580"/>
            <a:ext cx="3089283" cy="1035378"/>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98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20434972">
            <a:off x="889084" y="2752623"/>
            <a:ext cx="3478703" cy="4252203"/>
          </a:xfrm>
          <a:prstGeom prst="rect">
            <a:avLst/>
          </a:prstGeom>
        </p:spPr>
      </p:pic>
      <p:pic>
        <p:nvPicPr>
          <p:cNvPr id="6" name="Picture 5"/>
          <p:cNvPicPr>
            <a:picLocks noChangeAspect="1"/>
          </p:cNvPicPr>
          <p:nvPr/>
        </p:nvPicPr>
        <p:blipFill rotWithShape="1">
          <a:blip r:embed="rId3"/>
          <a:srcRect l="37938" t="11741" r="25594"/>
          <a:stretch/>
        </p:blipFill>
        <p:spPr>
          <a:xfrm>
            <a:off x="3073155" y="2665286"/>
            <a:ext cx="3160668" cy="4143510"/>
          </a:xfrm>
          <a:prstGeom prst="rect">
            <a:avLst/>
          </a:prstGeom>
        </p:spPr>
      </p:pic>
      <p:pic>
        <p:nvPicPr>
          <p:cNvPr id="8" name="Picture 7"/>
          <p:cNvPicPr>
            <a:picLocks noChangeAspect="1"/>
          </p:cNvPicPr>
          <p:nvPr/>
        </p:nvPicPr>
        <p:blipFill rotWithShape="1">
          <a:blip r:embed="rId4"/>
          <a:srcRect l="37719" t="13684" r="25307"/>
          <a:stretch/>
        </p:blipFill>
        <p:spPr>
          <a:xfrm rot="399698">
            <a:off x="9131065" y="627611"/>
            <a:ext cx="3222813" cy="4075350"/>
          </a:xfrm>
          <a:prstGeom prst="rect">
            <a:avLst/>
          </a:prstGeom>
        </p:spPr>
      </p:pic>
      <p:sp>
        <p:nvSpPr>
          <p:cNvPr id="2" name="Title 1"/>
          <p:cNvSpPr>
            <a:spLocks noGrp="1"/>
          </p:cNvSpPr>
          <p:nvPr>
            <p:ph type="title"/>
          </p:nvPr>
        </p:nvSpPr>
        <p:spPr>
          <a:xfrm>
            <a:off x="389408" y="64168"/>
            <a:ext cx="9172519" cy="1320800"/>
          </a:xfrm>
        </p:spPr>
        <p:txBody>
          <a:bodyPr/>
          <a:lstStyle/>
          <a:p>
            <a:pPr algn="ctr"/>
            <a:r>
              <a:rPr lang="en-US" dirty="0"/>
              <a:t>Unregistered Service Delivery Printouts and YTD Spreadsheets:</a:t>
            </a:r>
          </a:p>
        </p:txBody>
      </p:sp>
      <p:sp>
        <p:nvSpPr>
          <p:cNvPr id="3" name="Content Placeholder 2"/>
          <p:cNvSpPr>
            <a:spLocks noGrp="1"/>
          </p:cNvSpPr>
          <p:nvPr>
            <p:ph idx="1"/>
          </p:nvPr>
        </p:nvSpPr>
        <p:spPr>
          <a:xfrm>
            <a:off x="677334" y="1155033"/>
            <a:ext cx="8596668" cy="4886330"/>
          </a:xfrm>
        </p:spPr>
        <p:txBody>
          <a:bodyPr/>
          <a:lstStyle/>
          <a:p>
            <a:r>
              <a:rPr lang="en-US" dirty="0"/>
              <a:t>When you have Unregistered Eligible consumers or HD-Non-Reimbursable consumers, you will need to include the appropriate documents. </a:t>
            </a:r>
          </a:p>
          <a:p>
            <a:r>
              <a:rPr lang="en-US" dirty="0"/>
              <a:t>These units are recorded in a different section inside of SAMS and we require the Service Delivery Printouts as well as the YTD (year to date) Excel Spreadsheet to keep track of unregistered units. </a:t>
            </a:r>
          </a:p>
        </p:txBody>
      </p:sp>
      <p:pic>
        <p:nvPicPr>
          <p:cNvPr id="7" name="Picture 6"/>
          <p:cNvPicPr>
            <a:picLocks noChangeAspect="1"/>
          </p:cNvPicPr>
          <p:nvPr/>
        </p:nvPicPr>
        <p:blipFill rotWithShape="1">
          <a:blip r:embed="rId5"/>
          <a:srcRect l="37675" t="12389" r="25331"/>
          <a:stretch/>
        </p:blipFill>
        <p:spPr>
          <a:xfrm rot="658120">
            <a:off x="5787536" y="2705109"/>
            <a:ext cx="3167905" cy="4063864"/>
          </a:xfrm>
          <a:prstGeom prst="rect">
            <a:avLst/>
          </a:prstGeom>
        </p:spPr>
      </p:pic>
      <p:pic>
        <p:nvPicPr>
          <p:cNvPr id="9" name="Picture 8"/>
          <p:cNvPicPr>
            <a:picLocks noChangeAspect="1"/>
          </p:cNvPicPr>
          <p:nvPr/>
        </p:nvPicPr>
        <p:blipFill rotWithShape="1">
          <a:blip r:embed="rId6"/>
          <a:srcRect l="37763" t="12673" r="25556"/>
          <a:stretch/>
        </p:blipFill>
        <p:spPr>
          <a:xfrm rot="20962533">
            <a:off x="9126539" y="2738038"/>
            <a:ext cx="3231861" cy="4167715"/>
          </a:xfrm>
          <a:prstGeom prst="rect">
            <a:avLst/>
          </a:prstGeom>
        </p:spPr>
      </p:pic>
    </p:spTree>
    <p:extLst>
      <p:ext uri="{BB962C8B-B14F-4D97-AF65-F5344CB8AC3E}">
        <p14:creationId xmlns:p14="http://schemas.microsoft.com/office/powerpoint/2010/main" val="16801702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315</TotalTime>
  <Words>2760</Words>
  <Application>Microsoft Office PowerPoint</Application>
  <PresentationFormat>Widescreen</PresentationFormat>
  <Paragraphs>223</Paragraphs>
  <Slides>35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Trebuchet MS</vt:lpstr>
      <vt:lpstr>Wingdings</vt:lpstr>
      <vt:lpstr>Wingdings 3</vt:lpstr>
      <vt:lpstr>Facet</vt:lpstr>
      <vt:lpstr>Reports </vt:lpstr>
      <vt:lpstr>Submitting Reports </vt:lpstr>
      <vt:lpstr>SAMS Verification Statement</vt:lpstr>
      <vt:lpstr>Top Portion of SAMS Verification Statement </vt:lpstr>
      <vt:lpstr>Filling out the SAMS Verification Statement:</vt:lpstr>
      <vt:lpstr>Compiling Reports: </vt:lpstr>
      <vt:lpstr>Checking the Agency Summary Report (ASR):</vt:lpstr>
      <vt:lpstr>Checking the NSIP Report:</vt:lpstr>
      <vt:lpstr>Unregistered Service Delivery Printouts and YTD Spreadsheets:</vt:lpstr>
      <vt:lpstr>Unregistered Eligible Consumer Service Delivery Printouts:</vt:lpstr>
      <vt:lpstr>YTD (Year to Date Spreadsheets </vt:lpstr>
      <vt:lpstr>PowerPoint Presentation</vt:lpstr>
      <vt:lpstr>Reconciling Roster Data: </vt:lpstr>
      <vt:lpstr>Things to keep in Mind:</vt:lpstr>
      <vt:lpstr>Volunteer Groups Under 60:</vt:lpstr>
      <vt:lpstr>Adding Congregate Volunteer Units:</vt:lpstr>
      <vt:lpstr>PowerPoint Presentation</vt:lpstr>
      <vt:lpstr>Consumer Groups:</vt:lpstr>
      <vt:lpstr>Consumer Groups – Unregistered Units:</vt:lpstr>
      <vt:lpstr>PowerPoint Presentation</vt:lpstr>
      <vt:lpstr>Things to Keep in Mind:</vt:lpstr>
      <vt:lpstr>Consumer Groups - Guest &amp; Staff Meals:</vt:lpstr>
      <vt:lpstr>PowerPoint Presentation</vt:lpstr>
      <vt:lpstr>Things to Keep in Mind:</vt:lpstr>
      <vt:lpstr>Consumer Groups – Aggregate Visitor: </vt:lpstr>
      <vt:lpstr>Things to Keep in Mind:</vt:lpstr>
      <vt:lpstr>Consumer Groups – Nutrition Education: </vt:lpstr>
      <vt:lpstr>Things to Keep in Mind:</vt:lpstr>
      <vt:lpstr>Reconciling Data:</vt:lpstr>
      <vt:lpstr>Reconciling YTD Spreadsheet to Unregistered Units</vt:lpstr>
      <vt:lpstr>Reconciling Data:</vt:lpstr>
      <vt:lpstr>Signing Reports:</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Reports</dc:title>
  <dc:creator>Lauren Montano</dc:creator>
  <cp:lastModifiedBy>Jessica Martinez</cp:lastModifiedBy>
  <cp:revision>30</cp:revision>
  <cp:lastPrinted>2017-04-05T15:03:31Z</cp:lastPrinted>
  <dcterms:created xsi:type="dcterms:W3CDTF">2016-08-02T21:46:27Z</dcterms:created>
  <dcterms:modified xsi:type="dcterms:W3CDTF">2018-05-16T17:59:43Z</dcterms:modified>
</cp:coreProperties>
</file>