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66" r:id="rId2"/>
    <p:sldId id="272" r:id="rId3"/>
    <p:sldId id="268" r:id="rId4"/>
    <p:sldId id="269" r:id="rId5"/>
    <p:sldId id="263" r:id="rId6"/>
    <p:sldId id="264" r:id="rId7"/>
    <p:sldId id="270" r:id="rId8"/>
    <p:sldId id="271" r:id="rId9"/>
    <p:sldId id="290" r:id="rId10"/>
    <p:sldId id="258" r:id="rId11"/>
    <p:sldId id="257" r:id="rId12"/>
    <p:sldId id="283" r:id="rId13"/>
    <p:sldId id="292" r:id="rId14"/>
    <p:sldId id="273" r:id="rId15"/>
    <p:sldId id="260" r:id="rId16"/>
    <p:sldId id="262" r:id="rId17"/>
    <p:sldId id="261" r:id="rId18"/>
    <p:sldId id="284" r:id="rId19"/>
    <p:sldId id="274" r:id="rId20"/>
    <p:sldId id="285" r:id="rId21"/>
    <p:sldId id="275" r:id="rId22"/>
    <p:sldId id="286" r:id="rId23"/>
    <p:sldId id="280" r:id="rId24"/>
    <p:sldId id="281" r:id="rId25"/>
    <p:sldId id="287" r:id="rId26"/>
    <p:sldId id="276" r:id="rId27"/>
    <p:sldId id="288" r:id="rId28"/>
    <p:sldId id="277" r:id="rId29"/>
    <p:sldId id="289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B446B-2AE8-439D-ACBD-924F6BF61DD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4B0E86-3178-45CE-9165-E60B528CF952}">
      <dgm:prSet/>
      <dgm:spPr>
        <a:xfrm>
          <a:off x="0" y="166654"/>
          <a:ext cx="7239000" cy="407745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Using the Search Bar  </a:t>
          </a:r>
        </a:p>
      </dgm:t>
    </dgm:pt>
    <dgm:pt modelId="{3EC39961-34BA-4B25-B7AE-7901893DAF98}" type="parTrans" cxnId="{C2E9C23A-92F3-4416-A5AA-F20928242FB5}">
      <dgm:prSet/>
      <dgm:spPr/>
      <dgm:t>
        <a:bodyPr/>
        <a:lstStyle/>
        <a:p>
          <a:endParaRPr lang="en-US"/>
        </a:p>
      </dgm:t>
    </dgm:pt>
    <dgm:pt modelId="{275BE8F2-CFE6-4633-97DF-D1B4DC97CC34}" type="sibTrans" cxnId="{C2E9C23A-92F3-4416-A5AA-F20928242FB5}">
      <dgm:prSet/>
      <dgm:spPr/>
      <dgm:t>
        <a:bodyPr/>
        <a:lstStyle/>
        <a:p>
          <a:endParaRPr lang="en-US"/>
        </a:p>
      </dgm:t>
    </dgm:pt>
    <dgm:pt modelId="{B1370AC8-EA2B-497E-B90F-0BAF1CF49DCB}">
      <dgm:prSet/>
      <dgm:spPr>
        <a:xfrm>
          <a:off x="0" y="574399"/>
          <a:ext cx="7239000" cy="8973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Type the consumer’s name </a:t>
          </a:r>
        </a:p>
      </dgm:t>
    </dgm:pt>
    <dgm:pt modelId="{58441103-8960-4492-A3EA-D29EB05ABB51}" type="parTrans" cxnId="{3BD5823D-EB95-4406-9695-8CB9480C030F}">
      <dgm:prSet/>
      <dgm:spPr/>
      <dgm:t>
        <a:bodyPr/>
        <a:lstStyle/>
        <a:p>
          <a:endParaRPr lang="en-US"/>
        </a:p>
      </dgm:t>
    </dgm:pt>
    <dgm:pt modelId="{9EA16A15-1F19-41D6-A33C-593A7DA4A62A}" type="sibTrans" cxnId="{3BD5823D-EB95-4406-9695-8CB9480C030F}">
      <dgm:prSet/>
      <dgm:spPr/>
      <dgm:t>
        <a:bodyPr/>
        <a:lstStyle/>
        <a:p>
          <a:endParaRPr lang="en-US"/>
        </a:p>
      </dgm:t>
    </dgm:pt>
    <dgm:pt modelId="{4AE2433D-71A2-4967-8F49-CD98251CFC07}">
      <dgm:prSet/>
      <dgm:spPr>
        <a:xfrm>
          <a:off x="0" y="1879489"/>
          <a:ext cx="7239000" cy="897345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0D2308-D913-4EB4-920C-44048E8F9801}" type="parTrans" cxnId="{DE557E6C-3A29-4D29-96DC-FE90F186A774}">
      <dgm:prSet/>
      <dgm:spPr/>
      <dgm:t>
        <a:bodyPr/>
        <a:lstStyle/>
        <a:p>
          <a:endParaRPr lang="en-US"/>
        </a:p>
      </dgm:t>
    </dgm:pt>
    <dgm:pt modelId="{51442A86-BCA7-4049-93F4-B54FCD1F5AD6}" type="sibTrans" cxnId="{DE557E6C-3A29-4D29-96DC-FE90F186A774}">
      <dgm:prSet/>
      <dgm:spPr/>
      <dgm:t>
        <a:bodyPr/>
        <a:lstStyle/>
        <a:p>
          <a:endParaRPr lang="en-US"/>
        </a:p>
      </dgm:t>
    </dgm:pt>
    <dgm:pt modelId="{877DCF48-0F1E-40D6-B6CD-AF1E8FEBDB78}" type="pres">
      <dgm:prSet presAssocID="{395B446B-2AE8-439D-ACBD-924F6BF61DD5}" presName="linear" presStyleCnt="0">
        <dgm:presLayoutVars>
          <dgm:animLvl val="lvl"/>
          <dgm:resizeHandles val="exact"/>
        </dgm:presLayoutVars>
      </dgm:prSet>
      <dgm:spPr/>
    </dgm:pt>
    <dgm:pt modelId="{C0C317F6-6642-4A1E-A647-29C4BB5EBEFD}" type="pres">
      <dgm:prSet presAssocID="{A54B0E86-3178-45CE-9165-E60B528CF952}" presName="parentText" presStyleLbl="node1" presStyleIdx="0" presStyleCnt="2" custScaleX="99797" custScaleY="106538">
        <dgm:presLayoutVars>
          <dgm:chMax val="0"/>
          <dgm:bulletEnabled val="1"/>
        </dgm:presLayoutVars>
      </dgm:prSet>
      <dgm:spPr/>
    </dgm:pt>
    <dgm:pt modelId="{37FBDE9E-2843-4FB2-A9FD-1D34361ADF9A}" type="pres">
      <dgm:prSet presAssocID="{A54B0E86-3178-45CE-9165-E60B528CF952}" presName="childText" presStyleLbl="revTx" presStyleIdx="0" presStyleCnt="1">
        <dgm:presLayoutVars>
          <dgm:bulletEnabled val="1"/>
        </dgm:presLayoutVars>
      </dgm:prSet>
      <dgm:spPr/>
    </dgm:pt>
    <dgm:pt modelId="{0E05494B-0228-4B00-9632-550C74CFFF76}" type="pres">
      <dgm:prSet presAssocID="{4AE2433D-71A2-4967-8F49-CD98251CFC07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C2E9C23A-92F3-4416-A5AA-F20928242FB5}" srcId="{395B446B-2AE8-439D-ACBD-924F6BF61DD5}" destId="{A54B0E86-3178-45CE-9165-E60B528CF952}" srcOrd="0" destOrd="0" parTransId="{3EC39961-34BA-4B25-B7AE-7901893DAF98}" sibTransId="{275BE8F2-CFE6-4633-97DF-D1B4DC97CC34}"/>
    <dgm:cxn modelId="{3BD5823D-EB95-4406-9695-8CB9480C030F}" srcId="{A54B0E86-3178-45CE-9165-E60B528CF952}" destId="{B1370AC8-EA2B-497E-B90F-0BAF1CF49DCB}" srcOrd="0" destOrd="0" parTransId="{58441103-8960-4492-A3EA-D29EB05ABB51}" sibTransId="{9EA16A15-1F19-41D6-A33C-593A7DA4A62A}"/>
    <dgm:cxn modelId="{DE557E6C-3A29-4D29-96DC-FE90F186A774}" srcId="{395B446B-2AE8-439D-ACBD-924F6BF61DD5}" destId="{4AE2433D-71A2-4967-8F49-CD98251CFC07}" srcOrd="1" destOrd="0" parTransId="{0A0D2308-D913-4EB4-920C-44048E8F9801}" sibTransId="{51442A86-BCA7-4049-93F4-B54FCD1F5AD6}"/>
    <dgm:cxn modelId="{41EDEF55-C674-4DE4-A3C4-7A55B6AFB6CD}" type="presOf" srcId="{395B446B-2AE8-439D-ACBD-924F6BF61DD5}" destId="{877DCF48-0F1E-40D6-B6CD-AF1E8FEBDB78}" srcOrd="0" destOrd="0" presId="urn:microsoft.com/office/officeart/2005/8/layout/vList2"/>
    <dgm:cxn modelId="{B6073287-E821-43D3-8876-697AF0B387DF}" type="presOf" srcId="{4AE2433D-71A2-4967-8F49-CD98251CFC07}" destId="{0E05494B-0228-4B00-9632-550C74CFFF76}" srcOrd="0" destOrd="0" presId="urn:microsoft.com/office/officeart/2005/8/layout/vList2"/>
    <dgm:cxn modelId="{847AD4C7-430A-4C32-A18A-1588B86019D4}" type="presOf" srcId="{A54B0E86-3178-45CE-9165-E60B528CF952}" destId="{C0C317F6-6642-4A1E-A647-29C4BB5EBEFD}" srcOrd="0" destOrd="0" presId="urn:microsoft.com/office/officeart/2005/8/layout/vList2"/>
    <dgm:cxn modelId="{B4C2BAFB-CB91-44A8-A6CD-8236CD6C9123}" type="presOf" srcId="{B1370AC8-EA2B-497E-B90F-0BAF1CF49DCB}" destId="{37FBDE9E-2843-4FB2-A9FD-1D34361ADF9A}" srcOrd="0" destOrd="0" presId="urn:microsoft.com/office/officeart/2005/8/layout/vList2"/>
    <dgm:cxn modelId="{AE0AE243-0FFB-47E1-B28B-5E6F00154E0E}" type="presParOf" srcId="{877DCF48-0F1E-40D6-B6CD-AF1E8FEBDB78}" destId="{C0C317F6-6642-4A1E-A647-29C4BB5EBEFD}" srcOrd="0" destOrd="0" presId="urn:microsoft.com/office/officeart/2005/8/layout/vList2"/>
    <dgm:cxn modelId="{8B9597A9-9CAB-4A0F-8B93-0E950B4C5673}" type="presParOf" srcId="{877DCF48-0F1E-40D6-B6CD-AF1E8FEBDB78}" destId="{37FBDE9E-2843-4FB2-A9FD-1D34361ADF9A}" srcOrd="1" destOrd="0" presId="urn:microsoft.com/office/officeart/2005/8/layout/vList2"/>
    <dgm:cxn modelId="{DDE4304C-D980-4E8E-A0BE-3A7E60CBD0D1}" type="presParOf" srcId="{877DCF48-0F1E-40D6-B6CD-AF1E8FEBDB78}" destId="{0E05494B-0228-4B00-9632-550C74CFFF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B446B-2AE8-439D-ACBD-924F6BF61DD5}" type="doc">
      <dgm:prSet loTypeId="urn:microsoft.com/office/officeart/2005/8/layout/vList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9D18427-9C90-4011-8808-5F8DE1238461}">
      <dgm:prSet/>
      <dgm:spPr>
        <a:xfrm>
          <a:off x="0" y="1471744"/>
          <a:ext cx="7239000" cy="40774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Calibri"/>
              <a:ea typeface="+mn-ea"/>
              <a:cs typeface="+mn-cs"/>
            </a:rPr>
            <a:t>Using the Advance search </a:t>
          </a:r>
        </a:p>
      </dgm:t>
    </dgm:pt>
    <dgm:pt modelId="{51950C80-F9B1-4AB3-BFE7-C121CC79F41F}" type="parTrans" cxnId="{5FFEE2E0-AB69-46B2-990F-74DC777B1A60}">
      <dgm:prSet/>
      <dgm:spPr/>
      <dgm:t>
        <a:bodyPr/>
        <a:lstStyle/>
        <a:p>
          <a:endParaRPr lang="en-US"/>
        </a:p>
      </dgm:t>
    </dgm:pt>
    <dgm:pt modelId="{B61DDB12-C8A2-44A7-A24D-B08CAEA3B22E}" type="sibTrans" cxnId="{5FFEE2E0-AB69-46B2-990F-74DC777B1A60}">
      <dgm:prSet/>
      <dgm:spPr/>
      <dgm:t>
        <a:bodyPr/>
        <a:lstStyle/>
        <a:p>
          <a:endParaRPr lang="en-US"/>
        </a:p>
      </dgm:t>
    </dgm:pt>
    <dgm:pt modelId="{4AE2433D-71A2-4967-8F49-CD98251CFC07}">
      <dgm:prSet/>
      <dgm:spPr>
        <a:xfrm>
          <a:off x="0" y="1879489"/>
          <a:ext cx="7239000" cy="897345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Search By:	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0A0D2308-D913-4EB4-920C-44048E8F9801}" type="parTrans" cxnId="{DE557E6C-3A29-4D29-96DC-FE90F186A774}">
      <dgm:prSet/>
      <dgm:spPr/>
      <dgm:t>
        <a:bodyPr/>
        <a:lstStyle/>
        <a:p>
          <a:endParaRPr lang="en-US"/>
        </a:p>
      </dgm:t>
    </dgm:pt>
    <dgm:pt modelId="{51442A86-BCA7-4049-93F4-B54FCD1F5AD6}" type="sibTrans" cxnId="{DE557E6C-3A29-4D29-96DC-FE90F186A774}">
      <dgm:prSet/>
      <dgm:spPr/>
      <dgm:t>
        <a:bodyPr/>
        <a:lstStyle/>
        <a:p>
          <a:endParaRPr lang="en-US"/>
        </a:p>
      </dgm:t>
    </dgm:pt>
    <dgm:pt modelId="{F154ED86-9DF7-4010-996E-CB58E397AC43}">
      <dgm:prSet/>
      <dgm:spPr>
        <a:xfrm>
          <a:off x="0" y="1879489"/>
          <a:ext cx="7239000" cy="897345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 dirty="0">
              <a:latin typeface="Calibri"/>
              <a:ea typeface="+mn-ea"/>
              <a:cs typeface="+mn-cs"/>
            </a:rPr>
            <a:t>Last 4 Digits  of Social Security Number </a:t>
          </a:r>
        </a:p>
      </dgm:t>
    </dgm:pt>
    <dgm:pt modelId="{B1496D04-B758-47C1-B421-31EFA783DB82}" type="parTrans" cxnId="{C8BFC2B3-7304-49F5-95A5-57B5A152EC9F}">
      <dgm:prSet/>
      <dgm:spPr/>
      <dgm:t>
        <a:bodyPr/>
        <a:lstStyle/>
        <a:p>
          <a:endParaRPr lang="en-US"/>
        </a:p>
      </dgm:t>
    </dgm:pt>
    <dgm:pt modelId="{ED067B6F-D513-4596-8962-1F0A0AC6380A}" type="sibTrans" cxnId="{C8BFC2B3-7304-49F5-95A5-57B5A152EC9F}">
      <dgm:prSet/>
      <dgm:spPr/>
      <dgm:t>
        <a:bodyPr/>
        <a:lstStyle/>
        <a:p>
          <a:endParaRPr lang="en-US"/>
        </a:p>
      </dgm:t>
    </dgm:pt>
    <dgm:pt modelId="{1CD9FBAA-4907-4928-B4DB-6596D5663F8F}">
      <dgm:prSet/>
      <dgm:spPr>
        <a:xfrm>
          <a:off x="0" y="1879489"/>
          <a:ext cx="7239000" cy="897345"/>
        </a:xfr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Telephone number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7E532EFA-D879-4B61-BD6D-DE4BF1AFADF1}" type="parTrans" cxnId="{0AE5ABD4-2570-4390-AB13-0F4E1E2736AA}">
      <dgm:prSet/>
      <dgm:spPr/>
      <dgm:t>
        <a:bodyPr/>
        <a:lstStyle/>
        <a:p>
          <a:endParaRPr lang="en-US"/>
        </a:p>
      </dgm:t>
    </dgm:pt>
    <dgm:pt modelId="{73E52806-7499-42C4-8BDA-9EC54B6B187D}" type="sibTrans" cxnId="{0AE5ABD4-2570-4390-AB13-0F4E1E2736AA}">
      <dgm:prSet/>
      <dgm:spPr/>
      <dgm:t>
        <a:bodyPr/>
        <a:lstStyle/>
        <a:p>
          <a:endParaRPr lang="en-US"/>
        </a:p>
      </dgm:t>
    </dgm:pt>
    <dgm:pt modelId="{885F2750-7CB0-4756-84D7-CAB2D144DC0B}">
      <dgm:prSet/>
      <dgm:spPr>
        <a:xfrm>
          <a:off x="0" y="1879489"/>
          <a:ext cx="7239000" cy="897345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Birthdate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ED77059-D318-4D31-ADC5-E35E38473CB8}" type="sibTrans" cxnId="{C5F0496B-A056-4F23-9815-67209CB0C678}">
      <dgm:prSet/>
      <dgm:spPr/>
      <dgm:t>
        <a:bodyPr/>
        <a:lstStyle/>
        <a:p>
          <a:endParaRPr lang="en-US"/>
        </a:p>
      </dgm:t>
    </dgm:pt>
    <dgm:pt modelId="{B20A2BB6-BBA0-4410-AB66-576CDEE0047F}" type="parTrans" cxnId="{C5F0496B-A056-4F23-9815-67209CB0C678}">
      <dgm:prSet/>
      <dgm:spPr/>
      <dgm:t>
        <a:bodyPr/>
        <a:lstStyle/>
        <a:p>
          <a:endParaRPr lang="en-US"/>
        </a:p>
      </dgm:t>
    </dgm:pt>
    <dgm:pt modelId="{4A0D6DED-88F3-469F-A611-52A87A40130F}">
      <dgm:prSet/>
      <dgm:spPr>
        <a:xfrm>
          <a:off x="0" y="1879489"/>
          <a:ext cx="7239000" cy="897345"/>
        </a:xfrm>
      </dgm:spPr>
      <dgm:t>
        <a:bodyPr/>
        <a:lstStyle/>
        <a:p>
          <a:pPr>
            <a:buChar char="•"/>
          </a:pPr>
          <a:r>
            <a:rPr lang="en-US">
              <a:latin typeface="Calibri"/>
              <a:ea typeface="+mn-ea"/>
              <a:cs typeface="+mn-cs"/>
            </a:rPr>
            <a:t>Address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75B471-FAAF-4E09-AEFC-D482B276CB20}" type="parTrans" cxnId="{EC8939F4-5464-4C84-8748-51853E033832}">
      <dgm:prSet/>
      <dgm:spPr/>
      <dgm:t>
        <a:bodyPr/>
        <a:lstStyle/>
        <a:p>
          <a:endParaRPr lang="en-US"/>
        </a:p>
      </dgm:t>
    </dgm:pt>
    <dgm:pt modelId="{68E351C0-86EA-4804-886A-96D2971D444B}" type="sibTrans" cxnId="{EC8939F4-5464-4C84-8748-51853E033832}">
      <dgm:prSet/>
      <dgm:spPr/>
      <dgm:t>
        <a:bodyPr/>
        <a:lstStyle/>
        <a:p>
          <a:endParaRPr lang="en-US"/>
        </a:p>
      </dgm:t>
    </dgm:pt>
    <dgm:pt modelId="{877DCF48-0F1E-40D6-B6CD-AF1E8FEBDB78}" type="pres">
      <dgm:prSet presAssocID="{395B446B-2AE8-439D-ACBD-924F6BF61DD5}" presName="linear" presStyleCnt="0">
        <dgm:presLayoutVars>
          <dgm:animLvl val="lvl"/>
          <dgm:resizeHandles val="exact"/>
        </dgm:presLayoutVars>
      </dgm:prSet>
      <dgm:spPr/>
    </dgm:pt>
    <dgm:pt modelId="{3ED7BC7E-4C05-4CED-BA7E-47C19B1C87E4}" type="pres">
      <dgm:prSet presAssocID="{99D18427-9C90-4011-8808-5F8DE1238461}" presName="parentText" presStyleLbl="node1" presStyleIdx="0" presStyleCnt="1" custLinFactNeighborX="510" custLinFactNeighborY="-3046">
        <dgm:presLayoutVars>
          <dgm:chMax val="0"/>
          <dgm:bulletEnabled val="1"/>
        </dgm:presLayoutVars>
      </dgm:prSet>
      <dgm:spPr/>
    </dgm:pt>
    <dgm:pt modelId="{A88882F8-6566-415E-A381-6E0A6CD76EB2}" type="pres">
      <dgm:prSet presAssocID="{99D18427-9C90-4011-8808-5F8DE1238461}" presName="childText" presStyleLbl="revTx" presStyleIdx="0" presStyleCnt="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AA37F10-6CEC-436D-B82F-D8C6FBCA46DF}" type="presOf" srcId="{4A0D6DED-88F3-469F-A611-52A87A40130F}" destId="{A88882F8-6566-415E-A381-6E0A6CD76EB2}" srcOrd="0" destOrd="4" presId="urn:microsoft.com/office/officeart/2005/8/layout/vList2"/>
    <dgm:cxn modelId="{AC0CDD2F-4036-4D0D-9A41-460444690A75}" type="presOf" srcId="{4AE2433D-71A2-4967-8F49-CD98251CFC07}" destId="{A88882F8-6566-415E-A381-6E0A6CD76EB2}" srcOrd="0" destOrd="0" presId="urn:microsoft.com/office/officeart/2005/8/layout/vList2"/>
    <dgm:cxn modelId="{C5F0496B-A056-4F23-9815-67209CB0C678}" srcId="{4AE2433D-71A2-4967-8F49-CD98251CFC07}" destId="{885F2750-7CB0-4756-84D7-CAB2D144DC0B}" srcOrd="0" destOrd="0" parTransId="{B20A2BB6-BBA0-4410-AB66-576CDEE0047F}" sibTransId="{3ED77059-D318-4D31-ADC5-E35E38473CB8}"/>
    <dgm:cxn modelId="{DE557E6C-3A29-4D29-96DC-FE90F186A774}" srcId="{99D18427-9C90-4011-8808-5F8DE1238461}" destId="{4AE2433D-71A2-4967-8F49-CD98251CFC07}" srcOrd="0" destOrd="0" parTransId="{0A0D2308-D913-4EB4-920C-44048E8F9801}" sibTransId="{51442A86-BCA7-4049-93F4-B54FCD1F5AD6}"/>
    <dgm:cxn modelId="{DA6BE071-390F-4D83-9B2E-BDB95A763AC6}" type="presOf" srcId="{F154ED86-9DF7-4010-996E-CB58E397AC43}" destId="{A88882F8-6566-415E-A381-6E0A6CD76EB2}" srcOrd="0" destOrd="2" presId="urn:microsoft.com/office/officeart/2005/8/layout/vList2"/>
    <dgm:cxn modelId="{41EDEF55-C674-4DE4-A3C4-7A55B6AFB6CD}" type="presOf" srcId="{395B446B-2AE8-439D-ACBD-924F6BF61DD5}" destId="{877DCF48-0F1E-40D6-B6CD-AF1E8FEBDB78}" srcOrd="0" destOrd="0" presId="urn:microsoft.com/office/officeart/2005/8/layout/vList2"/>
    <dgm:cxn modelId="{FE3C6E77-2F84-4941-8946-E844FFF67E1D}" type="presOf" srcId="{885F2750-7CB0-4756-84D7-CAB2D144DC0B}" destId="{A88882F8-6566-415E-A381-6E0A6CD76EB2}" srcOrd="0" destOrd="1" presId="urn:microsoft.com/office/officeart/2005/8/layout/vList2"/>
    <dgm:cxn modelId="{7C230F9E-3CF7-4C47-8572-D6AB0694780A}" type="presOf" srcId="{1CD9FBAA-4907-4928-B4DB-6596D5663F8F}" destId="{A88882F8-6566-415E-A381-6E0A6CD76EB2}" srcOrd="0" destOrd="3" presId="urn:microsoft.com/office/officeart/2005/8/layout/vList2"/>
    <dgm:cxn modelId="{C8BFC2B3-7304-49F5-95A5-57B5A152EC9F}" srcId="{4AE2433D-71A2-4967-8F49-CD98251CFC07}" destId="{F154ED86-9DF7-4010-996E-CB58E397AC43}" srcOrd="1" destOrd="0" parTransId="{B1496D04-B758-47C1-B421-31EFA783DB82}" sibTransId="{ED067B6F-D513-4596-8962-1F0A0AC6380A}"/>
    <dgm:cxn modelId="{0AE5ABD4-2570-4390-AB13-0F4E1E2736AA}" srcId="{4AE2433D-71A2-4967-8F49-CD98251CFC07}" destId="{1CD9FBAA-4907-4928-B4DB-6596D5663F8F}" srcOrd="2" destOrd="0" parTransId="{7E532EFA-D879-4B61-BD6D-DE4BF1AFADF1}" sibTransId="{73E52806-7499-42C4-8BDA-9EC54B6B187D}"/>
    <dgm:cxn modelId="{4FACC9D6-3C82-4C5C-A7E6-B4B251FF392C}" type="presOf" srcId="{99D18427-9C90-4011-8808-5F8DE1238461}" destId="{3ED7BC7E-4C05-4CED-BA7E-47C19B1C87E4}" srcOrd="0" destOrd="0" presId="urn:microsoft.com/office/officeart/2005/8/layout/vList2"/>
    <dgm:cxn modelId="{5FFEE2E0-AB69-46B2-990F-74DC777B1A60}" srcId="{395B446B-2AE8-439D-ACBD-924F6BF61DD5}" destId="{99D18427-9C90-4011-8808-5F8DE1238461}" srcOrd="0" destOrd="0" parTransId="{51950C80-F9B1-4AB3-BFE7-C121CC79F41F}" sibTransId="{B61DDB12-C8A2-44A7-A24D-B08CAEA3B22E}"/>
    <dgm:cxn modelId="{EC8939F4-5464-4C84-8748-51853E033832}" srcId="{4AE2433D-71A2-4967-8F49-CD98251CFC07}" destId="{4A0D6DED-88F3-469F-A611-52A87A40130F}" srcOrd="3" destOrd="0" parTransId="{1875B471-FAAF-4E09-AEFC-D482B276CB20}" sibTransId="{68E351C0-86EA-4804-886A-96D2971D444B}"/>
    <dgm:cxn modelId="{C8EF00CD-97E4-409B-B770-84498B3EAC16}" type="presParOf" srcId="{877DCF48-0F1E-40D6-B6CD-AF1E8FEBDB78}" destId="{3ED7BC7E-4C05-4CED-BA7E-47C19B1C87E4}" srcOrd="0" destOrd="0" presId="urn:microsoft.com/office/officeart/2005/8/layout/vList2"/>
    <dgm:cxn modelId="{BAB81D3F-0471-412E-91E8-B499CDB74D07}" type="presParOf" srcId="{877DCF48-0F1E-40D6-B6CD-AF1E8FEBDB78}" destId="{A88882F8-6566-415E-A381-6E0A6CD76E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317F6-6642-4A1E-A647-29C4BB5EBEFD}">
      <dsp:nvSpPr>
        <dsp:cNvPr id="0" name=""/>
        <dsp:cNvSpPr/>
      </dsp:nvSpPr>
      <dsp:spPr>
        <a:xfrm>
          <a:off x="6400" y="21897"/>
          <a:ext cx="6293481" cy="868806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Using the Search Bar  </a:t>
          </a:r>
        </a:p>
      </dsp:txBody>
      <dsp:txXfrm>
        <a:off x="48812" y="64309"/>
        <a:ext cx="6208657" cy="783982"/>
      </dsp:txXfrm>
    </dsp:sp>
    <dsp:sp modelId="{37FBDE9E-2843-4FB2-A9FD-1D34361ADF9A}">
      <dsp:nvSpPr>
        <dsp:cNvPr id="0" name=""/>
        <dsp:cNvSpPr/>
      </dsp:nvSpPr>
      <dsp:spPr>
        <a:xfrm>
          <a:off x="0" y="890703"/>
          <a:ext cx="630628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2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Type the consumer’s name </a:t>
          </a:r>
        </a:p>
      </dsp:txBody>
      <dsp:txXfrm>
        <a:off x="0" y="890703"/>
        <a:ext cx="6306283" cy="563040"/>
      </dsp:txXfrm>
    </dsp:sp>
    <dsp:sp modelId="{0E05494B-0228-4B00-9632-550C74CFFF76}">
      <dsp:nvSpPr>
        <dsp:cNvPr id="0" name=""/>
        <dsp:cNvSpPr/>
      </dsp:nvSpPr>
      <dsp:spPr>
        <a:xfrm>
          <a:off x="0" y="1453743"/>
          <a:ext cx="6306283" cy="81549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453743"/>
        <a:ext cx="6306283" cy="815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BC7E-4C05-4CED-BA7E-47C19B1C87E4}">
      <dsp:nvSpPr>
        <dsp:cNvPr id="0" name=""/>
        <dsp:cNvSpPr/>
      </dsp:nvSpPr>
      <dsp:spPr>
        <a:xfrm>
          <a:off x="0" y="0"/>
          <a:ext cx="6527059" cy="74353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/>
              <a:ea typeface="+mn-ea"/>
              <a:cs typeface="+mn-cs"/>
            </a:rPr>
            <a:t>Using the Advance search </a:t>
          </a:r>
        </a:p>
      </dsp:txBody>
      <dsp:txXfrm>
        <a:off x="36296" y="36296"/>
        <a:ext cx="6454467" cy="670943"/>
      </dsp:txXfrm>
    </dsp:sp>
    <dsp:sp modelId="{A88882F8-6566-415E-A381-6E0A6CD76EB2}">
      <dsp:nvSpPr>
        <dsp:cNvPr id="0" name=""/>
        <dsp:cNvSpPr/>
      </dsp:nvSpPr>
      <dsp:spPr>
        <a:xfrm>
          <a:off x="0" y="752634"/>
          <a:ext cx="6527059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23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Search By:	</a:t>
          </a:r>
          <a:endParaRPr lang="en-US" sz="2400" kern="1200" dirty="0">
            <a:latin typeface="Calibri"/>
            <a:ea typeface="+mn-ea"/>
            <a:cs typeface="+mn-cs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Birthdate</a:t>
          </a:r>
          <a:endParaRPr lang="en-US" sz="2400" kern="1200" dirty="0">
            <a:latin typeface="Calibri"/>
            <a:ea typeface="+mn-ea"/>
            <a:cs typeface="+mn-cs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Calibri"/>
              <a:ea typeface="+mn-ea"/>
              <a:cs typeface="+mn-cs"/>
            </a:rPr>
            <a:t>Last 4 Digits  of Social Security Number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Telephone number </a:t>
          </a:r>
          <a:endParaRPr lang="en-US" sz="2400" kern="1200" dirty="0">
            <a:latin typeface="Calibri"/>
            <a:ea typeface="+mn-ea"/>
            <a:cs typeface="+mn-cs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/>
              <a:ea typeface="+mn-ea"/>
              <a:cs typeface="+mn-cs"/>
            </a:rPr>
            <a:t>Address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0" y="752634"/>
        <a:ext cx="6527059" cy="205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22EF-0416-4FA6-BF81-F25683363FCC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DA3D-0CDE-4B0F-AADA-38E2C40E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4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6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4FD5-0527-4B01-9F1C-661D43215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02E-19DC-4E7A-8419-C001573EFE8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70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9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8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0280-012C-4782-9D81-8D9E03FB718B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EE747E-C370-4CBC-9735-ED816FB1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9" y="3143191"/>
            <a:ext cx="3328773" cy="3714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7" y="180458"/>
            <a:ext cx="3439805" cy="3819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5495">
            <a:off x="338142" y="2220318"/>
            <a:ext cx="3905385" cy="236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0982" y="2090057"/>
            <a:ext cx="6680183" cy="319660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Submission Review </a:t>
            </a:r>
          </a:p>
        </p:txBody>
      </p:sp>
    </p:spTree>
    <p:extLst>
      <p:ext uri="{BB962C8B-B14F-4D97-AF65-F5344CB8AC3E}">
        <p14:creationId xmlns:p14="http://schemas.microsoft.com/office/powerpoint/2010/main" val="28158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3C2FE3F-5F2B-4A64-9ABA-157F012BB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9" t="11375" r="12361" b="3854"/>
          <a:stretch/>
        </p:blipFill>
        <p:spPr>
          <a:xfrm rot="1610270">
            <a:off x="8711053" y="534901"/>
            <a:ext cx="2787159" cy="2116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A55440-7CE6-4F08-A8BB-F9DA23A76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9" t="11795" r="7500" b="1102"/>
          <a:stretch/>
        </p:blipFill>
        <p:spPr>
          <a:xfrm rot="1058312">
            <a:off x="8291009" y="1229440"/>
            <a:ext cx="3185972" cy="1796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83744B-CB1E-4DAE-95B6-B790DD516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04" t="12346" r="12908" b="354"/>
          <a:stretch/>
        </p:blipFill>
        <p:spPr>
          <a:xfrm rot="21039350">
            <a:off x="3266936" y="235420"/>
            <a:ext cx="2187853" cy="16853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15D060-E04C-4A65-88C3-C830B503D4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60" t="11217" r="13138" b="2171"/>
          <a:stretch/>
        </p:blipFill>
        <p:spPr>
          <a:xfrm rot="20367691">
            <a:off x="4068934" y="556983"/>
            <a:ext cx="2098710" cy="160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E3A93-013F-4C9B-BBD3-DBF22DC83E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73" t="12381" r="24847" b="20680"/>
          <a:stretch/>
        </p:blipFill>
        <p:spPr>
          <a:xfrm rot="953981">
            <a:off x="5247937" y="309932"/>
            <a:ext cx="2076800" cy="159654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BC47320-9322-459B-A1CD-66490931366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7"/>
          <a:srcRect l="34227" t="13184" r="33192" b="4472"/>
          <a:stretch/>
        </p:blipFill>
        <p:spPr>
          <a:xfrm rot="19854789">
            <a:off x="461051" y="303289"/>
            <a:ext cx="1464277" cy="208186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9563B1-B096-402E-B4ED-0F839E515F5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8"/>
          <a:srcRect l="34724" t="13993" r="33673" b="10719"/>
          <a:stretch/>
        </p:blipFill>
        <p:spPr>
          <a:xfrm rot="1509652">
            <a:off x="1353128" y="332056"/>
            <a:ext cx="1442822" cy="19332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618828-9111-49B7-8ED6-6AE25BD6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68" y="2102138"/>
            <a:ext cx="8517465" cy="1411529"/>
          </a:xfrm>
        </p:spPr>
        <p:txBody>
          <a:bodyPr/>
          <a:lstStyle/>
          <a:p>
            <a:r>
              <a:rPr lang="en-US" dirty="0"/>
              <a:t>Non-Metro AAA Data Center Reference Sheet &amp; Sample Forms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6F03B-C5CC-430B-AE6B-071812AE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7412" y="3505449"/>
            <a:ext cx="8596668" cy="860400"/>
          </a:xfrm>
        </p:spPr>
        <p:txBody>
          <a:bodyPr/>
          <a:lstStyle/>
          <a:p>
            <a:pPr algn="ctr"/>
            <a:r>
              <a:rPr lang="en-US" dirty="0"/>
              <a:t>A quick reference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0114C3-6572-44D4-8CAE-2A359450E0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935" t="10959" r="29991" b="2040"/>
          <a:stretch/>
        </p:blipFill>
        <p:spPr>
          <a:xfrm rot="1525735">
            <a:off x="6054911" y="4329554"/>
            <a:ext cx="1670556" cy="2092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15BA49-533A-4CD1-A3BD-9F5DBCF1C5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131" t="15286" r="29990" b="206"/>
          <a:stretch/>
        </p:blipFill>
        <p:spPr>
          <a:xfrm rot="19422933">
            <a:off x="5061992" y="4325385"/>
            <a:ext cx="1672304" cy="2044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D1C40-9DEC-419B-840E-82B52FB9E82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978" t="10476" r="30142" b="1905"/>
          <a:stretch/>
        </p:blipFill>
        <p:spPr>
          <a:xfrm rot="2412064">
            <a:off x="9616650" y="3902929"/>
            <a:ext cx="1958189" cy="2547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CB7049-E27A-401C-9AB5-A566CB8708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377" t="11157" r="30357" b="1224"/>
          <a:stretch/>
        </p:blipFill>
        <p:spPr>
          <a:xfrm rot="20789839">
            <a:off x="8847386" y="4177051"/>
            <a:ext cx="1852397" cy="2385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3BC336-4A3A-4788-9F9D-42522CAC1EF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760" t="11292" r="30587" b="2312"/>
          <a:stretch/>
        </p:blipFill>
        <p:spPr>
          <a:xfrm rot="19815383">
            <a:off x="834810" y="3985688"/>
            <a:ext cx="1696497" cy="2189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810797-A6B9-4D41-BEDF-D71D460B99C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760" t="10885" r="30204" b="3129"/>
          <a:stretch/>
        </p:blipFill>
        <p:spPr>
          <a:xfrm rot="21194920">
            <a:off x="2034021" y="3697908"/>
            <a:ext cx="1775552" cy="2257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1FF228-4419-47F6-9A64-6205772AF63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1836" t="14286" r="30204" b="1088"/>
          <a:stretch/>
        </p:blipFill>
        <p:spPr>
          <a:xfrm rot="20852786">
            <a:off x="1224616" y="4255270"/>
            <a:ext cx="1873658" cy="23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F203-649B-404C-8C87-F6C05B7C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Assessments/Short Forms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501D4B-06B6-4810-8619-778EF28BF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04" t="18655" r="22291" b="48087"/>
          <a:stretch/>
        </p:blipFill>
        <p:spPr>
          <a:xfrm>
            <a:off x="923436" y="1930400"/>
            <a:ext cx="8798000" cy="3765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28BA4-086B-4F5A-9687-6B98633CDF2E}"/>
              </a:ext>
            </a:extLst>
          </p:cNvPr>
          <p:cNvSpPr/>
          <p:nvPr/>
        </p:nvSpPr>
        <p:spPr>
          <a:xfrm>
            <a:off x="1132514" y="1930400"/>
            <a:ext cx="8588922" cy="376572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858CA-226F-4FB5-8940-92542A4BC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738" y="1720517"/>
            <a:ext cx="9359738" cy="507766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626AAEC-CD83-4B39-8BA9-9D5E15061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94" r="80623" b="81532"/>
          <a:stretch/>
        </p:blipFill>
        <p:spPr>
          <a:xfrm>
            <a:off x="906173" y="2021891"/>
            <a:ext cx="3632574" cy="9215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7B93CE-A434-41DE-B191-ABB3710593AD}"/>
              </a:ext>
            </a:extLst>
          </p:cNvPr>
          <p:cNvCxnSpPr>
            <a:cxnSpLocks/>
          </p:cNvCxnSpPr>
          <p:nvPr/>
        </p:nvCxnSpPr>
        <p:spPr>
          <a:xfrm flipH="1" flipV="1">
            <a:off x="2962004" y="2443233"/>
            <a:ext cx="651207" cy="10230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E1AA3A2-31CD-4299-8383-88A954FA7ADD}"/>
              </a:ext>
            </a:extLst>
          </p:cNvPr>
          <p:cNvSpPr txBox="1">
            <a:spLocks/>
          </p:cNvSpPr>
          <p:nvPr/>
        </p:nvSpPr>
        <p:spPr>
          <a:xfrm>
            <a:off x="482024" y="213064"/>
            <a:ext cx="9194635" cy="13480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Prior to submitting an Initial assessment or Short Form, search in the SAMS database to ensure the consumer is not already in SAMS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CE3383C-9AC3-46CF-99BA-CB5E9321F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15311"/>
              </p:ext>
            </p:extLst>
          </p:nvPr>
        </p:nvGraphicFramePr>
        <p:xfrm>
          <a:off x="1417290" y="3355067"/>
          <a:ext cx="6306283" cy="229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194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A548CA-C318-43F4-ADE1-9F00A3165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" t="15040" r="410" b="31106"/>
          <a:stretch/>
        </p:blipFill>
        <p:spPr>
          <a:xfrm>
            <a:off x="677333" y="3145390"/>
            <a:ext cx="10520039" cy="3382393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AB617E9-8CA5-4745-8E97-02511A0D7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33479"/>
              </p:ext>
            </p:extLst>
          </p:nvPr>
        </p:nvGraphicFramePr>
        <p:xfrm>
          <a:off x="4889623" y="330217"/>
          <a:ext cx="6527059" cy="281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BE5CFC7-509B-4899-9AA4-5DD1327B47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394" r="80623" b="81532"/>
          <a:stretch/>
        </p:blipFill>
        <p:spPr>
          <a:xfrm>
            <a:off x="1057093" y="552160"/>
            <a:ext cx="3632574" cy="9215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23AFA7-1ED4-482A-AC0A-B0F1E64750FF}"/>
              </a:ext>
            </a:extLst>
          </p:cNvPr>
          <p:cNvSpPr/>
          <p:nvPr/>
        </p:nvSpPr>
        <p:spPr>
          <a:xfrm>
            <a:off x="1057093" y="941033"/>
            <a:ext cx="745074" cy="32847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2CC74D-E7D3-49FC-B943-348B3615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4" y="1580225"/>
            <a:ext cx="4409572" cy="71909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Left Click 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Advanced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under the search bar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9D82FC-A93B-4FA3-9DBA-1B8189D5E903}"/>
              </a:ext>
            </a:extLst>
          </p:cNvPr>
          <p:cNvCxnSpPr/>
          <p:nvPr/>
        </p:nvCxnSpPr>
        <p:spPr>
          <a:xfrm flipH="1" flipV="1">
            <a:off x="1802167" y="1162975"/>
            <a:ext cx="781235" cy="4172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A33E32A-DF13-4100-B2D5-362570860143}"/>
              </a:ext>
            </a:extLst>
          </p:cNvPr>
          <p:cNvSpPr/>
          <p:nvPr/>
        </p:nvSpPr>
        <p:spPr>
          <a:xfrm>
            <a:off x="6845835" y="4747810"/>
            <a:ext cx="674703" cy="355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DFF253-8A60-4A9C-B575-2F9A8ED89B31}"/>
              </a:ext>
            </a:extLst>
          </p:cNvPr>
          <p:cNvSpPr/>
          <p:nvPr/>
        </p:nvSpPr>
        <p:spPr>
          <a:xfrm>
            <a:off x="8249986" y="4743371"/>
            <a:ext cx="1161496" cy="355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D5D634-BB0E-4A13-9FC9-E9C509B69E17}"/>
              </a:ext>
            </a:extLst>
          </p:cNvPr>
          <p:cNvSpPr/>
          <p:nvPr/>
        </p:nvSpPr>
        <p:spPr>
          <a:xfrm>
            <a:off x="3586251" y="5098478"/>
            <a:ext cx="915880" cy="27964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D0058-2384-49C2-B30F-909999391FA8}"/>
              </a:ext>
            </a:extLst>
          </p:cNvPr>
          <p:cNvSpPr/>
          <p:nvPr/>
        </p:nvSpPr>
        <p:spPr>
          <a:xfrm>
            <a:off x="6739302" y="5378125"/>
            <a:ext cx="2086253" cy="355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52" y="1596396"/>
            <a:ext cx="8596668" cy="3880773"/>
          </a:xfrm>
        </p:spPr>
        <p:txBody>
          <a:bodyPr/>
          <a:lstStyle/>
          <a:p>
            <a:r>
              <a:rPr lang="en-US" dirty="0"/>
              <a:t>Should be used for one time visitors </a:t>
            </a:r>
          </a:p>
          <a:p>
            <a:pPr lvl="1"/>
            <a:r>
              <a:rPr lang="en-US" dirty="0"/>
              <a:t>Visitors from out of state who may be passing through </a:t>
            </a:r>
          </a:p>
          <a:p>
            <a:pPr lvl="1"/>
            <a:r>
              <a:rPr lang="en-US" dirty="0"/>
              <a:t>Visitors from within state who may be passing through</a:t>
            </a:r>
          </a:p>
          <a:p>
            <a:r>
              <a:rPr lang="en-US" dirty="0"/>
              <a:t>Short Forms should be completed by trained volunteer/staff </a:t>
            </a:r>
          </a:p>
          <a:p>
            <a:pPr lvl="1"/>
            <a:r>
              <a:rPr lang="en-US" dirty="0"/>
              <a:t>Ensure that all applicable fields are completed </a:t>
            </a:r>
          </a:p>
          <a:p>
            <a:r>
              <a:rPr lang="en-US" dirty="0"/>
              <a:t>Prior to submitting a Short Form, Please </a:t>
            </a:r>
            <a:r>
              <a:rPr lang="en-US" u="sng" dirty="0"/>
              <a:t>check the SAMS data base </a:t>
            </a:r>
            <a:r>
              <a:rPr lang="en-US" dirty="0"/>
              <a:t>to verify that the consumer is not already registered.</a:t>
            </a:r>
            <a:endParaRPr lang="en-US" u="sng" dirty="0"/>
          </a:p>
          <a:p>
            <a:pPr lvl="1"/>
            <a:r>
              <a:rPr lang="en-US" dirty="0"/>
              <a:t>If they are already in SAMS then a Change Form should be used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41C18-9525-4C88-8E35-C114AB6B9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11908" r="14056" b="8889"/>
          <a:stretch/>
        </p:blipFill>
        <p:spPr>
          <a:xfrm rot="1347384">
            <a:off x="7526918" y="745365"/>
            <a:ext cx="3494168" cy="2207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3087-D445-46D3-B540-F1DDA191A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2" t="12925" r="13877" b="4082"/>
          <a:stretch/>
        </p:blipFill>
        <p:spPr>
          <a:xfrm rot="19870410">
            <a:off x="8454724" y="3863380"/>
            <a:ext cx="3214787" cy="21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FFD9B4-8A34-4A48-B90E-6F726148F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8" t="10476" r="30142" b="1905"/>
          <a:stretch/>
        </p:blipFill>
        <p:spPr>
          <a:xfrm rot="1804575">
            <a:off x="9507027" y="3913728"/>
            <a:ext cx="1776087" cy="2310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8ADD7-C956-4988-8ACC-B65169196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7" t="11157" r="30357" b="1224"/>
          <a:stretch/>
        </p:blipFill>
        <p:spPr>
          <a:xfrm rot="1939601">
            <a:off x="8539318" y="4398354"/>
            <a:ext cx="1680133" cy="21640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ADF8-A125-4B55-BAE9-EEF69354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34" y="1376225"/>
            <a:ext cx="9229991" cy="5216056"/>
          </a:xfrm>
        </p:spPr>
        <p:txBody>
          <a:bodyPr>
            <a:normAutofit/>
          </a:bodyPr>
          <a:lstStyle/>
          <a:p>
            <a:r>
              <a:rPr lang="en-US" dirty="0"/>
              <a:t>Utilize the forms in the Assessment Forms Packet 4.0 to conduct all assessments/reassessments. Forms can be completed either electronically or handwritten  </a:t>
            </a:r>
          </a:p>
          <a:p>
            <a:r>
              <a:rPr lang="en-US" dirty="0"/>
              <a:t>Assessments should consist of </a:t>
            </a:r>
          </a:p>
          <a:p>
            <a:pPr lvl="1"/>
            <a:r>
              <a:rPr lang="en-US" dirty="0"/>
              <a:t>Initial Assessment 4.0</a:t>
            </a:r>
          </a:p>
          <a:p>
            <a:pPr lvl="1"/>
            <a:r>
              <a:rPr lang="en-US" dirty="0"/>
              <a:t>Nutritional Health Screening 4.0  </a:t>
            </a:r>
          </a:p>
          <a:p>
            <a:pPr lvl="1"/>
            <a:r>
              <a:rPr lang="en-US" dirty="0"/>
              <a:t>ADL/IADL 4.0 </a:t>
            </a:r>
          </a:p>
          <a:p>
            <a:pPr lvl="1"/>
            <a:r>
              <a:rPr lang="en-US" dirty="0"/>
              <a:t>Consumer Notes 4.0 (if applicable) </a:t>
            </a:r>
          </a:p>
          <a:p>
            <a:pPr lvl="1"/>
            <a:r>
              <a:rPr lang="en-US" dirty="0"/>
              <a:t>Rating Scale 4.0 (if applicable)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EAFBC-2864-41F4-A713-6C92E43DC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60" t="11292" r="30587" b="2312"/>
          <a:stretch/>
        </p:blipFill>
        <p:spPr>
          <a:xfrm rot="3529436">
            <a:off x="7040351" y="2472856"/>
            <a:ext cx="1784211" cy="2302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4991A-2DBF-459B-AFF1-5A7A66CD4B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60" t="10885" r="30204" b="3129"/>
          <a:stretch/>
        </p:blipFill>
        <p:spPr>
          <a:xfrm rot="20985243">
            <a:off x="5035324" y="2279875"/>
            <a:ext cx="1867352" cy="2374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FB239-CB40-4BDA-9AF9-84590926C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36" t="14286" r="30204" b="1088"/>
          <a:stretch/>
        </p:blipFill>
        <p:spPr>
          <a:xfrm rot="1393984">
            <a:off x="6360995" y="2316865"/>
            <a:ext cx="1970531" cy="2471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7D4B-42BE-46E5-BA3F-61D26E6B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5CAAE-D6D5-4976-B37B-4458BA77A7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73" t="12381" r="24847" b="20680"/>
          <a:stretch/>
        </p:blipFill>
        <p:spPr>
          <a:xfrm rot="1554679">
            <a:off x="5629380" y="3335514"/>
            <a:ext cx="2686870" cy="20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F341-DA92-404C-86A3-631C3F8C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50" y="432318"/>
            <a:ext cx="8596668" cy="1320800"/>
          </a:xfrm>
        </p:spPr>
        <p:txBody>
          <a:bodyPr/>
          <a:lstStyle/>
          <a:p>
            <a:r>
              <a:rPr lang="en-US" dirty="0"/>
              <a:t>Reassessments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AC50D4-4580-4F41-8283-B1753B6A7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20" t="20056" r="11910" b="21526"/>
          <a:stretch/>
        </p:blipFill>
        <p:spPr>
          <a:xfrm>
            <a:off x="1132514" y="1954359"/>
            <a:ext cx="8468686" cy="37417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20ED77-8E9D-4619-838F-7DC38E78B2B8}"/>
              </a:ext>
            </a:extLst>
          </p:cNvPr>
          <p:cNvSpPr/>
          <p:nvPr/>
        </p:nvSpPr>
        <p:spPr>
          <a:xfrm>
            <a:off x="1132514" y="1930401"/>
            <a:ext cx="8468686" cy="374176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EEAFBC-2864-41F4-A713-6C92E43DC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60" t="11292" r="30587" b="2312"/>
          <a:stretch/>
        </p:blipFill>
        <p:spPr>
          <a:xfrm rot="3529436">
            <a:off x="5899287" y="3429989"/>
            <a:ext cx="1784211" cy="23027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ADF8-A125-4B55-BAE9-EEF69354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34" y="1376225"/>
            <a:ext cx="9229991" cy="5216056"/>
          </a:xfrm>
        </p:spPr>
        <p:txBody>
          <a:bodyPr>
            <a:normAutofit/>
          </a:bodyPr>
          <a:lstStyle/>
          <a:p>
            <a:r>
              <a:rPr lang="en-US" dirty="0"/>
              <a:t>Utilize the forms in the Assessment Forms Packet 4.0 to conduct all assessments/reassessments. Forms can be completed either electronically or handwritten  </a:t>
            </a:r>
          </a:p>
          <a:p>
            <a:r>
              <a:rPr lang="en-US" dirty="0"/>
              <a:t>Reassessments should consist of </a:t>
            </a:r>
          </a:p>
          <a:p>
            <a:pPr lvl="1"/>
            <a:r>
              <a:rPr lang="en-US" dirty="0"/>
              <a:t>2 page Pre Filled Form from SAMS – Advanced (see example in Assessment Forms Packet 4.0) </a:t>
            </a:r>
          </a:p>
          <a:p>
            <a:pPr lvl="1"/>
            <a:r>
              <a:rPr lang="en-US" dirty="0"/>
              <a:t>Nutritional Health Screening 4.0 </a:t>
            </a:r>
          </a:p>
          <a:p>
            <a:pPr lvl="1"/>
            <a:r>
              <a:rPr lang="en-US" dirty="0"/>
              <a:t>ADL/IADL 4.0 </a:t>
            </a:r>
          </a:p>
          <a:p>
            <a:pPr lvl="1"/>
            <a:r>
              <a:rPr lang="en-US" dirty="0"/>
              <a:t>Consumer Notes 4.0 (if applicable) </a:t>
            </a:r>
          </a:p>
          <a:p>
            <a:pPr lvl="1"/>
            <a:r>
              <a:rPr lang="en-US" dirty="0"/>
              <a:t>Rating Scale 4.0 (if applicable)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4991A-2DBF-459B-AFF1-5A7A66CD4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60" t="10885" r="30204" b="3129"/>
          <a:stretch/>
        </p:blipFill>
        <p:spPr>
          <a:xfrm rot="20985243">
            <a:off x="5036309" y="3232391"/>
            <a:ext cx="1867352" cy="2374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ECB73B-21DF-4426-8B3E-391112738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35" t="10959" r="29991" b="2040"/>
          <a:stretch/>
        </p:blipFill>
        <p:spPr>
          <a:xfrm rot="19920310">
            <a:off x="4934301" y="3771407"/>
            <a:ext cx="2180563" cy="273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EEC2A-0D62-4A74-ABF2-69FE7FEC7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31" t="15286" r="29990" b="206"/>
          <a:stretch/>
        </p:blipFill>
        <p:spPr>
          <a:xfrm rot="1794205">
            <a:off x="5494626" y="3873634"/>
            <a:ext cx="2182844" cy="2668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FD9B4-8A34-4A48-B90E-6F726148F3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78" t="10476" r="30142" b="1905"/>
          <a:stretch/>
        </p:blipFill>
        <p:spPr>
          <a:xfrm rot="1804575">
            <a:off x="9671833" y="3330688"/>
            <a:ext cx="1776087" cy="2310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8ADD7-C956-4988-8ACC-B65169196A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377" t="11157" r="30357" b="1224"/>
          <a:stretch/>
        </p:blipFill>
        <p:spPr>
          <a:xfrm rot="19795879">
            <a:off x="8761161" y="3704295"/>
            <a:ext cx="1680133" cy="2164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7D4B-42BE-46E5-BA3F-61D26E6B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5CAAE-D6D5-4976-B37B-4458BA77A7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73" t="12381" r="24847" b="20680"/>
          <a:stretch/>
        </p:blipFill>
        <p:spPr>
          <a:xfrm rot="21376374">
            <a:off x="5158704" y="4571272"/>
            <a:ext cx="2686870" cy="20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CEC5-919B-406A-BA44-83A4F842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Forms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105267-5888-4F29-8B5F-A53C6B04C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84" t="58722" r="55147" b="26416"/>
          <a:stretch/>
        </p:blipFill>
        <p:spPr>
          <a:xfrm>
            <a:off x="885665" y="2304663"/>
            <a:ext cx="8388337" cy="2080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3A39A1-AC70-4735-9C7F-00AEFECF3593}"/>
              </a:ext>
            </a:extLst>
          </p:cNvPr>
          <p:cNvSpPr/>
          <p:nvPr/>
        </p:nvSpPr>
        <p:spPr>
          <a:xfrm>
            <a:off x="923358" y="2304663"/>
            <a:ext cx="8312949" cy="208072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2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Change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90" y="2117620"/>
            <a:ext cx="9226520" cy="3567447"/>
          </a:xfrm>
        </p:spPr>
        <p:txBody>
          <a:bodyPr/>
          <a:lstStyle/>
          <a:p>
            <a:r>
              <a:rPr lang="en-US"/>
              <a:t>Types of requested changes may include: </a:t>
            </a:r>
          </a:p>
          <a:p>
            <a:pPr lvl="1"/>
            <a:r>
              <a:rPr lang="en-US"/>
              <a:t>Phone Number</a:t>
            </a:r>
          </a:p>
          <a:p>
            <a:pPr lvl="1"/>
            <a:r>
              <a:rPr lang="en-US"/>
              <a:t>Address</a:t>
            </a:r>
          </a:p>
          <a:p>
            <a:pPr lvl="1"/>
            <a:r>
              <a:rPr lang="en-US"/>
              <a:t>Adding a Provider</a:t>
            </a:r>
          </a:p>
          <a:p>
            <a:pPr lvl="1"/>
            <a:r>
              <a:rPr lang="en-US"/>
              <a:t>Remove/Add/Change Emergency Contact </a:t>
            </a:r>
          </a:p>
          <a:p>
            <a:pPr lvl="1"/>
            <a:r>
              <a:rPr lang="en-US"/>
              <a:t>Possible Merge </a:t>
            </a:r>
          </a:p>
          <a:p>
            <a:pPr lvl="1"/>
            <a:r>
              <a:rPr lang="en-US"/>
              <a:t>Remove/Add/Change a Service – in instances where a reassessment is not required such as transportation. </a:t>
            </a:r>
          </a:p>
          <a:p>
            <a:r>
              <a:rPr lang="en-US"/>
              <a:t>Change Forms should be submitted separately from other documents/transmittals.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44017-7313-485D-A700-D84E34FC0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5" t="11641" r="18768" b="761"/>
          <a:stretch/>
        </p:blipFill>
        <p:spPr>
          <a:xfrm rot="19996008">
            <a:off x="7624024" y="695852"/>
            <a:ext cx="3791666" cy="29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DE6DD-4AC2-471E-B4E4-5B6F138C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" y="138274"/>
            <a:ext cx="4581423" cy="943905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Forms are Uploaded to ShareFile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31F8-8DB6-4B7E-8565-7B7FDA6D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00" y="1090646"/>
            <a:ext cx="5278375" cy="31793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 Daily Transmittal should be used with the following forms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Initial Assessments and/or Short Forms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Initial Assessments and/or Shorts Forms may be submitted to the data center on the same daily transmittal sheet.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Reassessments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Reassessments should be submitted to data center on a daily transmittal sheet separately from both Initial Assessments and Short Forms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51C364-529E-4E17-BD0A-DA7983E0B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3" t="12381" r="24847" b="20680"/>
          <a:stretch/>
        </p:blipFill>
        <p:spPr>
          <a:xfrm>
            <a:off x="5632954" y="138274"/>
            <a:ext cx="6094855" cy="4224629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7F8BFC0-7283-4720-BB6E-22A25609B0D1}"/>
              </a:ext>
            </a:extLst>
          </p:cNvPr>
          <p:cNvSpPr txBox="1">
            <a:spLocks/>
          </p:cNvSpPr>
          <p:nvPr/>
        </p:nvSpPr>
        <p:spPr>
          <a:xfrm>
            <a:off x="188795" y="5038602"/>
            <a:ext cx="5464061" cy="1457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Additional Forms that would be uploaded separately to ShareFile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Change Forms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Deactivation Forms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40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86CE-463C-42B8-BCE3-2DA7A95C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Deactivation Forms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38E37-7B3D-4FDC-8D77-9D2340F8B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3" t="73249" r="54482" b="11189"/>
          <a:stretch/>
        </p:blipFill>
        <p:spPr>
          <a:xfrm>
            <a:off x="677334" y="2491273"/>
            <a:ext cx="9275712" cy="2369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85A5CC-6B22-4710-8537-1015790F892F}"/>
              </a:ext>
            </a:extLst>
          </p:cNvPr>
          <p:cNvSpPr/>
          <p:nvPr/>
        </p:nvSpPr>
        <p:spPr>
          <a:xfrm>
            <a:off x="677334" y="2491272"/>
            <a:ext cx="9127066" cy="229239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4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Deactivation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00" y="2157784"/>
            <a:ext cx="9033336" cy="4508776"/>
          </a:xfrm>
        </p:spPr>
        <p:txBody>
          <a:bodyPr/>
          <a:lstStyle/>
          <a:p>
            <a:r>
              <a:rPr lang="en-US" dirty="0"/>
              <a:t>Reason for deactivation would include </a:t>
            </a:r>
          </a:p>
          <a:p>
            <a:pPr lvl="1"/>
            <a:r>
              <a:rPr lang="en-US" dirty="0"/>
              <a:t>Deceased</a:t>
            </a:r>
          </a:p>
          <a:p>
            <a:pPr lvl="1"/>
            <a:r>
              <a:rPr lang="en-US" dirty="0"/>
              <a:t>Entered Institutional Care Facility </a:t>
            </a:r>
          </a:p>
          <a:p>
            <a:pPr lvl="1"/>
            <a:r>
              <a:rPr lang="en-US" dirty="0"/>
              <a:t>Moved Out of State or Other</a:t>
            </a:r>
          </a:p>
          <a:p>
            <a:pPr lvl="1"/>
            <a:r>
              <a:rPr lang="en-US" dirty="0"/>
              <a:t>Moved Out of Area Within State</a:t>
            </a:r>
          </a:p>
          <a:p>
            <a:r>
              <a:rPr lang="en-US" dirty="0"/>
              <a:t>Please be sure to mark the reason for deactivation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5351D-7130-4376-8BA3-69F0307F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0" t="11217" r="13138" b="2171"/>
          <a:stretch/>
        </p:blipFill>
        <p:spPr>
          <a:xfrm rot="20213051">
            <a:off x="6176486" y="1020212"/>
            <a:ext cx="5005484" cy="38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6953-A2AE-4C8B-B059-955EA48C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Returned Daily Transmittal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06CF59-4CC8-4A75-B46A-C37B48DD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49" t="25650" r="11488" b="59268"/>
          <a:stretch/>
        </p:blipFill>
        <p:spPr>
          <a:xfrm>
            <a:off x="794600" y="2363228"/>
            <a:ext cx="8596668" cy="21315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31890C-2521-4CCB-BB86-B3A7AD5ED44E}"/>
              </a:ext>
            </a:extLst>
          </p:cNvPr>
          <p:cNvSpPr/>
          <p:nvPr/>
        </p:nvSpPr>
        <p:spPr>
          <a:xfrm>
            <a:off x="901066" y="2363228"/>
            <a:ext cx="8372935" cy="2131544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5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Returned Daily Transmittals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345"/>
            <a:ext cx="9303793" cy="4483018"/>
          </a:xfrm>
        </p:spPr>
        <p:txBody>
          <a:bodyPr/>
          <a:lstStyle/>
          <a:p>
            <a:r>
              <a:rPr lang="en-US" dirty="0"/>
              <a:t>Daily Transmittals will be marked as Returned </a:t>
            </a:r>
          </a:p>
          <a:p>
            <a:r>
              <a:rPr lang="en-US" dirty="0"/>
              <a:t>Some examples would include but are not limited to </a:t>
            </a:r>
          </a:p>
          <a:p>
            <a:pPr lvl="1"/>
            <a:r>
              <a:rPr lang="en-US" dirty="0"/>
              <a:t>Missing Pages </a:t>
            </a:r>
          </a:p>
          <a:p>
            <a:pPr lvl="1"/>
            <a:r>
              <a:rPr lang="en-US" dirty="0"/>
              <a:t>Missing pertinent information</a:t>
            </a:r>
          </a:p>
          <a:p>
            <a:pPr lvl="1"/>
            <a:r>
              <a:rPr lang="en-US" dirty="0"/>
              <a:t>Wrong forms used</a:t>
            </a:r>
          </a:p>
          <a:p>
            <a:pPr lvl="1"/>
            <a:r>
              <a:rPr lang="en-US" dirty="0"/>
              <a:t>Services not clarified </a:t>
            </a:r>
          </a:p>
          <a:p>
            <a:pPr lvl="1"/>
            <a:r>
              <a:rPr lang="en-US" dirty="0"/>
              <a:t>Not due for reassessment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4AF00-C3C0-4B6E-87FE-1C1834080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2" t="12911" r="18801" b="1751"/>
          <a:stretch/>
        </p:blipFill>
        <p:spPr>
          <a:xfrm rot="20633417">
            <a:off x="6301272" y="2087479"/>
            <a:ext cx="4961060" cy="37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58" y="1910304"/>
            <a:ext cx="10862845" cy="123214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Vendor Name– Date Submitted to AAA  – New – 1</a:t>
            </a:r>
            <a:r>
              <a:rPr lang="en-US" baseline="30000" dirty="0"/>
              <a:t>st</a:t>
            </a:r>
            <a:r>
              <a:rPr lang="en-US" dirty="0"/>
              <a:t> Consumer resubmitted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Short Form – 1</a:t>
            </a:r>
            <a:r>
              <a:rPr lang="en-US" baseline="30000" dirty="0"/>
              <a:t>st</a:t>
            </a:r>
            <a:r>
              <a:rPr lang="en-US" dirty="0"/>
              <a:t> Consumer resubmitted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Reassess – 1</a:t>
            </a:r>
            <a:r>
              <a:rPr lang="en-US" baseline="30000" dirty="0"/>
              <a:t>st</a:t>
            </a:r>
            <a:r>
              <a:rPr lang="en-US" dirty="0"/>
              <a:t> Consumer resubmitted listed on the Daily Transmittal.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958" y="1392496"/>
            <a:ext cx="103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Single Site Vendors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373" y="321972"/>
            <a:ext cx="10223393" cy="69545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File Naming Conventions for Resubmitted Transmittals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58" y="3415863"/>
            <a:ext cx="1062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Multi Site Vendors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0172" y="3858975"/>
            <a:ext cx="11404301" cy="12410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buClr>
                <a:srgbClr val="5FCBEF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Name (Site)  – Date Submitted to AAA  – New – 1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Consumer resubmitted listed on the Daily Transmittal.</a:t>
            </a:r>
          </a:p>
          <a:p>
            <a:pPr marL="228600" lvl="1">
              <a:buClr>
                <a:srgbClr val="5FCBEF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Name (Site)  – Date Submitted to AAA  – Short Form – 1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Consumer resubmitted listed on the Daily Transmittal.</a:t>
            </a:r>
          </a:p>
          <a:p>
            <a:pPr marL="228600" lvl="1">
              <a:buClr>
                <a:srgbClr val="5FCBEF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Name (Site)  – Date Submitted to AAA  – Reassess – 1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Consumer resubmitted listed on the Daily Transmittal.</a:t>
            </a:r>
          </a:p>
        </p:txBody>
      </p:sp>
    </p:spTree>
    <p:extLst>
      <p:ext uri="{BB962C8B-B14F-4D97-AF65-F5344CB8AC3E}">
        <p14:creationId xmlns:p14="http://schemas.microsoft.com/office/powerpoint/2010/main" val="419369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A599-901C-47EB-AC1A-2B32E82B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In-Home Services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66AFCB-608C-4C19-9BC8-08EE04CE4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78" t="24386" r="26911" b="47729"/>
          <a:stretch/>
        </p:blipFill>
        <p:spPr>
          <a:xfrm>
            <a:off x="901066" y="2363228"/>
            <a:ext cx="8516270" cy="28551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B7DAC6-BA39-4056-AD04-DC48A6603BF8}"/>
              </a:ext>
            </a:extLst>
          </p:cNvPr>
          <p:cNvSpPr/>
          <p:nvPr/>
        </p:nvSpPr>
        <p:spPr>
          <a:xfrm>
            <a:off x="901066" y="2363228"/>
            <a:ext cx="8372936" cy="294589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51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In-Home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9859"/>
            <a:ext cx="8917427" cy="4431503"/>
          </a:xfrm>
        </p:spPr>
        <p:txBody>
          <a:bodyPr/>
          <a:lstStyle/>
          <a:p>
            <a:r>
              <a:rPr lang="en-US" dirty="0"/>
              <a:t>Consumer name will be highlighted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tx1"/>
                </a:solidFill>
              </a:rPr>
              <a:t> on the roster </a:t>
            </a:r>
          </a:p>
          <a:p>
            <a:r>
              <a:rPr lang="en-US" dirty="0">
                <a:solidFill>
                  <a:schemeClr val="tx1"/>
                </a:solidFill>
              </a:rPr>
              <a:t>Reasons for a validation error could be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Reassessment is not up to date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listed as provider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sub-service identified – needs to be added to the consumer service plan.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E1EBE-9518-40A2-BA2B-A252857DA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9" t="11375" r="12361" b="3854"/>
          <a:stretch/>
        </p:blipFill>
        <p:spPr>
          <a:xfrm rot="1610270">
            <a:off x="9033738" y="3825546"/>
            <a:ext cx="2651612" cy="2013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A40E8-327A-42A5-88D4-AEBEF5CB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9" t="11795" r="7500" b="1102"/>
          <a:stretch/>
        </p:blipFill>
        <p:spPr>
          <a:xfrm rot="1058312">
            <a:off x="8188081" y="4809036"/>
            <a:ext cx="3031030" cy="17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5A43-5392-4C6A-BE75-5229C33A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Congregate Meals &amp; Transportation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1986B8-775E-466D-924A-F698CD44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63" t="52338" r="27454" b="15997"/>
          <a:stretch/>
        </p:blipFill>
        <p:spPr>
          <a:xfrm>
            <a:off x="1250302" y="2425960"/>
            <a:ext cx="8023700" cy="3125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76309F-15D5-4CC8-BC26-FEDFCE74BB6A}"/>
              </a:ext>
            </a:extLst>
          </p:cNvPr>
          <p:cNvSpPr/>
          <p:nvPr/>
        </p:nvSpPr>
        <p:spPr>
          <a:xfrm>
            <a:off x="1250302" y="2425959"/>
            <a:ext cx="8023700" cy="312575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6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Errors: Congregate Meals &amp; Transportation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Consumer’s name not appearing on roster</a:t>
            </a:r>
          </a:p>
          <a:p>
            <a:r>
              <a:rPr lang="en-US" dirty="0">
                <a:solidFill>
                  <a:schemeClr val="tx1"/>
                </a:solidFill>
              </a:rPr>
              <a:t>Reasons for a validation error could be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Reassessment is not up to date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listed as provider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listed as provider site (if applicable)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sub-service identified – needs to be added to the consumer service plan.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28350-49A7-44CF-B658-6BC18E970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9" t="11375" r="12361" b="3854"/>
          <a:stretch/>
        </p:blipFill>
        <p:spPr>
          <a:xfrm rot="1610270">
            <a:off x="9033738" y="3825546"/>
            <a:ext cx="2651612" cy="2013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EDCCE-447D-4E38-8378-D302299A0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9" t="11795" r="7500" b="1102"/>
          <a:stretch/>
        </p:blipFill>
        <p:spPr>
          <a:xfrm rot="1058312">
            <a:off x="8188081" y="4809036"/>
            <a:ext cx="3031030" cy="17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83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F2AB-6ABA-4829-B33C-6670CC92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Reports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7725ED-9D81-47D3-B32C-8F648C13A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39" t="45633" r="27172" b="16238"/>
          <a:stretch/>
        </p:blipFill>
        <p:spPr>
          <a:xfrm>
            <a:off x="901066" y="2101970"/>
            <a:ext cx="7641772" cy="35440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16ECD-D06A-4AEB-91B5-6D2D062A8ED6}"/>
              </a:ext>
            </a:extLst>
          </p:cNvPr>
          <p:cNvSpPr/>
          <p:nvPr/>
        </p:nvSpPr>
        <p:spPr>
          <a:xfrm>
            <a:off x="901066" y="2101970"/>
            <a:ext cx="7641772" cy="3440414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4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4579"/>
            <a:ext cx="8596668" cy="1320800"/>
          </a:xfrm>
        </p:spPr>
        <p:txBody>
          <a:bodyPr/>
          <a:lstStyle/>
          <a:p>
            <a:r>
              <a:rPr lang="en-US" dirty="0"/>
              <a:t>How to Complete a Daily Transmittal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357" y="744412"/>
            <a:ext cx="10563730" cy="352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to Submission, the following should be completed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37" y="999907"/>
            <a:ext cx="8596668" cy="7006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22637" y="2608739"/>
            <a:ext cx="8596668" cy="37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dirty="0"/>
              <a:t>Verification of Accuracy completed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39039" y="4923610"/>
            <a:ext cx="3765561" cy="13078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all consumers that are listed are included </a:t>
            </a:r>
          </a:p>
          <a:p>
            <a:r>
              <a:rPr lang="en-US" dirty="0"/>
              <a:t>Total number of pages for each consumer listed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F1D45-E3D5-4853-8FAC-B255F5715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2" t="25247" r="7383" b="57503"/>
          <a:stretch/>
        </p:blipFill>
        <p:spPr>
          <a:xfrm>
            <a:off x="760001" y="1399613"/>
            <a:ext cx="10579201" cy="1174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7CCD49-9725-4CA4-97B0-D2FC70362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54" t="25248" r="7383" b="58399"/>
          <a:stretch/>
        </p:blipFill>
        <p:spPr>
          <a:xfrm>
            <a:off x="905583" y="2932547"/>
            <a:ext cx="6558809" cy="1300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073166-82C6-4D9B-BB02-A9D56F0799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27" t="41638" r="33256" b="29441"/>
          <a:stretch/>
        </p:blipFill>
        <p:spPr>
          <a:xfrm>
            <a:off x="359357" y="4417826"/>
            <a:ext cx="7191992" cy="19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Reports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61375"/>
            <a:ext cx="9780311" cy="4379987"/>
          </a:xfrm>
        </p:spPr>
        <p:txBody>
          <a:bodyPr/>
          <a:lstStyle/>
          <a:p>
            <a:r>
              <a:rPr lang="en-US" dirty="0"/>
              <a:t>SAMS Monthly Reports for Reimbursement would include: </a:t>
            </a:r>
          </a:p>
          <a:p>
            <a:pPr lvl="1"/>
            <a:r>
              <a:rPr lang="en-US" dirty="0"/>
              <a:t>SAMS Verification Statement </a:t>
            </a:r>
          </a:p>
          <a:p>
            <a:pPr lvl="1"/>
            <a:r>
              <a:rPr lang="en-US" dirty="0"/>
              <a:t>AAA ASR (Agency Summary Report) </a:t>
            </a:r>
          </a:p>
          <a:p>
            <a:pPr lvl="1"/>
            <a:r>
              <a:rPr lang="en-US" dirty="0"/>
              <a:t>AAA NSIP Report (Nutrition Services Incentive Program) – if applicable</a:t>
            </a:r>
          </a:p>
          <a:p>
            <a:pPr lvl="1"/>
            <a:r>
              <a:rPr lang="en-US" dirty="0"/>
              <a:t>Unregistered Eligible Consumer Print Out (Service Delivery Print Out Sheet from SAMS) – if applicable</a:t>
            </a:r>
          </a:p>
          <a:p>
            <a:pPr lvl="1"/>
            <a:r>
              <a:rPr lang="en-US" dirty="0"/>
              <a:t>Excel YTD Unregistered Eligible Consumers – if applicable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8AB02-E5F9-4269-96A2-115A2A0B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12156">
            <a:off x="9446149" y="266825"/>
            <a:ext cx="1335495" cy="1737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FB8D7-7E0E-4D39-BF56-9B837594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4456">
            <a:off x="8463055" y="504213"/>
            <a:ext cx="1405720" cy="1833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929E2-0F95-4781-BD73-0984E17B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0655">
            <a:off x="9145032" y="1176959"/>
            <a:ext cx="1982021" cy="1506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C282C-AEF3-4AE7-A97B-1528E300D3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38" t="11741" r="25594"/>
          <a:stretch/>
        </p:blipFill>
        <p:spPr>
          <a:xfrm>
            <a:off x="7452575" y="4193434"/>
            <a:ext cx="1523625" cy="1997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C2506-36C6-4BED-88EE-A6229AC016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19" t="13684" r="25307"/>
          <a:stretch/>
        </p:blipFill>
        <p:spPr>
          <a:xfrm rot="399698">
            <a:off x="9899398" y="3304078"/>
            <a:ext cx="1719771" cy="2174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513F45-108A-4A64-BE4A-66E522EEC4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675" t="12389" r="25331"/>
          <a:stretch/>
        </p:blipFill>
        <p:spPr>
          <a:xfrm rot="658120">
            <a:off x="8107605" y="4088046"/>
            <a:ext cx="1527114" cy="1959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A23C2F-C836-449B-9663-C0A2C90576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763" t="12673" r="25556"/>
          <a:stretch/>
        </p:blipFill>
        <p:spPr>
          <a:xfrm rot="20962533">
            <a:off x="10044039" y="3793282"/>
            <a:ext cx="1724600" cy="2223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CD043-A52C-41AC-821E-50ED9206D1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34972">
            <a:off x="7815193" y="4634219"/>
            <a:ext cx="1676936" cy="20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7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72" y="1651858"/>
            <a:ext cx="10876005" cy="1948671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Vendor Name– Date Submitted to AAA  – New 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Short Form–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Reassess–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Deactivation– 1</a:t>
            </a:r>
            <a:r>
              <a:rPr lang="en-US" baseline="30000" dirty="0"/>
              <a:t>st</a:t>
            </a:r>
            <a:r>
              <a:rPr lang="en-US" dirty="0"/>
              <a:t> Consumer listed on the Deactivation Request.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Vendor Name – Date Submitted to AAA  – Change Form– 1</a:t>
            </a:r>
            <a:r>
              <a:rPr lang="en-US" baseline="30000" dirty="0"/>
              <a:t>st</a:t>
            </a:r>
            <a:r>
              <a:rPr lang="en-US" dirty="0"/>
              <a:t> Consumer listed on the Change Request.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958" y="1200313"/>
            <a:ext cx="103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Single Site Vendors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163" y="331081"/>
            <a:ext cx="8754990" cy="731583"/>
          </a:xfrm>
        </p:spPr>
        <p:txBody>
          <a:bodyPr/>
          <a:lstStyle/>
          <a:p>
            <a:r>
              <a:rPr lang="en-US" dirty="0"/>
              <a:t>File Naming Conventions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58" y="3682742"/>
            <a:ext cx="1062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 Site Vendors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210" y="4183549"/>
            <a:ext cx="10439400" cy="198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Vendor Name (Site)  – Date Submitted to AAA  – New 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/>
            <a:r>
              <a:rPr lang="en-US" dirty="0"/>
              <a:t>Vendor Name (Site)  – Date Submitted to AAA  – Short Form–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/>
            <a:r>
              <a:rPr lang="en-US" dirty="0"/>
              <a:t>Vendor Name (Site)  – Date Submitted to AAA  – Reassess– 1</a:t>
            </a:r>
            <a:r>
              <a:rPr lang="en-US" baseline="30000" dirty="0"/>
              <a:t>st</a:t>
            </a:r>
            <a:r>
              <a:rPr lang="en-US" dirty="0"/>
              <a:t> Consumer listed on the Daily Transmittal.</a:t>
            </a:r>
          </a:p>
          <a:p>
            <a:pPr marL="228600" lvl="1"/>
            <a:r>
              <a:rPr lang="en-US" dirty="0"/>
              <a:t>Vendor Name (Site)  – Date Submitted to AAA  – Deactivation– 1</a:t>
            </a:r>
            <a:r>
              <a:rPr lang="en-US" baseline="30000" dirty="0"/>
              <a:t>st</a:t>
            </a:r>
            <a:r>
              <a:rPr lang="en-US" dirty="0"/>
              <a:t> Consumer listed the Deactivation Request.</a:t>
            </a:r>
          </a:p>
          <a:p>
            <a:pPr marL="228600" lvl="1"/>
            <a:r>
              <a:rPr lang="en-US" dirty="0"/>
              <a:t>Vendor Name (Site)  – Date Submitted to AAA  – Change Form– 1</a:t>
            </a:r>
            <a:r>
              <a:rPr lang="en-US" baseline="30000" dirty="0"/>
              <a:t>st</a:t>
            </a:r>
            <a:r>
              <a:rPr lang="en-US" dirty="0"/>
              <a:t> Consumer listed on the Change Request.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875D-5B15-4338-99B2-7A4DDB9F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ShareFile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EA82-0C53-4436-9444-9AC38B13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089"/>
            <a:ext cx="8951696" cy="4866198"/>
          </a:xfrm>
        </p:spPr>
        <p:txBody>
          <a:bodyPr/>
          <a:lstStyle/>
          <a:p>
            <a:r>
              <a:rPr lang="en-US" dirty="0"/>
              <a:t>Utilize the upload link contained in our e-mails</a:t>
            </a:r>
          </a:p>
          <a:p>
            <a:r>
              <a:rPr lang="en-US" dirty="0"/>
              <a:t>Once you click on the link your web browser will open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DF1D8-2C4B-4901-AA73-52F30896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05" t="30544" r="38622" b="53674"/>
          <a:stretch/>
        </p:blipFill>
        <p:spPr>
          <a:xfrm>
            <a:off x="1448111" y="2503735"/>
            <a:ext cx="5437719" cy="2160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225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897B-4CC2-471C-9731-121B0DDA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ShareFile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DF470A-BF19-4362-8D60-EC2C1F36E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6" y="1653871"/>
            <a:ext cx="4210404" cy="1083374"/>
          </a:xfrm>
        </p:spPr>
        <p:txBody>
          <a:bodyPr/>
          <a:lstStyle/>
          <a:p>
            <a:r>
              <a:rPr lang="en-US" dirty="0"/>
              <a:t>Enter the required information, then click Continue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85F72B-FF6E-425F-B3AA-52C785762F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9" t="9541" r="32937" b="29870"/>
          <a:stretch/>
        </p:blipFill>
        <p:spPr>
          <a:xfrm>
            <a:off x="532737" y="2856514"/>
            <a:ext cx="3999505" cy="2358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7390DF-B191-4CA4-ACC1-59732F807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Upload Screen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15A357-442B-4EE8-9536-F17FB5C703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0" t="8959" r="9378" b="41598"/>
          <a:stretch/>
        </p:blipFill>
        <p:spPr>
          <a:xfrm>
            <a:off x="5088383" y="2967828"/>
            <a:ext cx="5454422" cy="1612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256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AE48-BF99-42F1-B65A-91678700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ShareFile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6022-A236-4287-B5EE-87F1B6D6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r>
              <a:rPr lang="en-US" dirty="0"/>
              <a:t>Once on the upload screen you have two options</a:t>
            </a:r>
          </a:p>
          <a:p>
            <a:pPr lvl="1"/>
            <a:r>
              <a:rPr lang="en-US" dirty="0"/>
              <a:t>Drag your files to the center and drop </a:t>
            </a:r>
          </a:p>
          <a:p>
            <a:pPr lvl="1"/>
            <a:r>
              <a:rPr lang="en-US" dirty="0"/>
              <a:t>Browse for Files </a:t>
            </a:r>
          </a:p>
          <a:p>
            <a:r>
              <a:rPr lang="en-US" dirty="0"/>
              <a:t>The Upload button on the bottom of the screen will darken once a file is placed on the upload section.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22D30-E740-4E65-B367-19505377E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3" t="16020" r="27679" b="40322"/>
          <a:stretch/>
        </p:blipFill>
        <p:spPr>
          <a:xfrm>
            <a:off x="2863762" y="3325481"/>
            <a:ext cx="4966214" cy="2659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5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9C00A-F172-479D-A1A6-887FD53C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72" y="1276634"/>
            <a:ext cx="4665854" cy="1906734"/>
          </a:xfrm>
        </p:spPr>
        <p:txBody>
          <a:bodyPr/>
          <a:lstStyle/>
          <a:p>
            <a:r>
              <a:rPr lang="en-US" dirty="0"/>
              <a:t>Once you have dropped or browsed for your file then you can either click Add more if there are more files to be uploaded or Click Upload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33A5CB-84B1-482F-A750-55274AF12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444" t="20411" r="26096" b="38988"/>
          <a:stretch/>
        </p:blipFill>
        <p:spPr>
          <a:xfrm>
            <a:off x="539988" y="3492253"/>
            <a:ext cx="5319423" cy="2043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B7A231-5E6E-47B3-8F32-65737F6D8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9150" y="1179640"/>
            <a:ext cx="5229760" cy="200372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Once the upload has been processed you should see a green banner at the top of the screen. If you get an error the banner will be red, please try submission again.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348C14-C71B-48F3-97F5-75B6AD66FD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7303" t="13221" r="23029" b="38382"/>
          <a:stretch/>
        </p:blipFill>
        <p:spPr>
          <a:xfrm>
            <a:off x="6809667" y="3492253"/>
            <a:ext cx="4842345" cy="2555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1A7B94-DB8C-45F5-B15A-098F8A36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2" y="349978"/>
            <a:ext cx="8596668" cy="1320800"/>
          </a:xfrm>
        </p:spPr>
        <p:txBody>
          <a:bodyPr/>
          <a:lstStyle/>
          <a:p>
            <a:r>
              <a:rPr lang="en-US" dirty="0"/>
              <a:t>Uploading to ShareFile </a:t>
            </a:r>
          </a:p>
        </p:txBody>
      </p:sp>
    </p:spTree>
    <p:extLst>
      <p:ext uri="{BB962C8B-B14F-4D97-AF65-F5344CB8AC3E}">
        <p14:creationId xmlns:p14="http://schemas.microsoft.com/office/powerpoint/2010/main" val="409667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8F5F-04BF-4395-83EC-D60E8E2C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579533" cy="736600"/>
          </a:xfrm>
        </p:spPr>
        <p:txBody>
          <a:bodyPr/>
          <a:lstStyle/>
          <a:p>
            <a:r>
              <a:rPr lang="en-US" dirty="0"/>
              <a:t>Things to Keep in Mind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16A4FC-21EC-43BE-B69B-59706A27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8" y="1346199"/>
            <a:ext cx="6293324" cy="4457441"/>
          </a:xfrm>
        </p:spPr>
        <p:txBody>
          <a:bodyPr/>
          <a:lstStyle/>
          <a:p>
            <a:r>
              <a:rPr lang="en-US" dirty="0"/>
              <a:t>Only the person who uploads to ShareFile will receive an e-mail confirmation.</a:t>
            </a:r>
          </a:p>
          <a:p>
            <a:r>
              <a:rPr lang="en-US" dirty="0"/>
              <a:t>Please be sure to check your junk folder if the e-mail is not coming directly to your inbox folder.</a:t>
            </a:r>
          </a:p>
          <a:p>
            <a:r>
              <a:rPr lang="en-US" dirty="0"/>
              <a:t>Ensure that the e-mail is correct on the Sign In screen so it goes to the correct e-mail. </a:t>
            </a:r>
          </a:p>
          <a:p>
            <a:r>
              <a:rPr lang="en-US" dirty="0"/>
              <a:t>Once you are sure the e-mail is correct left click the box next to Remember Me, the system will remember you and this e-mail address.</a:t>
            </a:r>
          </a:p>
          <a:p>
            <a:r>
              <a:rPr lang="en-US" dirty="0"/>
              <a:t>Be sure to notify our office if your e-mail address should change. </a:t>
            </a:r>
          </a:p>
          <a:p>
            <a:endParaRPr lang="en-US" dirty="0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9F458F46-D524-4829-94D9-79AFFBF96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4" t="9541" r="32937" b="31277"/>
          <a:stretch/>
        </p:blipFill>
        <p:spPr>
          <a:xfrm>
            <a:off x="7346301" y="1196910"/>
            <a:ext cx="3971731" cy="4742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45532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</TotalTime>
  <Words>1288</Words>
  <Application>Microsoft Office PowerPoint</Application>
  <PresentationFormat>Widescreen</PresentationFormat>
  <Paragraphs>161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Wingdings 3</vt:lpstr>
      <vt:lpstr>Facet</vt:lpstr>
      <vt:lpstr>Data Submission Review </vt:lpstr>
      <vt:lpstr>What Forms are Uploaded to ShareFile </vt:lpstr>
      <vt:lpstr>How to Complete a Daily Transmittal </vt:lpstr>
      <vt:lpstr>File Naming Conventions </vt:lpstr>
      <vt:lpstr>Uploading to ShareFile </vt:lpstr>
      <vt:lpstr>Uploading to ShareFile</vt:lpstr>
      <vt:lpstr>Uploading to ShareFile </vt:lpstr>
      <vt:lpstr>Uploading to ShareFile </vt:lpstr>
      <vt:lpstr>Things to Keep in Mind </vt:lpstr>
      <vt:lpstr>Non-Metro AAA Data Center Reference Sheet &amp; Sample Forms  </vt:lpstr>
      <vt:lpstr>Initial Assessments/Short Forms </vt:lpstr>
      <vt:lpstr>PowerPoint Presentation</vt:lpstr>
      <vt:lpstr>Left Click on Advanced under the search bar </vt:lpstr>
      <vt:lpstr>Short Forms </vt:lpstr>
      <vt:lpstr>Initial Assessments</vt:lpstr>
      <vt:lpstr>Reassessments</vt:lpstr>
      <vt:lpstr>Re-Assessments</vt:lpstr>
      <vt:lpstr>Change Forms </vt:lpstr>
      <vt:lpstr>Change Form</vt:lpstr>
      <vt:lpstr>Deactivation Forms </vt:lpstr>
      <vt:lpstr>Deactivation Forms</vt:lpstr>
      <vt:lpstr>Returned Daily Transmittal </vt:lpstr>
      <vt:lpstr>Returned Daily Transmittals</vt:lpstr>
      <vt:lpstr>File Naming Conventions for Resubmitted Transmittals </vt:lpstr>
      <vt:lpstr>Validation Errors: In-Home Services</vt:lpstr>
      <vt:lpstr>Validation Errors: In-Home Services</vt:lpstr>
      <vt:lpstr>Validation Errors: Congregate Meals &amp; Transportation </vt:lpstr>
      <vt:lpstr>Validation Errors: Congregate Meals &amp; Transportation </vt:lpstr>
      <vt:lpstr>Monthly Reports </vt:lpstr>
      <vt:lpstr>Monthly Reports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One</dc:title>
  <dc:creator>Jessica Martinez</dc:creator>
  <cp:lastModifiedBy>Jessica Martinez</cp:lastModifiedBy>
  <cp:revision>37</cp:revision>
  <dcterms:created xsi:type="dcterms:W3CDTF">2018-04-26T14:44:15Z</dcterms:created>
  <dcterms:modified xsi:type="dcterms:W3CDTF">2018-06-26T15:33:15Z</dcterms:modified>
</cp:coreProperties>
</file>