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Lst>
  <p:sldIdLst>
    <p:sldId id="256" r:id="rId2"/>
    <p:sldId id="335" r:id="rId3"/>
    <p:sldId id="257" r:id="rId4"/>
    <p:sldId id="331" r:id="rId5"/>
    <p:sldId id="258" r:id="rId6"/>
    <p:sldId id="259" r:id="rId7"/>
    <p:sldId id="260" r:id="rId8"/>
    <p:sldId id="261" r:id="rId9"/>
    <p:sldId id="262" r:id="rId10"/>
    <p:sldId id="263" r:id="rId11"/>
    <p:sldId id="264" r:id="rId12"/>
    <p:sldId id="265" r:id="rId13"/>
    <p:sldId id="266" r:id="rId14"/>
    <p:sldId id="267" r:id="rId15"/>
    <p:sldId id="268" r:id="rId16"/>
    <p:sldId id="269" r:id="rId17"/>
    <p:sldId id="322" r:id="rId18"/>
    <p:sldId id="323" r:id="rId19"/>
    <p:sldId id="270" r:id="rId20"/>
    <p:sldId id="271" r:id="rId21"/>
    <p:sldId id="272" r:id="rId22"/>
    <p:sldId id="273" r:id="rId23"/>
    <p:sldId id="274" r:id="rId24"/>
    <p:sldId id="275" r:id="rId25"/>
    <p:sldId id="320" r:id="rId26"/>
    <p:sldId id="276" r:id="rId27"/>
    <p:sldId id="351" r:id="rId28"/>
    <p:sldId id="277" r:id="rId29"/>
    <p:sldId id="278" r:id="rId30"/>
    <p:sldId id="279" r:id="rId31"/>
    <p:sldId id="280" r:id="rId32"/>
    <p:sldId id="344" r:id="rId33"/>
    <p:sldId id="281" r:id="rId34"/>
    <p:sldId id="282" r:id="rId35"/>
    <p:sldId id="284" r:id="rId36"/>
    <p:sldId id="285" r:id="rId37"/>
    <p:sldId id="286" r:id="rId38"/>
    <p:sldId id="345" r:id="rId39"/>
    <p:sldId id="283" r:id="rId40"/>
    <p:sldId id="346" r:id="rId41"/>
    <p:sldId id="287" r:id="rId42"/>
    <p:sldId id="288" r:id="rId43"/>
    <p:sldId id="289" r:id="rId44"/>
    <p:sldId id="290" r:id="rId45"/>
    <p:sldId id="324" r:id="rId46"/>
    <p:sldId id="325" r:id="rId47"/>
    <p:sldId id="291" r:id="rId48"/>
    <p:sldId id="332" r:id="rId49"/>
    <p:sldId id="326" r:id="rId50"/>
    <p:sldId id="292" r:id="rId51"/>
    <p:sldId id="293" r:id="rId52"/>
    <p:sldId id="327" r:id="rId53"/>
    <p:sldId id="295" r:id="rId54"/>
    <p:sldId id="294" r:id="rId55"/>
    <p:sldId id="347" r:id="rId56"/>
    <p:sldId id="333" r:id="rId57"/>
    <p:sldId id="348" r:id="rId58"/>
    <p:sldId id="328" r:id="rId59"/>
    <p:sldId id="329" r:id="rId60"/>
    <p:sldId id="296" r:id="rId61"/>
    <p:sldId id="297" r:id="rId62"/>
    <p:sldId id="298" r:id="rId63"/>
    <p:sldId id="299" r:id="rId64"/>
    <p:sldId id="300" r:id="rId65"/>
    <p:sldId id="301" r:id="rId66"/>
    <p:sldId id="302" r:id="rId67"/>
    <p:sldId id="303" r:id="rId68"/>
    <p:sldId id="304" r:id="rId69"/>
    <p:sldId id="305" r:id="rId70"/>
    <p:sldId id="306" r:id="rId71"/>
    <p:sldId id="307" r:id="rId72"/>
    <p:sldId id="308" r:id="rId73"/>
    <p:sldId id="310" r:id="rId74"/>
    <p:sldId id="334" r:id="rId75"/>
    <p:sldId id="311" r:id="rId76"/>
    <p:sldId id="339" r:id="rId77"/>
    <p:sldId id="341" r:id="rId78"/>
    <p:sldId id="342" r:id="rId79"/>
    <p:sldId id="340" r:id="rId80"/>
    <p:sldId id="343" r:id="rId81"/>
    <p:sldId id="349" r:id="rId82"/>
    <p:sldId id="350" r:id="rId83"/>
    <p:sldId id="338" r:id="rId84"/>
    <p:sldId id="337"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88D5CF-7236-4E66-BB6D-F1523CA550A2}" v="24" dt="2022-11-30T21:40:45.0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7" d="100"/>
          <a:sy n="67" d="100"/>
        </p:scale>
        <p:origin x="60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microsoft.com/office/2015/10/relationships/revisionInfo" Target="revisionInfo.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_rels/data2.xml.rels><?xml version="1.0" encoding="UTF-8" standalone="yes"?>
<Relationships xmlns="http://schemas.openxmlformats.org/package/2006/relationships"><Relationship Id="rId1" Type="http://schemas.openxmlformats.org/officeDocument/2006/relationships/hyperlink" Target="https://www.food.gov.uk/business-guidance/allergen-guidance-for-food-businesses" TargetMode="External"/></Relationships>
</file>

<file path=ppt/diagrams/_rels/drawing2.xml.rels><?xml version="1.0" encoding="UTF-8" standalone="yes"?>
<Relationships xmlns="http://schemas.openxmlformats.org/package/2006/relationships"><Relationship Id="rId1" Type="http://schemas.openxmlformats.org/officeDocument/2006/relationships/hyperlink" Target="https://www.food.gov.uk/business-guidance/allergen-guidance-for-food-businesses"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B70031-AEBC-4624-B3D7-57A1079A440A}" type="doc">
      <dgm:prSet loTypeId="urn:microsoft.com/office/officeart/2016/7/layout/LinearBlockProcessNumbered" loCatId="process" qsTypeId="urn:microsoft.com/office/officeart/2005/8/quickstyle/simple1" qsCatId="simple" csTypeId="urn:microsoft.com/office/officeart/2005/8/colors/colorful5" csCatId="colorful"/>
      <dgm:spPr/>
      <dgm:t>
        <a:bodyPr/>
        <a:lstStyle/>
        <a:p>
          <a:endParaRPr lang="en-US"/>
        </a:p>
      </dgm:t>
    </dgm:pt>
    <dgm:pt modelId="{290DCA69-970E-4250-85CA-46C69E526302}">
      <dgm:prSet/>
      <dgm:spPr/>
      <dgm:t>
        <a:bodyPr/>
        <a:lstStyle/>
        <a:p>
          <a:r>
            <a:rPr lang="en-US"/>
            <a:t>The learner will learn the difference between food allergies and food allergens</a:t>
          </a:r>
        </a:p>
      </dgm:t>
    </dgm:pt>
    <dgm:pt modelId="{CC967C28-D877-4EB2-BE99-1BC3A99A83B6}" type="parTrans" cxnId="{A9D86D1B-7040-4977-B2F8-6004460C0CC0}">
      <dgm:prSet/>
      <dgm:spPr/>
      <dgm:t>
        <a:bodyPr/>
        <a:lstStyle/>
        <a:p>
          <a:endParaRPr lang="en-US"/>
        </a:p>
      </dgm:t>
    </dgm:pt>
    <dgm:pt modelId="{CA2129F8-FC31-45A9-BA7F-AD1CD05BAE68}" type="sibTrans" cxnId="{A9D86D1B-7040-4977-B2F8-6004460C0CC0}">
      <dgm:prSet phldrT="01" phldr="0"/>
      <dgm:spPr/>
      <dgm:t>
        <a:bodyPr/>
        <a:lstStyle/>
        <a:p>
          <a:r>
            <a:rPr lang="en-US"/>
            <a:t>01</a:t>
          </a:r>
        </a:p>
      </dgm:t>
    </dgm:pt>
    <dgm:pt modelId="{9D0BF377-1F84-4D8F-8184-DB6E80AC840E}">
      <dgm:prSet/>
      <dgm:spPr/>
      <dgm:t>
        <a:bodyPr/>
        <a:lstStyle/>
        <a:p>
          <a:r>
            <a:rPr lang="en-US"/>
            <a:t>The learner will learn what foods can cause allergic reactions.</a:t>
          </a:r>
        </a:p>
      </dgm:t>
    </dgm:pt>
    <dgm:pt modelId="{4311BA36-9FCF-4F97-9952-5DC9E2502118}" type="parTrans" cxnId="{BF229CFD-EEE5-4B03-AD88-6830C73123E8}">
      <dgm:prSet/>
      <dgm:spPr/>
      <dgm:t>
        <a:bodyPr/>
        <a:lstStyle/>
        <a:p>
          <a:endParaRPr lang="en-US"/>
        </a:p>
      </dgm:t>
    </dgm:pt>
    <dgm:pt modelId="{1A03C528-B410-4BBD-AF21-5C335DFFBD68}" type="sibTrans" cxnId="{BF229CFD-EEE5-4B03-AD88-6830C73123E8}">
      <dgm:prSet phldrT="02" phldr="0"/>
      <dgm:spPr/>
      <dgm:t>
        <a:bodyPr/>
        <a:lstStyle/>
        <a:p>
          <a:r>
            <a:rPr lang="en-US"/>
            <a:t>02</a:t>
          </a:r>
        </a:p>
      </dgm:t>
    </dgm:pt>
    <dgm:pt modelId="{952E8CB1-06DF-4F02-A66E-E38DEB74D223}">
      <dgm:prSet/>
      <dgm:spPr/>
      <dgm:t>
        <a:bodyPr/>
        <a:lstStyle/>
        <a:p>
          <a:r>
            <a:rPr lang="en-US"/>
            <a:t>The learner will learn the big 8 food allergies</a:t>
          </a:r>
        </a:p>
      </dgm:t>
    </dgm:pt>
    <dgm:pt modelId="{ED3C1223-3146-436B-A33A-C5F7684B0DA5}" type="parTrans" cxnId="{B0B2700C-D6FE-4604-879B-684F2DE43E81}">
      <dgm:prSet/>
      <dgm:spPr/>
      <dgm:t>
        <a:bodyPr/>
        <a:lstStyle/>
        <a:p>
          <a:endParaRPr lang="en-US"/>
        </a:p>
      </dgm:t>
    </dgm:pt>
    <dgm:pt modelId="{7A686EA9-D265-4A59-90EA-8B48141FF6E7}" type="sibTrans" cxnId="{B0B2700C-D6FE-4604-879B-684F2DE43E81}">
      <dgm:prSet phldrT="03" phldr="0"/>
      <dgm:spPr/>
      <dgm:t>
        <a:bodyPr/>
        <a:lstStyle/>
        <a:p>
          <a:r>
            <a:rPr lang="en-US"/>
            <a:t>03</a:t>
          </a:r>
        </a:p>
      </dgm:t>
    </dgm:pt>
    <dgm:pt modelId="{7CD20B56-7307-4AFD-9DED-EC643EB5E6B4}">
      <dgm:prSet/>
      <dgm:spPr/>
      <dgm:t>
        <a:bodyPr/>
        <a:lstStyle/>
        <a:p>
          <a:r>
            <a:rPr lang="en-US"/>
            <a:t>The learner will learn about cross contamination</a:t>
          </a:r>
        </a:p>
      </dgm:t>
    </dgm:pt>
    <dgm:pt modelId="{D74D9929-BE1C-4431-B047-E35612A63117}" type="parTrans" cxnId="{8ED19B55-165E-4609-B88D-612AE387E7BB}">
      <dgm:prSet/>
      <dgm:spPr/>
      <dgm:t>
        <a:bodyPr/>
        <a:lstStyle/>
        <a:p>
          <a:endParaRPr lang="en-US"/>
        </a:p>
      </dgm:t>
    </dgm:pt>
    <dgm:pt modelId="{DFE47E96-A382-40B8-A709-6FA231875123}" type="sibTrans" cxnId="{8ED19B55-165E-4609-B88D-612AE387E7BB}">
      <dgm:prSet phldrT="04" phldr="0"/>
      <dgm:spPr/>
      <dgm:t>
        <a:bodyPr/>
        <a:lstStyle/>
        <a:p>
          <a:r>
            <a:rPr lang="en-US"/>
            <a:t>04</a:t>
          </a:r>
        </a:p>
      </dgm:t>
    </dgm:pt>
    <dgm:pt modelId="{F743AB8C-406D-4AA8-A242-08C20D794673}">
      <dgm:prSet/>
      <dgm:spPr/>
      <dgm:t>
        <a:bodyPr/>
        <a:lstStyle/>
        <a:p>
          <a:r>
            <a:rPr lang="en-US"/>
            <a:t>The learner will learn how to read food labels for food allergies</a:t>
          </a:r>
        </a:p>
      </dgm:t>
    </dgm:pt>
    <dgm:pt modelId="{78DF98C4-C1B0-429D-BFC5-AD4018F7E1EF}" type="parTrans" cxnId="{982A6374-7A0B-47DC-8A92-6B7055172A86}">
      <dgm:prSet/>
      <dgm:spPr/>
      <dgm:t>
        <a:bodyPr/>
        <a:lstStyle/>
        <a:p>
          <a:endParaRPr lang="en-US"/>
        </a:p>
      </dgm:t>
    </dgm:pt>
    <dgm:pt modelId="{DF836875-46E2-471C-ABAF-F9DFC9CB8A59}" type="sibTrans" cxnId="{982A6374-7A0B-47DC-8A92-6B7055172A86}">
      <dgm:prSet phldrT="05" phldr="0"/>
      <dgm:spPr/>
      <dgm:t>
        <a:bodyPr/>
        <a:lstStyle/>
        <a:p>
          <a:r>
            <a:rPr lang="en-US"/>
            <a:t>05</a:t>
          </a:r>
        </a:p>
      </dgm:t>
    </dgm:pt>
    <dgm:pt modelId="{D49DC6CA-EBDA-4595-857D-FF0F90E0DAA8}" type="pres">
      <dgm:prSet presAssocID="{90B70031-AEBC-4624-B3D7-57A1079A440A}" presName="Name0" presStyleCnt="0">
        <dgm:presLayoutVars>
          <dgm:animLvl val="lvl"/>
          <dgm:resizeHandles val="exact"/>
        </dgm:presLayoutVars>
      </dgm:prSet>
      <dgm:spPr/>
    </dgm:pt>
    <dgm:pt modelId="{3273775C-E707-4A03-8AA1-AF31E430FB01}" type="pres">
      <dgm:prSet presAssocID="{290DCA69-970E-4250-85CA-46C69E526302}" presName="compositeNode" presStyleCnt="0">
        <dgm:presLayoutVars>
          <dgm:bulletEnabled val="1"/>
        </dgm:presLayoutVars>
      </dgm:prSet>
      <dgm:spPr/>
    </dgm:pt>
    <dgm:pt modelId="{AC26058D-399C-4E41-9E6C-C808BA1A4907}" type="pres">
      <dgm:prSet presAssocID="{290DCA69-970E-4250-85CA-46C69E526302}" presName="bgRect" presStyleLbl="alignNode1" presStyleIdx="0" presStyleCnt="5"/>
      <dgm:spPr/>
    </dgm:pt>
    <dgm:pt modelId="{EE1C9F60-1342-4916-B8E9-195BBFFACEDA}" type="pres">
      <dgm:prSet presAssocID="{CA2129F8-FC31-45A9-BA7F-AD1CD05BAE68}" presName="sibTransNodeRect" presStyleLbl="alignNode1" presStyleIdx="0" presStyleCnt="5">
        <dgm:presLayoutVars>
          <dgm:chMax val="0"/>
          <dgm:bulletEnabled val="1"/>
        </dgm:presLayoutVars>
      </dgm:prSet>
      <dgm:spPr/>
    </dgm:pt>
    <dgm:pt modelId="{A77F631A-7D48-4952-B69C-D654B53E0358}" type="pres">
      <dgm:prSet presAssocID="{290DCA69-970E-4250-85CA-46C69E526302}" presName="nodeRect" presStyleLbl="alignNode1" presStyleIdx="0" presStyleCnt="5">
        <dgm:presLayoutVars>
          <dgm:bulletEnabled val="1"/>
        </dgm:presLayoutVars>
      </dgm:prSet>
      <dgm:spPr/>
    </dgm:pt>
    <dgm:pt modelId="{CDC4500F-764E-4794-A27E-328273EFBE2D}" type="pres">
      <dgm:prSet presAssocID="{CA2129F8-FC31-45A9-BA7F-AD1CD05BAE68}" presName="sibTrans" presStyleCnt="0"/>
      <dgm:spPr/>
    </dgm:pt>
    <dgm:pt modelId="{BEB56852-C6D7-4F20-8E81-BA69D66AE34A}" type="pres">
      <dgm:prSet presAssocID="{9D0BF377-1F84-4D8F-8184-DB6E80AC840E}" presName="compositeNode" presStyleCnt="0">
        <dgm:presLayoutVars>
          <dgm:bulletEnabled val="1"/>
        </dgm:presLayoutVars>
      </dgm:prSet>
      <dgm:spPr/>
    </dgm:pt>
    <dgm:pt modelId="{A5A11804-A7FD-4DFC-8B4E-10F78FD3B095}" type="pres">
      <dgm:prSet presAssocID="{9D0BF377-1F84-4D8F-8184-DB6E80AC840E}" presName="bgRect" presStyleLbl="alignNode1" presStyleIdx="1" presStyleCnt="5"/>
      <dgm:spPr/>
    </dgm:pt>
    <dgm:pt modelId="{5F8CF843-3EB9-468F-A1FB-2C6B9EF6BBC8}" type="pres">
      <dgm:prSet presAssocID="{1A03C528-B410-4BBD-AF21-5C335DFFBD68}" presName="sibTransNodeRect" presStyleLbl="alignNode1" presStyleIdx="1" presStyleCnt="5">
        <dgm:presLayoutVars>
          <dgm:chMax val="0"/>
          <dgm:bulletEnabled val="1"/>
        </dgm:presLayoutVars>
      </dgm:prSet>
      <dgm:spPr/>
    </dgm:pt>
    <dgm:pt modelId="{2CB63663-E9BA-47B5-8945-D6E801DF6CB8}" type="pres">
      <dgm:prSet presAssocID="{9D0BF377-1F84-4D8F-8184-DB6E80AC840E}" presName="nodeRect" presStyleLbl="alignNode1" presStyleIdx="1" presStyleCnt="5">
        <dgm:presLayoutVars>
          <dgm:bulletEnabled val="1"/>
        </dgm:presLayoutVars>
      </dgm:prSet>
      <dgm:spPr/>
    </dgm:pt>
    <dgm:pt modelId="{7D8F3E5A-72FB-44E0-99A6-C956E658BE98}" type="pres">
      <dgm:prSet presAssocID="{1A03C528-B410-4BBD-AF21-5C335DFFBD68}" presName="sibTrans" presStyleCnt="0"/>
      <dgm:spPr/>
    </dgm:pt>
    <dgm:pt modelId="{207ABC99-AEC4-435C-BC78-702A38623EA5}" type="pres">
      <dgm:prSet presAssocID="{952E8CB1-06DF-4F02-A66E-E38DEB74D223}" presName="compositeNode" presStyleCnt="0">
        <dgm:presLayoutVars>
          <dgm:bulletEnabled val="1"/>
        </dgm:presLayoutVars>
      </dgm:prSet>
      <dgm:spPr/>
    </dgm:pt>
    <dgm:pt modelId="{C12B8047-017E-4025-A575-E67F9D416CB8}" type="pres">
      <dgm:prSet presAssocID="{952E8CB1-06DF-4F02-A66E-E38DEB74D223}" presName="bgRect" presStyleLbl="alignNode1" presStyleIdx="2" presStyleCnt="5"/>
      <dgm:spPr/>
    </dgm:pt>
    <dgm:pt modelId="{07CAE211-68CC-4BF0-BA3D-31CB09DBDE6E}" type="pres">
      <dgm:prSet presAssocID="{7A686EA9-D265-4A59-90EA-8B48141FF6E7}" presName="sibTransNodeRect" presStyleLbl="alignNode1" presStyleIdx="2" presStyleCnt="5">
        <dgm:presLayoutVars>
          <dgm:chMax val="0"/>
          <dgm:bulletEnabled val="1"/>
        </dgm:presLayoutVars>
      </dgm:prSet>
      <dgm:spPr/>
    </dgm:pt>
    <dgm:pt modelId="{860A3B17-3E0E-436B-8C78-140538CD145E}" type="pres">
      <dgm:prSet presAssocID="{952E8CB1-06DF-4F02-A66E-E38DEB74D223}" presName="nodeRect" presStyleLbl="alignNode1" presStyleIdx="2" presStyleCnt="5">
        <dgm:presLayoutVars>
          <dgm:bulletEnabled val="1"/>
        </dgm:presLayoutVars>
      </dgm:prSet>
      <dgm:spPr/>
    </dgm:pt>
    <dgm:pt modelId="{CD5F96D9-951B-46B4-B366-2DC91410CC5A}" type="pres">
      <dgm:prSet presAssocID="{7A686EA9-D265-4A59-90EA-8B48141FF6E7}" presName="sibTrans" presStyleCnt="0"/>
      <dgm:spPr/>
    </dgm:pt>
    <dgm:pt modelId="{FA93868B-09F1-4894-89CF-44E2355EB147}" type="pres">
      <dgm:prSet presAssocID="{7CD20B56-7307-4AFD-9DED-EC643EB5E6B4}" presName="compositeNode" presStyleCnt="0">
        <dgm:presLayoutVars>
          <dgm:bulletEnabled val="1"/>
        </dgm:presLayoutVars>
      </dgm:prSet>
      <dgm:spPr/>
    </dgm:pt>
    <dgm:pt modelId="{79B431AB-FF14-4F88-B697-ED2493AEF9EC}" type="pres">
      <dgm:prSet presAssocID="{7CD20B56-7307-4AFD-9DED-EC643EB5E6B4}" presName="bgRect" presStyleLbl="alignNode1" presStyleIdx="3" presStyleCnt="5"/>
      <dgm:spPr/>
    </dgm:pt>
    <dgm:pt modelId="{5F76F34F-AFA1-4122-8F85-9E81770E5ED3}" type="pres">
      <dgm:prSet presAssocID="{DFE47E96-A382-40B8-A709-6FA231875123}" presName="sibTransNodeRect" presStyleLbl="alignNode1" presStyleIdx="3" presStyleCnt="5">
        <dgm:presLayoutVars>
          <dgm:chMax val="0"/>
          <dgm:bulletEnabled val="1"/>
        </dgm:presLayoutVars>
      </dgm:prSet>
      <dgm:spPr/>
    </dgm:pt>
    <dgm:pt modelId="{10839D0C-4DA2-4EFA-949A-6963EB8E2363}" type="pres">
      <dgm:prSet presAssocID="{7CD20B56-7307-4AFD-9DED-EC643EB5E6B4}" presName="nodeRect" presStyleLbl="alignNode1" presStyleIdx="3" presStyleCnt="5">
        <dgm:presLayoutVars>
          <dgm:bulletEnabled val="1"/>
        </dgm:presLayoutVars>
      </dgm:prSet>
      <dgm:spPr/>
    </dgm:pt>
    <dgm:pt modelId="{774F239C-28DC-45F9-BAF6-CF48210D7F70}" type="pres">
      <dgm:prSet presAssocID="{DFE47E96-A382-40B8-A709-6FA231875123}" presName="sibTrans" presStyleCnt="0"/>
      <dgm:spPr/>
    </dgm:pt>
    <dgm:pt modelId="{406E45A1-97ED-4F96-8736-0F2294B62897}" type="pres">
      <dgm:prSet presAssocID="{F743AB8C-406D-4AA8-A242-08C20D794673}" presName="compositeNode" presStyleCnt="0">
        <dgm:presLayoutVars>
          <dgm:bulletEnabled val="1"/>
        </dgm:presLayoutVars>
      </dgm:prSet>
      <dgm:spPr/>
    </dgm:pt>
    <dgm:pt modelId="{62347727-68F6-448B-AF71-D42FA6A2304B}" type="pres">
      <dgm:prSet presAssocID="{F743AB8C-406D-4AA8-A242-08C20D794673}" presName="bgRect" presStyleLbl="alignNode1" presStyleIdx="4" presStyleCnt="5"/>
      <dgm:spPr/>
    </dgm:pt>
    <dgm:pt modelId="{B6973EAA-CE86-4C41-A7C5-77D71331F6F5}" type="pres">
      <dgm:prSet presAssocID="{DF836875-46E2-471C-ABAF-F9DFC9CB8A59}" presName="sibTransNodeRect" presStyleLbl="alignNode1" presStyleIdx="4" presStyleCnt="5">
        <dgm:presLayoutVars>
          <dgm:chMax val="0"/>
          <dgm:bulletEnabled val="1"/>
        </dgm:presLayoutVars>
      </dgm:prSet>
      <dgm:spPr/>
    </dgm:pt>
    <dgm:pt modelId="{F3CEDF74-665A-4E69-A002-35B2ACCB3A00}" type="pres">
      <dgm:prSet presAssocID="{F743AB8C-406D-4AA8-A242-08C20D794673}" presName="nodeRect" presStyleLbl="alignNode1" presStyleIdx="4" presStyleCnt="5">
        <dgm:presLayoutVars>
          <dgm:bulletEnabled val="1"/>
        </dgm:presLayoutVars>
      </dgm:prSet>
      <dgm:spPr/>
    </dgm:pt>
  </dgm:ptLst>
  <dgm:cxnLst>
    <dgm:cxn modelId="{B0B2700C-D6FE-4604-879B-684F2DE43E81}" srcId="{90B70031-AEBC-4624-B3D7-57A1079A440A}" destId="{952E8CB1-06DF-4F02-A66E-E38DEB74D223}" srcOrd="2" destOrd="0" parTransId="{ED3C1223-3146-436B-A33A-C5F7684B0DA5}" sibTransId="{7A686EA9-D265-4A59-90EA-8B48141FF6E7}"/>
    <dgm:cxn modelId="{3EE3DB0C-2874-41BF-A98D-04B73FAFC62B}" type="presOf" srcId="{DFE47E96-A382-40B8-A709-6FA231875123}" destId="{5F76F34F-AFA1-4122-8F85-9E81770E5ED3}" srcOrd="0" destOrd="0" presId="urn:microsoft.com/office/officeart/2016/7/layout/LinearBlockProcessNumbered"/>
    <dgm:cxn modelId="{16E7E719-DFAA-498F-AD7C-528D3F42C770}" type="presOf" srcId="{7CD20B56-7307-4AFD-9DED-EC643EB5E6B4}" destId="{79B431AB-FF14-4F88-B697-ED2493AEF9EC}" srcOrd="0" destOrd="0" presId="urn:microsoft.com/office/officeart/2016/7/layout/LinearBlockProcessNumbered"/>
    <dgm:cxn modelId="{A9D86D1B-7040-4977-B2F8-6004460C0CC0}" srcId="{90B70031-AEBC-4624-B3D7-57A1079A440A}" destId="{290DCA69-970E-4250-85CA-46C69E526302}" srcOrd="0" destOrd="0" parTransId="{CC967C28-D877-4EB2-BE99-1BC3A99A83B6}" sibTransId="{CA2129F8-FC31-45A9-BA7F-AD1CD05BAE68}"/>
    <dgm:cxn modelId="{CFC8941C-DB92-4533-B486-06F70E265D69}" type="presOf" srcId="{9D0BF377-1F84-4D8F-8184-DB6E80AC840E}" destId="{A5A11804-A7FD-4DFC-8B4E-10F78FD3B095}" srcOrd="0" destOrd="0" presId="urn:microsoft.com/office/officeart/2016/7/layout/LinearBlockProcessNumbered"/>
    <dgm:cxn modelId="{D68ACB31-3748-43D7-9031-5CB6E82FEDD1}" type="presOf" srcId="{952E8CB1-06DF-4F02-A66E-E38DEB74D223}" destId="{C12B8047-017E-4025-A575-E67F9D416CB8}" srcOrd="0" destOrd="0" presId="urn:microsoft.com/office/officeart/2016/7/layout/LinearBlockProcessNumbered"/>
    <dgm:cxn modelId="{6F195739-26CD-4F2F-A419-8EAF473E456C}" type="presOf" srcId="{7CD20B56-7307-4AFD-9DED-EC643EB5E6B4}" destId="{10839D0C-4DA2-4EFA-949A-6963EB8E2363}" srcOrd="1" destOrd="0" presId="urn:microsoft.com/office/officeart/2016/7/layout/LinearBlockProcessNumbered"/>
    <dgm:cxn modelId="{C0D7D747-BDBD-44BE-A15C-55DF641CC82A}" type="presOf" srcId="{290DCA69-970E-4250-85CA-46C69E526302}" destId="{A77F631A-7D48-4952-B69C-D654B53E0358}" srcOrd="1" destOrd="0" presId="urn:microsoft.com/office/officeart/2016/7/layout/LinearBlockProcessNumbered"/>
    <dgm:cxn modelId="{8A64394F-6181-4085-9B04-857388BEE7BA}" type="presOf" srcId="{DF836875-46E2-471C-ABAF-F9DFC9CB8A59}" destId="{B6973EAA-CE86-4C41-A7C5-77D71331F6F5}" srcOrd="0" destOrd="0" presId="urn:microsoft.com/office/officeart/2016/7/layout/LinearBlockProcessNumbered"/>
    <dgm:cxn modelId="{982A6374-7A0B-47DC-8A92-6B7055172A86}" srcId="{90B70031-AEBC-4624-B3D7-57A1079A440A}" destId="{F743AB8C-406D-4AA8-A242-08C20D794673}" srcOrd="4" destOrd="0" parTransId="{78DF98C4-C1B0-429D-BFC5-AD4018F7E1EF}" sibTransId="{DF836875-46E2-471C-ABAF-F9DFC9CB8A59}"/>
    <dgm:cxn modelId="{8ED19B55-165E-4609-B88D-612AE387E7BB}" srcId="{90B70031-AEBC-4624-B3D7-57A1079A440A}" destId="{7CD20B56-7307-4AFD-9DED-EC643EB5E6B4}" srcOrd="3" destOrd="0" parTransId="{D74D9929-BE1C-4431-B047-E35612A63117}" sibTransId="{DFE47E96-A382-40B8-A709-6FA231875123}"/>
    <dgm:cxn modelId="{C2A83185-4068-44E5-8121-37833A633B1D}" type="presOf" srcId="{1A03C528-B410-4BBD-AF21-5C335DFFBD68}" destId="{5F8CF843-3EB9-468F-A1FB-2C6B9EF6BBC8}" srcOrd="0" destOrd="0" presId="urn:microsoft.com/office/officeart/2016/7/layout/LinearBlockProcessNumbered"/>
    <dgm:cxn modelId="{1E34EE88-0351-4BB5-9A6F-72B6AA2F8A7C}" type="presOf" srcId="{F743AB8C-406D-4AA8-A242-08C20D794673}" destId="{62347727-68F6-448B-AF71-D42FA6A2304B}" srcOrd="0" destOrd="0" presId="urn:microsoft.com/office/officeart/2016/7/layout/LinearBlockProcessNumbered"/>
    <dgm:cxn modelId="{4D261391-365F-439D-8E45-7703020FAB38}" type="presOf" srcId="{F743AB8C-406D-4AA8-A242-08C20D794673}" destId="{F3CEDF74-665A-4E69-A002-35B2ACCB3A00}" srcOrd="1" destOrd="0" presId="urn:microsoft.com/office/officeart/2016/7/layout/LinearBlockProcessNumbered"/>
    <dgm:cxn modelId="{C0B872AF-2512-484A-8E55-CA40D6048925}" type="presOf" srcId="{9D0BF377-1F84-4D8F-8184-DB6E80AC840E}" destId="{2CB63663-E9BA-47B5-8945-D6E801DF6CB8}" srcOrd="1" destOrd="0" presId="urn:microsoft.com/office/officeart/2016/7/layout/LinearBlockProcessNumbered"/>
    <dgm:cxn modelId="{3121C7B7-777A-45A5-A441-8EC1A0838408}" type="presOf" srcId="{90B70031-AEBC-4624-B3D7-57A1079A440A}" destId="{D49DC6CA-EBDA-4595-857D-FF0F90E0DAA8}" srcOrd="0" destOrd="0" presId="urn:microsoft.com/office/officeart/2016/7/layout/LinearBlockProcessNumbered"/>
    <dgm:cxn modelId="{ECCDF8CB-E0A9-4D45-A540-0D330AD8F9B3}" type="presOf" srcId="{290DCA69-970E-4250-85CA-46C69E526302}" destId="{AC26058D-399C-4E41-9E6C-C808BA1A4907}" srcOrd="0" destOrd="0" presId="urn:microsoft.com/office/officeart/2016/7/layout/LinearBlockProcessNumbered"/>
    <dgm:cxn modelId="{BF3E2CF4-E114-4465-9828-614623F538DF}" type="presOf" srcId="{7A686EA9-D265-4A59-90EA-8B48141FF6E7}" destId="{07CAE211-68CC-4BF0-BA3D-31CB09DBDE6E}" srcOrd="0" destOrd="0" presId="urn:microsoft.com/office/officeart/2016/7/layout/LinearBlockProcessNumbered"/>
    <dgm:cxn modelId="{5A85D8F4-1568-49FF-9A73-C61BBAF20348}" type="presOf" srcId="{CA2129F8-FC31-45A9-BA7F-AD1CD05BAE68}" destId="{EE1C9F60-1342-4916-B8E9-195BBFFACEDA}" srcOrd="0" destOrd="0" presId="urn:microsoft.com/office/officeart/2016/7/layout/LinearBlockProcessNumbered"/>
    <dgm:cxn modelId="{6E1F69F6-3DCC-40DA-8100-64E08E736AFA}" type="presOf" srcId="{952E8CB1-06DF-4F02-A66E-E38DEB74D223}" destId="{860A3B17-3E0E-436B-8C78-140538CD145E}" srcOrd="1" destOrd="0" presId="urn:microsoft.com/office/officeart/2016/7/layout/LinearBlockProcessNumbered"/>
    <dgm:cxn modelId="{BF229CFD-EEE5-4B03-AD88-6830C73123E8}" srcId="{90B70031-AEBC-4624-B3D7-57A1079A440A}" destId="{9D0BF377-1F84-4D8F-8184-DB6E80AC840E}" srcOrd="1" destOrd="0" parTransId="{4311BA36-9FCF-4F97-9952-5DC9E2502118}" sibTransId="{1A03C528-B410-4BBD-AF21-5C335DFFBD68}"/>
    <dgm:cxn modelId="{6832C4A8-B3F2-471B-8037-3ECD3115D790}" type="presParOf" srcId="{D49DC6CA-EBDA-4595-857D-FF0F90E0DAA8}" destId="{3273775C-E707-4A03-8AA1-AF31E430FB01}" srcOrd="0" destOrd="0" presId="urn:microsoft.com/office/officeart/2016/7/layout/LinearBlockProcessNumbered"/>
    <dgm:cxn modelId="{AAA4298F-9DBC-4043-B7BA-1CC153E0AE9F}" type="presParOf" srcId="{3273775C-E707-4A03-8AA1-AF31E430FB01}" destId="{AC26058D-399C-4E41-9E6C-C808BA1A4907}" srcOrd="0" destOrd="0" presId="urn:microsoft.com/office/officeart/2016/7/layout/LinearBlockProcessNumbered"/>
    <dgm:cxn modelId="{C68277A5-551F-4D36-A74C-E499608BA279}" type="presParOf" srcId="{3273775C-E707-4A03-8AA1-AF31E430FB01}" destId="{EE1C9F60-1342-4916-B8E9-195BBFFACEDA}" srcOrd="1" destOrd="0" presId="urn:microsoft.com/office/officeart/2016/7/layout/LinearBlockProcessNumbered"/>
    <dgm:cxn modelId="{7AFFB4CF-CCF2-4799-8307-33A670492B61}" type="presParOf" srcId="{3273775C-E707-4A03-8AA1-AF31E430FB01}" destId="{A77F631A-7D48-4952-B69C-D654B53E0358}" srcOrd="2" destOrd="0" presId="urn:microsoft.com/office/officeart/2016/7/layout/LinearBlockProcessNumbered"/>
    <dgm:cxn modelId="{F69390C9-54CE-48CB-A4FD-8AC72B48172D}" type="presParOf" srcId="{D49DC6CA-EBDA-4595-857D-FF0F90E0DAA8}" destId="{CDC4500F-764E-4794-A27E-328273EFBE2D}" srcOrd="1" destOrd="0" presId="urn:microsoft.com/office/officeart/2016/7/layout/LinearBlockProcessNumbered"/>
    <dgm:cxn modelId="{CA0D5569-B402-4402-B773-2EFB5147FC14}" type="presParOf" srcId="{D49DC6CA-EBDA-4595-857D-FF0F90E0DAA8}" destId="{BEB56852-C6D7-4F20-8E81-BA69D66AE34A}" srcOrd="2" destOrd="0" presId="urn:microsoft.com/office/officeart/2016/7/layout/LinearBlockProcessNumbered"/>
    <dgm:cxn modelId="{5341DAF2-3EA7-4508-8B82-F50568DF0F38}" type="presParOf" srcId="{BEB56852-C6D7-4F20-8E81-BA69D66AE34A}" destId="{A5A11804-A7FD-4DFC-8B4E-10F78FD3B095}" srcOrd="0" destOrd="0" presId="urn:microsoft.com/office/officeart/2016/7/layout/LinearBlockProcessNumbered"/>
    <dgm:cxn modelId="{15597538-28DF-44BD-83DC-0A6193AEC1CC}" type="presParOf" srcId="{BEB56852-C6D7-4F20-8E81-BA69D66AE34A}" destId="{5F8CF843-3EB9-468F-A1FB-2C6B9EF6BBC8}" srcOrd="1" destOrd="0" presId="urn:microsoft.com/office/officeart/2016/7/layout/LinearBlockProcessNumbered"/>
    <dgm:cxn modelId="{3C6CB82C-CB31-49EF-8A29-8C2A09DF80FA}" type="presParOf" srcId="{BEB56852-C6D7-4F20-8E81-BA69D66AE34A}" destId="{2CB63663-E9BA-47B5-8945-D6E801DF6CB8}" srcOrd="2" destOrd="0" presId="urn:microsoft.com/office/officeart/2016/7/layout/LinearBlockProcessNumbered"/>
    <dgm:cxn modelId="{6D80B16B-F620-4AE9-9DDB-D1380E60C45B}" type="presParOf" srcId="{D49DC6CA-EBDA-4595-857D-FF0F90E0DAA8}" destId="{7D8F3E5A-72FB-44E0-99A6-C956E658BE98}" srcOrd="3" destOrd="0" presId="urn:microsoft.com/office/officeart/2016/7/layout/LinearBlockProcessNumbered"/>
    <dgm:cxn modelId="{ECF90D6F-E2C2-423A-8990-BF87CDD886A7}" type="presParOf" srcId="{D49DC6CA-EBDA-4595-857D-FF0F90E0DAA8}" destId="{207ABC99-AEC4-435C-BC78-702A38623EA5}" srcOrd="4" destOrd="0" presId="urn:microsoft.com/office/officeart/2016/7/layout/LinearBlockProcessNumbered"/>
    <dgm:cxn modelId="{CA93680E-9402-4BD0-90E1-36C47D91C2A5}" type="presParOf" srcId="{207ABC99-AEC4-435C-BC78-702A38623EA5}" destId="{C12B8047-017E-4025-A575-E67F9D416CB8}" srcOrd="0" destOrd="0" presId="urn:microsoft.com/office/officeart/2016/7/layout/LinearBlockProcessNumbered"/>
    <dgm:cxn modelId="{FC2CE03A-2E7F-453A-8753-9609FB2ED9A4}" type="presParOf" srcId="{207ABC99-AEC4-435C-BC78-702A38623EA5}" destId="{07CAE211-68CC-4BF0-BA3D-31CB09DBDE6E}" srcOrd="1" destOrd="0" presId="urn:microsoft.com/office/officeart/2016/7/layout/LinearBlockProcessNumbered"/>
    <dgm:cxn modelId="{A3CBD65A-EB91-4797-95A6-F212483EDC63}" type="presParOf" srcId="{207ABC99-AEC4-435C-BC78-702A38623EA5}" destId="{860A3B17-3E0E-436B-8C78-140538CD145E}" srcOrd="2" destOrd="0" presId="urn:microsoft.com/office/officeart/2016/7/layout/LinearBlockProcessNumbered"/>
    <dgm:cxn modelId="{2FBD608E-5B05-4CB8-958A-2648E0D5B2F7}" type="presParOf" srcId="{D49DC6CA-EBDA-4595-857D-FF0F90E0DAA8}" destId="{CD5F96D9-951B-46B4-B366-2DC91410CC5A}" srcOrd="5" destOrd="0" presId="urn:microsoft.com/office/officeart/2016/7/layout/LinearBlockProcessNumbered"/>
    <dgm:cxn modelId="{78F6995D-3222-4F4B-8006-49412ABDCBEB}" type="presParOf" srcId="{D49DC6CA-EBDA-4595-857D-FF0F90E0DAA8}" destId="{FA93868B-09F1-4894-89CF-44E2355EB147}" srcOrd="6" destOrd="0" presId="urn:microsoft.com/office/officeart/2016/7/layout/LinearBlockProcessNumbered"/>
    <dgm:cxn modelId="{573E0944-B71D-48A7-9C65-247F121B7778}" type="presParOf" srcId="{FA93868B-09F1-4894-89CF-44E2355EB147}" destId="{79B431AB-FF14-4F88-B697-ED2493AEF9EC}" srcOrd="0" destOrd="0" presId="urn:microsoft.com/office/officeart/2016/7/layout/LinearBlockProcessNumbered"/>
    <dgm:cxn modelId="{1AE54CA5-A21B-401B-B8BC-F841A1D9501C}" type="presParOf" srcId="{FA93868B-09F1-4894-89CF-44E2355EB147}" destId="{5F76F34F-AFA1-4122-8F85-9E81770E5ED3}" srcOrd="1" destOrd="0" presId="urn:microsoft.com/office/officeart/2016/7/layout/LinearBlockProcessNumbered"/>
    <dgm:cxn modelId="{F61778EA-A9F1-488C-8669-BF4E9F5D605C}" type="presParOf" srcId="{FA93868B-09F1-4894-89CF-44E2355EB147}" destId="{10839D0C-4DA2-4EFA-949A-6963EB8E2363}" srcOrd="2" destOrd="0" presId="urn:microsoft.com/office/officeart/2016/7/layout/LinearBlockProcessNumbered"/>
    <dgm:cxn modelId="{25EC78CD-BC1E-4DB1-A089-1AA25002434E}" type="presParOf" srcId="{D49DC6CA-EBDA-4595-857D-FF0F90E0DAA8}" destId="{774F239C-28DC-45F9-BAF6-CF48210D7F70}" srcOrd="7" destOrd="0" presId="urn:microsoft.com/office/officeart/2016/7/layout/LinearBlockProcessNumbered"/>
    <dgm:cxn modelId="{1B97D9F3-D875-4CE0-8E47-D7B1B5801AED}" type="presParOf" srcId="{D49DC6CA-EBDA-4595-857D-FF0F90E0DAA8}" destId="{406E45A1-97ED-4F96-8736-0F2294B62897}" srcOrd="8" destOrd="0" presId="urn:microsoft.com/office/officeart/2016/7/layout/LinearBlockProcessNumbered"/>
    <dgm:cxn modelId="{0EC37EE0-1287-410C-ACAC-FE85F51F5D78}" type="presParOf" srcId="{406E45A1-97ED-4F96-8736-0F2294B62897}" destId="{62347727-68F6-448B-AF71-D42FA6A2304B}" srcOrd="0" destOrd="0" presId="urn:microsoft.com/office/officeart/2016/7/layout/LinearBlockProcessNumbered"/>
    <dgm:cxn modelId="{B932190A-1D77-4CC1-95FD-B8031636C6E8}" type="presParOf" srcId="{406E45A1-97ED-4F96-8736-0F2294B62897}" destId="{B6973EAA-CE86-4C41-A7C5-77D71331F6F5}" srcOrd="1" destOrd="0" presId="urn:microsoft.com/office/officeart/2016/7/layout/LinearBlockProcessNumbered"/>
    <dgm:cxn modelId="{3613AA60-F229-458C-9FF0-D0AE1E1C642F}" type="presParOf" srcId="{406E45A1-97ED-4F96-8736-0F2294B62897}" destId="{F3CEDF74-665A-4E69-A002-35B2ACCB3A00}"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1B6A4E-5276-4E85-9107-C90E8153AC83}"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C7366FE9-0727-48E6-A9A3-7F9D2842DD6F}">
      <dgm:prSet/>
      <dgm:spPr/>
      <dgm:t>
        <a:bodyPr/>
        <a:lstStyle/>
        <a:p>
          <a:r>
            <a:rPr lang="en-US" b="0" i="0"/>
            <a:t>Food allergens are substances inside food that cause allergic reactions. Some examples are celery, barley and oats, seafood, eggs, milk, mustard, peanuts, lupin, soybeans and tree nuts.</a:t>
          </a:r>
          <a:r>
            <a:rPr lang="en-US" b="0" i="0" baseline="30000"/>
            <a:t>[1]</a:t>
          </a:r>
          <a:r>
            <a:rPr lang="en-US" b="0" i="0"/>
            <a:t> It doesn't matter if these substances are consumed whole or put into food as an additive. If they exist in a food product, they may cause an allergic reaction in some people.</a:t>
          </a:r>
          <a:endParaRPr lang="en-US"/>
        </a:p>
      </dgm:t>
    </dgm:pt>
    <dgm:pt modelId="{372B15F6-F761-4CE7-8FF5-22F3D6B863ED}" type="parTrans" cxnId="{E8A6A6E6-780E-4844-863D-100C3570BA76}">
      <dgm:prSet/>
      <dgm:spPr/>
      <dgm:t>
        <a:bodyPr/>
        <a:lstStyle/>
        <a:p>
          <a:endParaRPr lang="en-US"/>
        </a:p>
      </dgm:t>
    </dgm:pt>
    <dgm:pt modelId="{DDC82517-EA09-4E13-8453-BAB528895B83}" type="sibTrans" cxnId="{E8A6A6E6-780E-4844-863D-100C3570BA76}">
      <dgm:prSet/>
      <dgm:spPr/>
      <dgm:t>
        <a:bodyPr/>
        <a:lstStyle/>
        <a:p>
          <a:endParaRPr lang="en-US"/>
        </a:p>
      </dgm:t>
    </dgm:pt>
    <dgm:pt modelId="{3D88F6EF-1B66-440B-84E5-BF51BE347784}">
      <dgm:prSet/>
      <dgm:spPr/>
      <dgm:t>
        <a:bodyPr/>
        <a:lstStyle/>
        <a:p>
          <a:r>
            <a:rPr lang="en-US">
              <a:hlinkClick xmlns:r="http://schemas.openxmlformats.org/officeDocument/2006/relationships" r:id="rId1"/>
            </a:rPr>
            <a:t>https://www.food.gov.uk/business-guidance/allergen-guidance-for-food-businesses</a:t>
          </a:r>
          <a:r>
            <a:rPr lang="en-US"/>
            <a:t>.</a:t>
          </a:r>
        </a:p>
      </dgm:t>
    </dgm:pt>
    <dgm:pt modelId="{67CA5BED-ED0D-4B20-A83A-1E7A6142F5D0}" type="parTrans" cxnId="{34DF9B22-045F-4B31-9B63-A06023492B7E}">
      <dgm:prSet/>
      <dgm:spPr/>
      <dgm:t>
        <a:bodyPr/>
        <a:lstStyle/>
        <a:p>
          <a:endParaRPr lang="en-US"/>
        </a:p>
      </dgm:t>
    </dgm:pt>
    <dgm:pt modelId="{0E55F3B6-5322-4DD1-94A8-1A9BC4EE5017}" type="sibTrans" cxnId="{34DF9B22-045F-4B31-9B63-A06023492B7E}">
      <dgm:prSet/>
      <dgm:spPr/>
      <dgm:t>
        <a:bodyPr/>
        <a:lstStyle/>
        <a:p>
          <a:endParaRPr lang="en-US"/>
        </a:p>
      </dgm:t>
    </dgm:pt>
    <dgm:pt modelId="{92374852-1270-4345-8B49-99603153A657}" type="pres">
      <dgm:prSet presAssocID="{321B6A4E-5276-4E85-9107-C90E8153AC83}" presName="hierChild1" presStyleCnt="0">
        <dgm:presLayoutVars>
          <dgm:chPref val="1"/>
          <dgm:dir/>
          <dgm:animOne val="branch"/>
          <dgm:animLvl val="lvl"/>
          <dgm:resizeHandles/>
        </dgm:presLayoutVars>
      </dgm:prSet>
      <dgm:spPr/>
    </dgm:pt>
    <dgm:pt modelId="{A4EE805A-C2D2-46FD-BBEA-634E21AE3ED7}" type="pres">
      <dgm:prSet presAssocID="{C7366FE9-0727-48E6-A9A3-7F9D2842DD6F}" presName="hierRoot1" presStyleCnt="0"/>
      <dgm:spPr/>
    </dgm:pt>
    <dgm:pt modelId="{06AD3039-A735-4BDC-9221-D7617C0DB6C1}" type="pres">
      <dgm:prSet presAssocID="{C7366FE9-0727-48E6-A9A3-7F9D2842DD6F}" presName="composite" presStyleCnt="0"/>
      <dgm:spPr/>
    </dgm:pt>
    <dgm:pt modelId="{4C4D2A8D-2F19-444D-9C4D-592463865094}" type="pres">
      <dgm:prSet presAssocID="{C7366FE9-0727-48E6-A9A3-7F9D2842DD6F}" presName="background" presStyleLbl="node0" presStyleIdx="0" presStyleCnt="2"/>
      <dgm:spPr/>
    </dgm:pt>
    <dgm:pt modelId="{87B2ABAA-89CD-4D7F-9FCD-A409F5151B14}" type="pres">
      <dgm:prSet presAssocID="{C7366FE9-0727-48E6-A9A3-7F9D2842DD6F}" presName="text" presStyleLbl="fgAcc0" presStyleIdx="0" presStyleCnt="2">
        <dgm:presLayoutVars>
          <dgm:chPref val="3"/>
        </dgm:presLayoutVars>
      </dgm:prSet>
      <dgm:spPr/>
    </dgm:pt>
    <dgm:pt modelId="{85554D88-06A1-4A53-B208-E59477876D96}" type="pres">
      <dgm:prSet presAssocID="{C7366FE9-0727-48E6-A9A3-7F9D2842DD6F}" presName="hierChild2" presStyleCnt="0"/>
      <dgm:spPr/>
    </dgm:pt>
    <dgm:pt modelId="{D881189F-C512-42B8-A3D9-024ED498EB20}" type="pres">
      <dgm:prSet presAssocID="{3D88F6EF-1B66-440B-84E5-BF51BE347784}" presName="hierRoot1" presStyleCnt="0"/>
      <dgm:spPr/>
    </dgm:pt>
    <dgm:pt modelId="{479591BB-D68D-42D5-A530-A3913F434B25}" type="pres">
      <dgm:prSet presAssocID="{3D88F6EF-1B66-440B-84E5-BF51BE347784}" presName="composite" presStyleCnt="0"/>
      <dgm:spPr/>
    </dgm:pt>
    <dgm:pt modelId="{09306857-B38E-4ECD-B309-FC6D4BAA4177}" type="pres">
      <dgm:prSet presAssocID="{3D88F6EF-1B66-440B-84E5-BF51BE347784}" presName="background" presStyleLbl="node0" presStyleIdx="1" presStyleCnt="2"/>
      <dgm:spPr/>
    </dgm:pt>
    <dgm:pt modelId="{D56FD4D9-2699-43FB-888D-C9BF58479373}" type="pres">
      <dgm:prSet presAssocID="{3D88F6EF-1B66-440B-84E5-BF51BE347784}" presName="text" presStyleLbl="fgAcc0" presStyleIdx="1" presStyleCnt="2">
        <dgm:presLayoutVars>
          <dgm:chPref val="3"/>
        </dgm:presLayoutVars>
      </dgm:prSet>
      <dgm:spPr/>
    </dgm:pt>
    <dgm:pt modelId="{9C186B6F-973D-407B-98CB-1083C3FC17CE}" type="pres">
      <dgm:prSet presAssocID="{3D88F6EF-1B66-440B-84E5-BF51BE347784}" presName="hierChild2" presStyleCnt="0"/>
      <dgm:spPr/>
    </dgm:pt>
  </dgm:ptLst>
  <dgm:cxnLst>
    <dgm:cxn modelId="{D47FE41B-C0B1-4CBC-94AF-1988B89F0B0C}" type="presOf" srcId="{321B6A4E-5276-4E85-9107-C90E8153AC83}" destId="{92374852-1270-4345-8B49-99603153A657}" srcOrd="0" destOrd="0" presId="urn:microsoft.com/office/officeart/2005/8/layout/hierarchy1"/>
    <dgm:cxn modelId="{34DF9B22-045F-4B31-9B63-A06023492B7E}" srcId="{321B6A4E-5276-4E85-9107-C90E8153AC83}" destId="{3D88F6EF-1B66-440B-84E5-BF51BE347784}" srcOrd="1" destOrd="0" parTransId="{67CA5BED-ED0D-4B20-A83A-1E7A6142F5D0}" sibTransId="{0E55F3B6-5322-4DD1-94A8-1A9BC4EE5017}"/>
    <dgm:cxn modelId="{C48A8523-9EE4-4857-8C50-0EE51289CC32}" type="presOf" srcId="{3D88F6EF-1B66-440B-84E5-BF51BE347784}" destId="{D56FD4D9-2699-43FB-888D-C9BF58479373}" srcOrd="0" destOrd="0" presId="urn:microsoft.com/office/officeart/2005/8/layout/hierarchy1"/>
    <dgm:cxn modelId="{ABDEAC68-2EF5-42F0-92F4-2FA0A5CDE683}" type="presOf" srcId="{C7366FE9-0727-48E6-A9A3-7F9D2842DD6F}" destId="{87B2ABAA-89CD-4D7F-9FCD-A409F5151B14}" srcOrd="0" destOrd="0" presId="urn:microsoft.com/office/officeart/2005/8/layout/hierarchy1"/>
    <dgm:cxn modelId="{E8A6A6E6-780E-4844-863D-100C3570BA76}" srcId="{321B6A4E-5276-4E85-9107-C90E8153AC83}" destId="{C7366FE9-0727-48E6-A9A3-7F9D2842DD6F}" srcOrd="0" destOrd="0" parTransId="{372B15F6-F761-4CE7-8FF5-22F3D6B863ED}" sibTransId="{DDC82517-EA09-4E13-8453-BAB528895B83}"/>
    <dgm:cxn modelId="{3295FFCE-234A-4975-ACA2-135B6195F7E6}" type="presParOf" srcId="{92374852-1270-4345-8B49-99603153A657}" destId="{A4EE805A-C2D2-46FD-BBEA-634E21AE3ED7}" srcOrd="0" destOrd="0" presId="urn:microsoft.com/office/officeart/2005/8/layout/hierarchy1"/>
    <dgm:cxn modelId="{BA143ADC-F537-43EC-B963-70E0D23D80C1}" type="presParOf" srcId="{A4EE805A-C2D2-46FD-BBEA-634E21AE3ED7}" destId="{06AD3039-A735-4BDC-9221-D7617C0DB6C1}" srcOrd="0" destOrd="0" presId="urn:microsoft.com/office/officeart/2005/8/layout/hierarchy1"/>
    <dgm:cxn modelId="{D59F45AC-EE85-490B-8FC7-702DEA60D6A0}" type="presParOf" srcId="{06AD3039-A735-4BDC-9221-D7617C0DB6C1}" destId="{4C4D2A8D-2F19-444D-9C4D-592463865094}" srcOrd="0" destOrd="0" presId="urn:microsoft.com/office/officeart/2005/8/layout/hierarchy1"/>
    <dgm:cxn modelId="{6E75A852-BE92-4579-B54E-89305F588D66}" type="presParOf" srcId="{06AD3039-A735-4BDC-9221-D7617C0DB6C1}" destId="{87B2ABAA-89CD-4D7F-9FCD-A409F5151B14}" srcOrd="1" destOrd="0" presId="urn:microsoft.com/office/officeart/2005/8/layout/hierarchy1"/>
    <dgm:cxn modelId="{DA8FF5BF-B56B-4B28-BA32-1045E34B91DC}" type="presParOf" srcId="{A4EE805A-C2D2-46FD-BBEA-634E21AE3ED7}" destId="{85554D88-06A1-4A53-B208-E59477876D96}" srcOrd="1" destOrd="0" presId="urn:microsoft.com/office/officeart/2005/8/layout/hierarchy1"/>
    <dgm:cxn modelId="{AFB96CE3-1C9F-4909-941F-2585FB28BF9A}" type="presParOf" srcId="{92374852-1270-4345-8B49-99603153A657}" destId="{D881189F-C512-42B8-A3D9-024ED498EB20}" srcOrd="1" destOrd="0" presId="urn:microsoft.com/office/officeart/2005/8/layout/hierarchy1"/>
    <dgm:cxn modelId="{D7245D38-7FC8-4076-BABD-7EB51AFAA17C}" type="presParOf" srcId="{D881189F-C512-42B8-A3D9-024ED498EB20}" destId="{479591BB-D68D-42D5-A530-A3913F434B25}" srcOrd="0" destOrd="0" presId="urn:microsoft.com/office/officeart/2005/8/layout/hierarchy1"/>
    <dgm:cxn modelId="{249B2272-E096-4D27-979C-87D5D6959CC6}" type="presParOf" srcId="{479591BB-D68D-42D5-A530-A3913F434B25}" destId="{09306857-B38E-4ECD-B309-FC6D4BAA4177}" srcOrd="0" destOrd="0" presId="urn:microsoft.com/office/officeart/2005/8/layout/hierarchy1"/>
    <dgm:cxn modelId="{707FF81F-D27F-4478-866A-5F51204F0907}" type="presParOf" srcId="{479591BB-D68D-42D5-A530-A3913F434B25}" destId="{D56FD4D9-2699-43FB-888D-C9BF58479373}" srcOrd="1" destOrd="0" presId="urn:microsoft.com/office/officeart/2005/8/layout/hierarchy1"/>
    <dgm:cxn modelId="{3C2F748C-6AEE-4A42-B1A5-4906E0014CD9}" type="presParOf" srcId="{D881189F-C512-42B8-A3D9-024ED498EB20}" destId="{9C186B6F-973D-407B-98CB-1083C3FC17C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28321ED-55DF-4B2F-B59C-71E05B80D171}" type="doc">
      <dgm:prSet loTypeId="urn:microsoft.com/office/officeart/2005/8/layout/vList2" loCatId="list" qsTypeId="urn:microsoft.com/office/officeart/2005/8/quickstyle/simple5" qsCatId="simple" csTypeId="urn:microsoft.com/office/officeart/2005/8/colors/accent3_2" csCatId="accent3"/>
      <dgm:spPr/>
      <dgm:t>
        <a:bodyPr/>
        <a:lstStyle/>
        <a:p>
          <a:endParaRPr lang="en-US"/>
        </a:p>
      </dgm:t>
    </dgm:pt>
    <dgm:pt modelId="{7BE3C99D-DFBA-41C8-837D-D4892CA19A8D}">
      <dgm:prSet/>
      <dgm:spPr/>
      <dgm:t>
        <a:bodyPr/>
        <a:lstStyle/>
        <a:p>
          <a:r>
            <a:rPr lang="en-US" b="0" i="0" dirty="0"/>
            <a:t>Exposure to peanuts can occur by direct contact (eating peanuts or peanut-containing foods and direct skin contact) or by cross-contact (peanut matter in a product introduced during processing or handling). Inhaling dust or aerosols containing peanuts, like peanut flour or peanut oil cooking spray, can cause a reaction, too.</a:t>
          </a:r>
          <a:endParaRPr lang="en-US" dirty="0"/>
        </a:p>
      </dgm:t>
    </dgm:pt>
    <dgm:pt modelId="{6765A576-A531-4C3A-B125-B255A1CC2CE3}" type="parTrans" cxnId="{7EDCDF10-C05B-4798-8CB9-33C1C3C30B52}">
      <dgm:prSet/>
      <dgm:spPr/>
      <dgm:t>
        <a:bodyPr/>
        <a:lstStyle/>
        <a:p>
          <a:endParaRPr lang="en-US"/>
        </a:p>
      </dgm:t>
    </dgm:pt>
    <dgm:pt modelId="{8CDC5D4F-6EC4-4B5D-9302-68C4A9C0E1EA}" type="sibTrans" cxnId="{7EDCDF10-C05B-4798-8CB9-33C1C3C30B52}">
      <dgm:prSet/>
      <dgm:spPr/>
      <dgm:t>
        <a:bodyPr/>
        <a:lstStyle/>
        <a:p>
          <a:endParaRPr lang="en-US"/>
        </a:p>
      </dgm:t>
    </dgm:pt>
    <dgm:pt modelId="{B98EB88D-644B-4B44-A971-888724914B35}">
      <dgm:prSet/>
      <dgm:spPr/>
      <dgm:t>
        <a:bodyPr/>
        <a:lstStyle/>
        <a:p>
          <a:r>
            <a:rPr lang="en-US" b="0" i="0"/>
            <a:t>A guest who shows signs of a severe peanut allergy needs emergency treatment as soon as possible. But if a guest shows signs of anaphylaxis, 911 should be dialed immediately – especially if they experience severe dizziness, severe trouble breathing or loss of consciousness.</a:t>
          </a:r>
          <a:r>
            <a:rPr lang="en-US" b="0" i="0" baseline="30000"/>
            <a:t>[1]</a:t>
          </a:r>
          <a:endParaRPr lang="en-US"/>
        </a:p>
      </dgm:t>
    </dgm:pt>
    <dgm:pt modelId="{4B18C6FC-E46A-4E8C-B88A-F3E67A57CF2F}" type="parTrans" cxnId="{6B020FBC-5C85-4133-8D78-C9338E5F5585}">
      <dgm:prSet/>
      <dgm:spPr/>
      <dgm:t>
        <a:bodyPr/>
        <a:lstStyle/>
        <a:p>
          <a:endParaRPr lang="en-US"/>
        </a:p>
      </dgm:t>
    </dgm:pt>
    <dgm:pt modelId="{477203DE-059C-4484-AD2D-C94550CD0FC6}" type="sibTrans" cxnId="{6B020FBC-5C85-4133-8D78-C9338E5F5585}">
      <dgm:prSet/>
      <dgm:spPr/>
      <dgm:t>
        <a:bodyPr/>
        <a:lstStyle/>
        <a:p>
          <a:endParaRPr lang="en-US"/>
        </a:p>
      </dgm:t>
    </dgm:pt>
    <dgm:pt modelId="{5A694AD6-38D4-4040-9992-178CF2E4CCA7}" type="pres">
      <dgm:prSet presAssocID="{628321ED-55DF-4B2F-B59C-71E05B80D171}" presName="linear" presStyleCnt="0">
        <dgm:presLayoutVars>
          <dgm:animLvl val="lvl"/>
          <dgm:resizeHandles val="exact"/>
        </dgm:presLayoutVars>
      </dgm:prSet>
      <dgm:spPr/>
    </dgm:pt>
    <dgm:pt modelId="{DB1F87CC-642E-4AD0-BBA5-DFB7F6412D27}" type="pres">
      <dgm:prSet presAssocID="{7BE3C99D-DFBA-41C8-837D-D4892CA19A8D}" presName="parentText" presStyleLbl="node1" presStyleIdx="0" presStyleCnt="2">
        <dgm:presLayoutVars>
          <dgm:chMax val="0"/>
          <dgm:bulletEnabled val="1"/>
        </dgm:presLayoutVars>
      </dgm:prSet>
      <dgm:spPr/>
    </dgm:pt>
    <dgm:pt modelId="{E0170EE7-C77A-4221-B9E8-B56A3EDDAE8A}" type="pres">
      <dgm:prSet presAssocID="{8CDC5D4F-6EC4-4B5D-9302-68C4A9C0E1EA}" presName="spacer" presStyleCnt="0"/>
      <dgm:spPr/>
    </dgm:pt>
    <dgm:pt modelId="{D197A069-AA42-412C-8D25-A38969311744}" type="pres">
      <dgm:prSet presAssocID="{B98EB88D-644B-4B44-A971-888724914B35}" presName="parentText" presStyleLbl="node1" presStyleIdx="1" presStyleCnt="2">
        <dgm:presLayoutVars>
          <dgm:chMax val="0"/>
          <dgm:bulletEnabled val="1"/>
        </dgm:presLayoutVars>
      </dgm:prSet>
      <dgm:spPr/>
    </dgm:pt>
  </dgm:ptLst>
  <dgm:cxnLst>
    <dgm:cxn modelId="{7EDCDF10-C05B-4798-8CB9-33C1C3C30B52}" srcId="{628321ED-55DF-4B2F-B59C-71E05B80D171}" destId="{7BE3C99D-DFBA-41C8-837D-D4892CA19A8D}" srcOrd="0" destOrd="0" parTransId="{6765A576-A531-4C3A-B125-B255A1CC2CE3}" sibTransId="{8CDC5D4F-6EC4-4B5D-9302-68C4A9C0E1EA}"/>
    <dgm:cxn modelId="{B9E70373-F6BA-499F-869A-BCD3757C7515}" type="presOf" srcId="{628321ED-55DF-4B2F-B59C-71E05B80D171}" destId="{5A694AD6-38D4-4040-9992-178CF2E4CCA7}" srcOrd="0" destOrd="0" presId="urn:microsoft.com/office/officeart/2005/8/layout/vList2"/>
    <dgm:cxn modelId="{6B020FBC-5C85-4133-8D78-C9338E5F5585}" srcId="{628321ED-55DF-4B2F-B59C-71E05B80D171}" destId="{B98EB88D-644B-4B44-A971-888724914B35}" srcOrd="1" destOrd="0" parTransId="{4B18C6FC-E46A-4E8C-B88A-F3E67A57CF2F}" sibTransId="{477203DE-059C-4484-AD2D-C94550CD0FC6}"/>
    <dgm:cxn modelId="{640E6DD5-AF35-48A9-8439-0D7CEB5141EA}" type="presOf" srcId="{7BE3C99D-DFBA-41C8-837D-D4892CA19A8D}" destId="{DB1F87CC-642E-4AD0-BBA5-DFB7F6412D27}" srcOrd="0" destOrd="0" presId="urn:microsoft.com/office/officeart/2005/8/layout/vList2"/>
    <dgm:cxn modelId="{C4B69FE4-37B4-4E5E-A101-7B38507BF04C}" type="presOf" srcId="{B98EB88D-644B-4B44-A971-888724914B35}" destId="{D197A069-AA42-412C-8D25-A38969311744}" srcOrd="0" destOrd="0" presId="urn:microsoft.com/office/officeart/2005/8/layout/vList2"/>
    <dgm:cxn modelId="{88738B54-0746-4E09-8F79-9C59A2FB27F2}" type="presParOf" srcId="{5A694AD6-38D4-4040-9992-178CF2E4CCA7}" destId="{DB1F87CC-642E-4AD0-BBA5-DFB7F6412D27}" srcOrd="0" destOrd="0" presId="urn:microsoft.com/office/officeart/2005/8/layout/vList2"/>
    <dgm:cxn modelId="{ED15845D-CA5C-49F2-9731-E8407C7FAA42}" type="presParOf" srcId="{5A694AD6-38D4-4040-9992-178CF2E4CCA7}" destId="{E0170EE7-C77A-4221-B9E8-B56A3EDDAE8A}" srcOrd="1" destOrd="0" presId="urn:microsoft.com/office/officeart/2005/8/layout/vList2"/>
    <dgm:cxn modelId="{F119582E-226C-4014-B16B-3445CC6AF1B8}" type="presParOf" srcId="{5A694AD6-38D4-4040-9992-178CF2E4CCA7}" destId="{D197A069-AA42-412C-8D25-A3896931174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509F916-A87A-4D51-8CB9-8D1890E7184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7686978-8600-427B-B976-73CD5FCA28DA}">
      <dgm:prSet/>
      <dgm:spPr/>
      <dgm:t>
        <a:bodyPr/>
        <a:lstStyle/>
        <a:p>
          <a:r>
            <a:rPr lang="en-US" b="0" i="0"/>
            <a:t>Bacteria/viruses</a:t>
          </a:r>
          <a:endParaRPr lang="en-US"/>
        </a:p>
      </dgm:t>
    </dgm:pt>
    <dgm:pt modelId="{3DD88DDB-32F5-4F84-9210-CF24D4BC28EB}" type="parTrans" cxnId="{0A639AB8-D21C-463A-A209-598FE832BEE4}">
      <dgm:prSet/>
      <dgm:spPr/>
      <dgm:t>
        <a:bodyPr/>
        <a:lstStyle/>
        <a:p>
          <a:endParaRPr lang="en-US"/>
        </a:p>
      </dgm:t>
    </dgm:pt>
    <dgm:pt modelId="{1CB8C45E-CAB1-47DD-B029-CCA4CEDD8CC3}" type="sibTrans" cxnId="{0A639AB8-D21C-463A-A209-598FE832BEE4}">
      <dgm:prSet/>
      <dgm:spPr/>
      <dgm:t>
        <a:bodyPr/>
        <a:lstStyle/>
        <a:p>
          <a:endParaRPr lang="en-US"/>
        </a:p>
      </dgm:t>
    </dgm:pt>
    <dgm:pt modelId="{990FD163-1A50-46C4-AB52-385EDA433338}">
      <dgm:prSet/>
      <dgm:spPr/>
      <dgm:t>
        <a:bodyPr/>
        <a:lstStyle/>
        <a:p>
          <a:r>
            <a:rPr lang="en-US" b="0" i="0"/>
            <a:t>Bacteria can cause severe illnesses such as tuberculosis, pneumonia, foodborne illnesses, tetanus, typhoid fever, diphtheria, syphilis, and leprosy. It's actually a broad term that describes any bacteria that causes an illness.</a:t>
          </a:r>
          <a:endParaRPr lang="en-US"/>
        </a:p>
      </dgm:t>
    </dgm:pt>
    <dgm:pt modelId="{02B46C9D-3F5C-4938-BCDD-F711AF0E4015}" type="parTrans" cxnId="{E9DDF96A-3ABA-4218-8FC3-9FFC0DB6A4CD}">
      <dgm:prSet/>
      <dgm:spPr/>
      <dgm:t>
        <a:bodyPr/>
        <a:lstStyle/>
        <a:p>
          <a:endParaRPr lang="en-US"/>
        </a:p>
      </dgm:t>
    </dgm:pt>
    <dgm:pt modelId="{E80B0021-59DA-4CAC-8AFF-9D4A7B64E1B5}" type="sibTrans" cxnId="{E9DDF96A-3ABA-4218-8FC3-9FFC0DB6A4CD}">
      <dgm:prSet/>
      <dgm:spPr/>
      <dgm:t>
        <a:bodyPr/>
        <a:lstStyle/>
        <a:p>
          <a:endParaRPr lang="en-US"/>
        </a:p>
      </dgm:t>
    </dgm:pt>
    <dgm:pt modelId="{EAEE2EE6-2A5D-4C86-9384-47AB3A78FBAA}">
      <dgm:prSet/>
      <dgm:spPr/>
      <dgm:t>
        <a:bodyPr/>
        <a:lstStyle/>
        <a:p>
          <a:r>
            <a:rPr lang="en-US" b="0" i="0" dirty="0"/>
            <a:t>Like bacteria, viruses are microorganisms that can cause illnesses. But unlike bacteria, viruses don't reproduce on food. They reproduce in living things only and merely use food as transportation. They're also 100 times smaller than bacteria.</a:t>
          </a:r>
          <a:endParaRPr lang="en-US" dirty="0"/>
        </a:p>
      </dgm:t>
    </dgm:pt>
    <dgm:pt modelId="{7C9D2E32-3B9F-45B3-8C02-FB7776A84323}" type="parTrans" cxnId="{1D18A2FA-FB3C-4094-ACF3-5B99E8F56865}">
      <dgm:prSet/>
      <dgm:spPr/>
      <dgm:t>
        <a:bodyPr/>
        <a:lstStyle/>
        <a:p>
          <a:endParaRPr lang="en-US"/>
        </a:p>
      </dgm:t>
    </dgm:pt>
    <dgm:pt modelId="{992C3D22-587A-484B-BA27-C16F62885375}" type="sibTrans" cxnId="{1D18A2FA-FB3C-4094-ACF3-5B99E8F56865}">
      <dgm:prSet/>
      <dgm:spPr/>
      <dgm:t>
        <a:bodyPr/>
        <a:lstStyle/>
        <a:p>
          <a:endParaRPr lang="en-US"/>
        </a:p>
      </dgm:t>
    </dgm:pt>
    <dgm:pt modelId="{D4F27960-564B-4512-9933-53592937C895}" type="pres">
      <dgm:prSet presAssocID="{1509F916-A87A-4D51-8CB9-8D1890E71846}" presName="linear" presStyleCnt="0">
        <dgm:presLayoutVars>
          <dgm:animLvl val="lvl"/>
          <dgm:resizeHandles val="exact"/>
        </dgm:presLayoutVars>
      </dgm:prSet>
      <dgm:spPr/>
    </dgm:pt>
    <dgm:pt modelId="{2B1EADB7-C285-4CE3-9C7F-54FD160822B2}" type="pres">
      <dgm:prSet presAssocID="{F7686978-8600-427B-B976-73CD5FCA28DA}" presName="parentText" presStyleLbl="node1" presStyleIdx="0" presStyleCnt="3">
        <dgm:presLayoutVars>
          <dgm:chMax val="0"/>
          <dgm:bulletEnabled val="1"/>
        </dgm:presLayoutVars>
      </dgm:prSet>
      <dgm:spPr/>
    </dgm:pt>
    <dgm:pt modelId="{360A479B-1888-4995-B84B-753EE8588F58}" type="pres">
      <dgm:prSet presAssocID="{1CB8C45E-CAB1-47DD-B029-CCA4CEDD8CC3}" presName="spacer" presStyleCnt="0"/>
      <dgm:spPr/>
    </dgm:pt>
    <dgm:pt modelId="{6CE3D21E-84DA-4AC5-9AF8-A17F5D612234}" type="pres">
      <dgm:prSet presAssocID="{990FD163-1A50-46C4-AB52-385EDA433338}" presName="parentText" presStyleLbl="node1" presStyleIdx="1" presStyleCnt="3">
        <dgm:presLayoutVars>
          <dgm:chMax val="0"/>
          <dgm:bulletEnabled val="1"/>
        </dgm:presLayoutVars>
      </dgm:prSet>
      <dgm:spPr/>
    </dgm:pt>
    <dgm:pt modelId="{5229A334-AFF0-4E95-A272-51DA3066B065}" type="pres">
      <dgm:prSet presAssocID="{E80B0021-59DA-4CAC-8AFF-9D4A7B64E1B5}" presName="spacer" presStyleCnt="0"/>
      <dgm:spPr/>
    </dgm:pt>
    <dgm:pt modelId="{9A267F96-5DA2-450E-883E-1056A0FFD0CE}" type="pres">
      <dgm:prSet presAssocID="{EAEE2EE6-2A5D-4C86-9384-47AB3A78FBAA}" presName="parentText" presStyleLbl="node1" presStyleIdx="2" presStyleCnt="3">
        <dgm:presLayoutVars>
          <dgm:chMax val="0"/>
          <dgm:bulletEnabled val="1"/>
        </dgm:presLayoutVars>
      </dgm:prSet>
      <dgm:spPr/>
    </dgm:pt>
  </dgm:ptLst>
  <dgm:cxnLst>
    <dgm:cxn modelId="{456B7526-A84E-4095-B1E2-32196D4C960D}" type="presOf" srcId="{990FD163-1A50-46C4-AB52-385EDA433338}" destId="{6CE3D21E-84DA-4AC5-9AF8-A17F5D612234}" srcOrd="0" destOrd="0" presId="urn:microsoft.com/office/officeart/2005/8/layout/vList2"/>
    <dgm:cxn modelId="{4C675F3F-9918-4FF1-8AF8-F529D090CE38}" type="presOf" srcId="{F7686978-8600-427B-B976-73CD5FCA28DA}" destId="{2B1EADB7-C285-4CE3-9C7F-54FD160822B2}" srcOrd="0" destOrd="0" presId="urn:microsoft.com/office/officeart/2005/8/layout/vList2"/>
    <dgm:cxn modelId="{345B7061-F1F3-4938-9ECC-FEC87DC3A014}" type="presOf" srcId="{1509F916-A87A-4D51-8CB9-8D1890E71846}" destId="{D4F27960-564B-4512-9933-53592937C895}" srcOrd="0" destOrd="0" presId="urn:microsoft.com/office/officeart/2005/8/layout/vList2"/>
    <dgm:cxn modelId="{E9DDF96A-3ABA-4218-8FC3-9FFC0DB6A4CD}" srcId="{1509F916-A87A-4D51-8CB9-8D1890E71846}" destId="{990FD163-1A50-46C4-AB52-385EDA433338}" srcOrd="1" destOrd="0" parTransId="{02B46C9D-3F5C-4938-BCDD-F711AF0E4015}" sibTransId="{E80B0021-59DA-4CAC-8AFF-9D4A7B64E1B5}"/>
    <dgm:cxn modelId="{0A639AB8-D21C-463A-A209-598FE832BEE4}" srcId="{1509F916-A87A-4D51-8CB9-8D1890E71846}" destId="{F7686978-8600-427B-B976-73CD5FCA28DA}" srcOrd="0" destOrd="0" parTransId="{3DD88DDB-32F5-4F84-9210-CF24D4BC28EB}" sibTransId="{1CB8C45E-CAB1-47DD-B029-CCA4CEDD8CC3}"/>
    <dgm:cxn modelId="{33703CD7-5F2A-4455-9331-DBFCDD90A38D}" type="presOf" srcId="{EAEE2EE6-2A5D-4C86-9384-47AB3A78FBAA}" destId="{9A267F96-5DA2-450E-883E-1056A0FFD0CE}" srcOrd="0" destOrd="0" presId="urn:microsoft.com/office/officeart/2005/8/layout/vList2"/>
    <dgm:cxn modelId="{1D18A2FA-FB3C-4094-ACF3-5B99E8F56865}" srcId="{1509F916-A87A-4D51-8CB9-8D1890E71846}" destId="{EAEE2EE6-2A5D-4C86-9384-47AB3A78FBAA}" srcOrd="2" destOrd="0" parTransId="{7C9D2E32-3B9F-45B3-8C02-FB7776A84323}" sibTransId="{992C3D22-587A-484B-BA27-C16F62885375}"/>
    <dgm:cxn modelId="{5C0DCFBE-188D-4F3C-8300-53DAEEBCEB2B}" type="presParOf" srcId="{D4F27960-564B-4512-9933-53592937C895}" destId="{2B1EADB7-C285-4CE3-9C7F-54FD160822B2}" srcOrd="0" destOrd="0" presId="urn:microsoft.com/office/officeart/2005/8/layout/vList2"/>
    <dgm:cxn modelId="{FBC3D6B9-C1CD-400C-81DC-5ECFA4A83EA3}" type="presParOf" srcId="{D4F27960-564B-4512-9933-53592937C895}" destId="{360A479B-1888-4995-B84B-753EE8588F58}" srcOrd="1" destOrd="0" presId="urn:microsoft.com/office/officeart/2005/8/layout/vList2"/>
    <dgm:cxn modelId="{B4A4F47E-A230-4ADF-AA16-8DB8CF224EA5}" type="presParOf" srcId="{D4F27960-564B-4512-9933-53592937C895}" destId="{6CE3D21E-84DA-4AC5-9AF8-A17F5D612234}" srcOrd="2" destOrd="0" presId="urn:microsoft.com/office/officeart/2005/8/layout/vList2"/>
    <dgm:cxn modelId="{3FBB712C-8F35-492E-8F38-316185B7E366}" type="presParOf" srcId="{D4F27960-564B-4512-9933-53592937C895}" destId="{5229A334-AFF0-4E95-A272-51DA3066B065}" srcOrd="3" destOrd="0" presId="urn:microsoft.com/office/officeart/2005/8/layout/vList2"/>
    <dgm:cxn modelId="{836A8C6F-AA12-42EF-B36F-8D9FEAE6BC86}" type="presParOf" srcId="{D4F27960-564B-4512-9933-53592937C895}" destId="{9A267F96-5DA2-450E-883E-1056A0FFD0CE}"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6CE1076-808E-4A36-91E2-30C480FC67CD}" type="doc">
      <dgm:prSet loTypeId="urn:microsoft.com/office/officeart/2005/8/layout/vProcess5" loCatId="process" qsTypeId="urn:microsoft.com/office/officeart/2005/8/quickstyle/simple1" qsCatId="simple" csTypeId="urn:microsoft.com/office/officeart/2005/8/colors/colorful1" csCatId="colorful"/>
      <dgm:spPr/>
      <dgm:t>
        <a:bodyPr/>
        <a:lstStyle/>
        <a:p>
          <a:endParaRPr lang="en-US"/>
        </a:p>
      </dgm:t>
    </dgm:pt>
    <dgm:pt modelId="{0E52E3E2-16D3-45C5-A5B4-4AA934E71D8D}">
      <dgm:prSet/>
      <dgm:spPr/>
      <dgm:t>
        <a:bodyPr/>
        <a:lstStyle/>
        <a:p>
          <a:r>
            <a:rPr lang="en-US" b="0" i="0"/>
            <a:t>FALCPA-regulated allergens can be identified in one the following ways:</a:t>
          </a:r>
          <a:endParaRPr lang="en-US"/>
        </a:p>
      </dgm:t>
    </dgm:pt>
    <dgm:pt modelId="{5F125E51-CE4E-4C48-8B22-8667A8AB6312}" type="parTrans" cxnId="{2B49D4F3-2B08-43CD-9639-806C37D003D0}">
      <dgm:prSet/>
      <dgm:spPr/>
      <dgm:t>
        <a:bodyPr/>
        <a:lstStyle/>
        <a:p>
          <a:endParaRPr lang="en-US"/>
        </a:p>
      </dgm:t>
    </dgm:pt>
    <dgm:pt modelId="{482AFCA8-7906-4C3D-8DE9-165541FB284E}" type="sibTrans" cxnId="{2B49D4F3-2B08-43CD-9639-806C37D003D0}">
      <dgm:prSet/>
      <dgm:spPr/>
      <dgm:t>
        <a:bodyPr/>
        <a:lstStyle/>
        <a:p>
          <a:endParaRPr lang="en-US"/>
        </a:p>
      </dgm:t>
    </dgm:pt>
    <dgm:pt modelId="{CCB6769D-E9EE-4FCF-9AE6-66BC577E3F97}">
      <dgm:prSet/>
      <dgm:spPr/>
      <dgm:t>
        <a:bodyPr/>
        <a:lstStyle/>
        <a:p>
          <a:r>
            <a:rPr lang="en-US" b="0" i="0"/>
            <a:t>In the ingredients list with the allergen's name.</a:t>
          </a:r>
          <a:endParaRPr lang="en-US"/>
        </a:p>
      </dgm:t>
    </dgm:pt>
    <dgm:pt modelId="{41BCC9D5-CF7B-4B22-84CB-4666EE6C0099}" type="parTrans" cxnId="{39EA7C3A-AA76-440B-8322-96BCCFDE43DF}">
      <dgm:prSet/>
      <dgm:spPr/>
      <dgm:t>
        <a:bodyPr/>
        <a:lstStyle/>
        <a:p>
          <a:endParaRPr lang="en-US"/>
        </a:p>
      </dgm:t>
    </dgm:pt>
    <dgm:pt modelId="{A0F1B649-8CE6-4EC8-8156-7C6F7398ADFC}" type="sibTrans" cxnId="{39EA7C3A-AA76-440B-8322-96BCCFDE43DF}">
      <dgm:prSet/>
      <dgm:spPr/>
      <dgm:t>
        <a:bodyPr/>
        <a:lstStyle/>
        <a:p>
          <a:endParaRPr lang="en-US"/>
        </a:p>
      </dgm:t>
    </dgm:pt>
    <dgm:pt modelId="{958A0562-5F26-40DD-9D5D-C0A14F900A9E}">
      <dgm:prSet/>
      <dgm:spPr/>
      <dgm:t>
        <a:bodyPr/>
        <a:lstStyle/>
        <a:p>
          <a:r>
            <a:rPr lang="en-US" b="0" i="0"/>
            <a:t>After the word "Contains."</a:t>
          </a:r>
          <a:endParaRPr lang="en-US"/>
        </a:p>
      </dgm:t>
    </dgm:pt>
    <dgm:pt modelId="{F613B6EE-2410-497F-B390-BDE8B0656D30}" type="parTrans" cxnId="{DB1884BB-506E-474A-926B-080509B9E608}">
      <dgm:prSet/>
      <dgm:spPr/>
      <dgm:t>
        <a:bodyPr/>
        <a:lstStyle/>
        <a:p>
          <a:endParaRPr lang="en-US"/>
        </a:p>
      </dgm:t>
    </dgm:pt>
    <dgm:pt modelId="{70F0D5EC-7A80-43AD-B03A-5876BDAC0C00}" type="sibTrans" cxnId="{DB1884BB-506E-474A-926B-080509B9E608}">
      <dgm:prSet/>
      <dgm:spPr/>
      <dgm:t>
        <a:bodyPr/>
        <a:lstStyle/>
        <a:p>
          <a:endParaRPr lang="en-US"/>
        </a:p>
      </dgm:t>
    </dgm:pt>
    <dgm:pt modelId="{6A5991BA-300B-4558-B38D-D206978AE4D8}">
      <dgm:prSet/>
      <dgm:spPr/>
      <dgm:t>
        <a:bodyPr/>
        <a:lstStyle/>
        <a:p>
          <a:r>
            <a:rPr lang="en-US" b="0" i="0"/>
            <a:t>In the ingredients list in parentheses when an ingredient is a less common form of an allergen. An example is "albumin (egg)." Specific types of tree nuts, and fish and crustacean shellfish, are listed this way as well (example: almond, tuna, crab).</a:t>
          </a:r>
          <a:endParaRPr lang="en-US"/>
        </a:p>
      </dgm:t>
    </dgm:pt>
    <dgm:pt modelId="{11668EDA-019D-497C-9B3A-F56608413DCF}" type="parTrans" cxnId="{336C35BE-7DBE-417D-B786-C4987E86602F}">
      <dgm:prSet/>
      <dgm:spPr/>
      <dgm:t>
        <a:bodyPr/>
        <a:lstStyle/>
        <a:p>
          <a:endParaRPr lang="en-US"/>
        </a:p>
      </dgm:t>
    </dgm:pt>
    <dgm:pt modelId="{D2F0B203-6699-47C0-84FC-5BC3E8EC1381}" type="sibTrans" cxnId="{336C35BE-7DBE-417D-B786-C4987E86602F}">
      <dgm:prSet/>
      <dgm:spPr/>
      <dgm:t>
        <a:bodyPr/>
        <a:lstStyle/>
        <a:p>
          <a:endParaRPr lang="en-US"/>
        </a:p>
      </dgm:t>
    </dgm:pt>
    <dgm:pt modelId="{E609FB7E-B33B-4647-B0B7-33C76B2D3F5B}" type="pres">
      <dgm:prSet presAssocID="{36CE1076-808E-4A36-91E2-30C480FC67CD}" presName="outerComposite" presStyleCnt="0">
        <dgm:presLayoutVars>
          <dgm:chMax val="5"/>
          <dgm:dir/>
          <dgm:resizeHandles val="exact"/>
        </dgm:presLayoutVars>
      </dgm:prSet>
      <dgm:spPr/>
    </dgm:pt>
    <dgm:pt modelId="{77DB15E7-38F0-41D9-9750-1C0A64C2B02C}" type="pres">
      <dgm:prSet presAssocID="{36CE1076-808E-4A36-91E2-30C480FC67CD}" presName="dummyMaxCanvas" presStyleCnt="0">
        <dgm:presLayoutVars/>
      </dgm:prSet>
      <dgm:spPr/>
    </dgm:pt>
    <dgm:pt modelId="{3932FEC6-4FDC-45EE-90D4-92E6F01AD97C}" type="pres">
      <dgm:prSet presAssocID="{36CE1076-808E-4A36-91E2-30C480FC67CD}" presName="FourNodes_1" presStyleLbl="node1" presStyleIdx="0" presStyleCnt="4">
        <dgm:presLayoutVars>
          <dgm:bulletEnabled val="1"/>
        </dgm:presLayoutVars>
      </dgm:prSet>
      <dgm:spPr/>
    </dgm:pt>
    <dgm:pt modelId="{E44C6D45-CF40-428F-96DA-73B61E42D480}" type="pres">
      <dgm:prSet presAssocID="{36CE1076-808E-4A36-91E2-30C480FC67CD}" presName="FourNodes_2" presStyleLbl="node1" presStyleIdx="1" presStyleCnt="4">
        <dgm:presLayoutVars>
          <dgm:bulletEnabled val="1"/>
        </dgm:presLayoutVars>
      </dgm:prSet>
      <dgm:spPr/>
    </dgm:pt>
    <dgm:pt modelId="{66F0C756-9D88-4145-BC25-729ECB3B5C62}" type="pres">
      <dgm:prSet presAssocID="{36CE1076-808E-4A36-91E2-30C480FC67CD}" presName="FourNodes_3" presStyleLbl="node1" presStyleIdx="2" presStyleCnt="4">
        <dgm:presLayoutVars>
          <dgm:bulletEnabled val="1"/>
        </dgm:presLayoutVars>
      </dgm:prSet>
      <dgm:spPr/>
    </dgm:pt>
    <dgm:pt modelId="{DEA998A2-4C32-4553-88FD-C1147011BFE2}" type="pres">
      <dgm:prSet presAssocID="{36CE1076-808E-4A36-91E2-30C480FC67CD}" presName="FourNodes_4" presStyleLbl="node1" presStyleIdx="3" presStyleCnt="4">
        <dgm:presLayoutVars>
          <dgm:bulletEnabled val="1"/>
        </dgm:presLayoutVars>
      </dgm:prSet>
      <dgm:spPr/>
    </dgm:pt>
    <dgm:pt modelId="{2C4C4F3F-FD54-4078-9FE8-66D052F53D28}" type="pres">
      <dgm:prSet presAssocID="{36CE1076-808E-4A36-91E2-30C480FC67CD}" presName="FourConn_1-2" presStyleLbl="fgAccFollowNode1" presStyleIdx="0" presStyleCnt="3">
        <dgm:presLayoutVars>
          <dgm:bulletEnabled val="1"/>
        </dgm:presLayoutVars>
      </dgm:prSet>
      <dgm:spPr/>
    </dgm:pt>
    <dgm:pt modelId="{D5F04592-2A8C-4F96-BF41-C09AD0C35426}" type="pres">
      <dgm:prSet presAssocID="{36CE1076-808E-4A36-91E2-30C480FC67CD}" presName="FourConn_2-3" presStyleLbl="fgAccFollowNode1" presStyleIdx="1" presStyleCnt="3">
        <dgm:presLayoutVars>
          <dgm:bulletEnabled val="1"/>
        </dgm:presLayoutVars>
      </dgm:prSet>
      <dgm:spPr/>
    </dgm:pt>
    <dgm:pt modelId="{55CFA350-C9AA-4335-9971-215133C0EA87}" type="pres">
      <dgm:prSet presAssocID="{36CE1076-808E-4A36-91E2-30C480FC67CD}" presName="FourConn_3-4" presStyleLbl="fgAccFollowNode1" presStyleIdx="2" presStyleCnt="3">
        <dgm:presLayoutVars>
          <dgm:bulletEnabled val="1"/>
        </dgm:presLayoutVars>
      </dgm:prSet>
      <dgm:spPr/>
    </dgm:pt>
    <dgm:pt modelId="{493E7B37-6332-43EB-9F46-8B615E91F7C0}" type="pres">
      <dgm:prSet presAssocID="{36CE1076-808E-4A36-91E2-30C480FC67CD}" presName="FourNodes_1_text" presStyleLbl="node1" presStyleIdx="3" presStyleCnt="4">
        <dgm:presLayoutVars>
          <dgm:bulletEnabled val="1"/>
        </dgm:presLayoutVars>
      </dgm:prSet>
      <dgm:spPr/>
    </dgm:pt>
    <dgm:pt modelId="{509E25B8-EFB2-4072-AB0D-AE2F6575E1AB}" type="pres">
      <dgm:prSet presAssocID="{36CE1076-808E-4A36-91E2-30C480FC67CD}" presName="FourNodes_2_text" presStyleLbl="node1" presStyleIdx="3" presStyleCnt="4">
        <dgm:presLayoutVars>
          <dgm:bulletEnabled val="1"/>
        </dgm:presLayoutVars>
      </dgm:prSet>
      <dgm:spPr/>
    </dgm:pt>
    <dgm:pt modelId="{472DACA8-D5C0-4ECE-AB12-03569017708F}" type="pres">
      <dgm:prSet presAssocID="{36CE1076-808E-4A36-91E2-30C480FC67CD}" presName="FourNodes_3_text" presStyleLbl="node1" presStyleIdx="3" presStyleCnt="4">
        <dgm:presLayoutVars>
          <dgm:bulletEnabled val="1"/>
        </dgm:presLayoutVars>
      </dgm:prSet>
      <dgm:spPr/>
    </dgm:pt>
    <dgm:pt modelId="{8D5913E1-0E8A-4D70-B7FD-A68A0CE26CF1}" type="pres">
      <dgm:prSet presAssocID="{36CE1076-808E-4A36-91E2-30C480FC67CD}" presName="FourNodes_4_text" presStyleLbl="node1" presStyleIdx="3" presStyleCnt="4">
        <dgm:presLayoutVars>
          <dgm:bulletEnabled val="1"/>
        </dgm:presLayoutVars>
      </dgm:prSet>
      <dgm:spPr/>
    </dgm:pt>
  </dgm:ptLst>
  <dgm:cxnLst>
    <dgm:cxn modelId="{A84C970A-1AE9-4C89-A33F-B94DB42B5678}" type="presOf" srcId="{958A0562-5F26-40DD-9D5D-C0A14F900A9E}" destId="{66F0C756-9D88-4145-BC25-729ECB3B5C62}" srcOrd="0" destOrd="0" presId="urn:microsoft.com/office/officeart/2005/8/layout/vProcess5"/>
    <dgm:cxn modelId="{0D252B14-47BF-430F-8DFC-596151A447B4}" type="presOf" srcId="{CCB6769D-E9EE-4FCF-9AE6-66BC577E3F97}" destId="{509E25B8-EFB2-4072-AB0D-AE2F6575E1AB}" srcOrd="1" destOrd="0" presId="urn:microsoft.com/office/officeart/2005/8/layout/vProcess5"/>
    <dgm:cxn modelId="{F020E21F-8DAD-42F9-BF43-14F6CA9FB726}" type="presOf" srcId="{70F0D5EC-7A80-43AD-B03A-5876BDAC0C00}" destId="{55CFA350-C9AA-4335-9971-215133C0EA87}" srcOrd="0" destOrd="0" presId="urn:microsoft.com/office/officeart/2005/8/layout/vProcess5"/>
    <dgm:cxn modelId="{39EA7C3A-AA76-440B-8322-96BCCFDE43DF}" srcId="{36CE1076-808E-4A36-91E2-30C480FC67CD}" destId="{CCB6769D-E9EE-4FCF-9AE6-66BC577E3F97}" srcOrd="1" destOrd="0" parTransId="{41BCC9D5-CF7B-4B22-84CB-4666EE6C0099}" sibTransId="{A0F1B649-8CE6-4EC8-8156-7C6F7398ADFC}"/>
    <dgm:cxn modelId="{463EBE3A-07C7-408A-BEBE-1BF36566FC26}" type="presOf" srcId="{6A5991BA-300B-4558-B38D-D206978AE4D8}" destId="{8D5913E1-0E8A-4D70-B7FD-A68A0CE26CF1}" srcOrd="1" destOrd="0" presId="urn:microsoft.com/office/officeart/2005/8/layout/vProcess5"/>
    <dgm:cxn modelId="{68C86366-11D5-49CF-AA3B-04D733D8E512}" type="presOf" srcId="{CCB6769D-E9EE-4FCF-9AE6-66BC577E3F97}" destId="{E44C6D45-CF40-428F-96DA-73B61E42D480}" srcOrd="0" destOrd="0" presId="urn:microsoft.com/office/officeart/2005/8/layout/vProcess5"/>
    <dgm:cxn modelId="{6174E14B-277F-4C3A-8A4B-6D772F4AB150}" type="presOf" srcId="{0E52E3E2-16D3-45C5-A5B4-4AA934E71D8D}" destId="{3932FEC6-4FDC-45EE-90D4-92E6F01AD97C}" srcOrd="0" destOrd="0" presId="urn:microsoft.com/office/officeart/2005/8/layout/vProcess5"/>
    <dgm:cxn modelId="{5699667A-8E8D-492F-900A-B5306D5E313D}" type="presOf" srcId="{36CE1076-808E-4A36-91E2-30C480FC67CD}" destId="{E609FB7E-B33B-4647-B0B7-33C76B2D3F5B}" srcOrd="0" destOrd="0" presId="urn:microsoft.com/office/officeart/2005/8/layout/vProcess5"/>
    <dgm:cxn modelId="{4CEC767E-8271-4A0A-BBF5-4D4C21C4B686}" type="presOf" srcId="{A0F1B649-8CE6-4EC8-8156-7C6F7398ADFC}" destId="{D5F04592-2A8C-4F96-BF41-C09AD0C35426}" srcOrd="0" destOrd="0" presId="urn:microsoft.com/office/officeart/2005/8/layout/vProcess5"/>
    <dgm:cxn modelId="{B2909BA2-FDB4-41BB-8D12-E05929E6ABFE}" type="presOf" srcId="{6A5991BA-300B-4558-B38D-D206978AE4D8}" destId="{DEA998A2-4C32-4553-88FD-C1147011BFE2}" srcOrd="0" destOrd="0" presId="urn:microsoft.com/office/officeart/2005/8/layout/vProcess5"/>
    <dgm:cxn modelId="{616BD5AC-0A78-47BD-A253-C8401FC07842}" type="presOf" srcId="{958A0562-5F26-40DD-9D5D-C0A14F900A9E}" destId="{472DACA8-D5C0-4ECE-AB12-03569017708F}" srcOrd="1" destOrd="0" presId="urn:microsoft.com/office/officeart/2005/8/layout/vProcess5"/>
    <dgm:cxn modelId="{D69441B6-A752-4DDD-9C4E-17F20D8A584D}" type="presOf" srcId="{482AFCA8-7906-4C3D-8DE9-165541FB284E}" destId="{2C4C4F3F-FD54-4078-9FE8-66D052F53D28}" srcOrd="0" destOrd="0" presId="urn:microsoft.com/office/officeart/2005/8/layout/vProcess5"/>
    <dgm:cxn modelId="{DB1884BB-506E-474A-926B-080509B9E608}" srcId="{36CE1076-808E-4A36-91E2-30C480FC67CD}" destId="{958A0562-5F26-40DD-9D5D-C0A14F900A9E}" srcOrd="2" destOrd="0" parTransId="{F613B6EE-2410-497F-B390-BDE8B0656D30}" sibTransId="{70F0D5EC-7A80-43AD-B03A-5876BDAC0C00}"/>
    <dgm:cxn modelId="{336C35BE-7DBE-417D-B786-C4987E86602F}" srcId="{36CE1076-808E-4A36-91E2-30C480FC67CD}" destId="{6A5991BA-300B-4558-B38D-D206978AE4D8}" srcOrd="3" destOrd="0" parTransId="{11668EDA-019D-497C-9B3A-F56608413DCF}" sibTransId="{D2F0B203-6699-47C0-84FC-5BC3E8EC1381}"/>
    <dgm:cxn modelId="{780A58F2-E8AC-4988-AECB-57DBA5EFEC25}" type="presOf" srcId="{0E52E3E2-16D3-45C5-A5B4-4AA934E71D8D}" destId="{493E7B37-6332-43EB-9F46-8B615E91F7C0}" srcOrd="1" destOrd="0" presId="urn:microsoft.com/office/officeart/2005/8/layout/vProcess5"/>
    <dgm:cxn modelId="{2B49D4F3-2B08-43CD-9639-806C37D003D0}" srcId="{36CE1076-808E-4A36-91E2-30C480FC67CD}" destId="{0E52E3E2-16D3-45C5-A5B4-4AA934E71D8D}" srcOrd="0" destOrd="0" parTransId="{5F125E51-CE4E-4C48-8B22-8667A8AB6312}" sibTransId="{482AFCA8-7906-4C3D-8DE9-165541FB284E}"/>
    <dgm:cxn modelId="{2A3B65F3-78A7-4266-839E-CF188F117CC2}" type="presParOf" srcId="{E609FB7E-B33B-4647-B0B7-33C76B2D3F5B}" destId="{77DB15E7-38F0-41D9-9750-1C0A64C2B02C}" srcOrd="0" destOrd="0" presId="urn:microsoft.com/office/officeart/2005/8/layout/vProcess5"/>
    <dgm:cxn modelId="{6FF1AE9E-E368-4F03-959F-71C62DFCE0E0}" type="presParOf" srcId="{E609FB7E-B33B-4647-B0B7-33C76B2D3F5B}" destId="{3932FEC6-4FDC-45EE-90D4-92E6F01AD97C}" srcOrd="1" destOrd="0" presId="urn:microsoft.com/office/officeart/2005/8/layout/vProcess5"/>
    <dgm:cxn modelId="{FF07D990-CE96-4D54-8D60-7E15599B433E}" type="presParOf" srcId="{E609FB7E-B33B-4647-B0B7-33C76B2D3F5B}" destId="{E44C6D45-CF40-428F-96DA-73B61E42D480}" srcOrd="2" destOrd="0" presId="urn:microsoft.com/office/officeart/2005/8/layout/vProcess5"/>
    <dgm:cxn modelId="{318F2604-A222-45A0-8B13-9D92D079F172}" type="presParOf" srcId="{E609FB7E-B33B-4647-B0B7-33C76B2D3F5B}" destId="{66F0C756-9D88-4145-BC25-729ECB3B5C62}" srcOrd="3" destOrd="0" presId="urn:microsoft.com/office/officeart/2005/8/layout/vProcess5"/>
    <dgm:cxn modelId="{B3436598-D1D5-4041-8298-0386AADF291C}" type="presParOf" srcId="{E609FB7E-B33B-4647-B0B7-33C76B2D3F5B}" destId="{DEA998A2-4C32-4553-88FD-C1147011BFE2}" srcOrd="4" destOrd="0" presId="urn:microsoft.com/office/officeart/2005/8/layout/vProcess5"/>
    <dgm:cxn modelId="{E311FF25-FD49-43DF-939F-87A571F95522}" type="presParOf" srcId="{E609FB7E-B33B-4647-B0B7-33C76B2D3F5B}" destId="{2C4C4F3F-FD54-4078-9FE8-66D052F53D28}" srcOrd="5" destOrd="0" presId="urn:microsoft.com/office/officeart/2005/8/layout/vProcess5"/>
    <dgm:cxn modelId="{05827543-D859-4809-9165-D063DB8F3DE0}" type="presParOf" srcId="{E609FB7E-B33B-4647-B0B7-33C76B2D3F5B}" destId="{D5F04592-2A8C-4F96-BF41-C09AD0C35426}" srcOrd="6" destOrd="0" presId="urn:microsoft.com/office/officeart/2005/8/layout/vProcess5"/>
    <dgm:cxn modelId="{9518E75D-4632-4DA1-9211-0A3669AA89F6}" type="presParOf" srcId="{E609FB7E-B33B-4647-B0B7-33C76B2D3F5B}" destId="{55CFA350-C9AA-4335-9971-215133C0EA87}" srcOrd="7" destOrd="0" presId="urn:microsoft.com/office/officeart/2005/8/layout/vProcess5"/>
    <dgm:cxn modelId="{AFA078F6-B730-45EA-8B99-97E937C3BDDD}" type="presParOf" srcId="{E609FB7E-B33B-4647-B0B7-33C76B2D3F5B}" destId="{493E7B37-6332-43EB-9F46-8B615E91F7C0}" srcOrd="8" destOrd="0" presId="urn:microsoft.com/office/officeart/2005/8/layout/vProcess5"/>
    <dgm:cxn modelId="{93A5063D-9C1A-412E-BFEE-AD0F3B9F8C7E}" type="presParOf" srcId="{E609FB7E-B33B-4647-B0B7-33C76B2D3F5B}" destId="{509E25B8-EFB2-4072-AB0D-AE2F6575E1AB}" srcOrd="9" destOrd="0" presId="urn:microsoft.com/office/officeart/2005/8/layout/vProcess5"/>
    <dgm:cxn modelId="{FCFED371-F3CF-4A9C-8F82-2C0036C68A94}" type="presParOf" srcId="{E609FB7E-B33B-4647-B0B7-33C76B2D3F5B}" destId="{472DACA8-D5C0-4ECE-AB12-03569017708F}" srcOrd="10" destOrd="0" presId="urn:microsoft.com/office/officeart/2005/8/layout/vProcess5"/>
    <dgm:cxn modelId="{BAA8AB40-F079-4908-A08F-328122E8B0C0}" type="presParOf" srcId="{E609FB7E-B33B-4647-B0B7-33C76B2D3F5B}" destId="{8D5913E1-0E8A-4D70-B7FD-A68A0CE26CF1}"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26058D-399C-4E41-9E6C-C808BA1A4907}">
      <dsp:nvSpPr>
        <dsp:cNvPr id="0" name=""/>
        <dsp:cNvSpPr/>
      </dsp:nvSpPr>
      <dsp:spPr>
        <a:xfrm>
          <a:off x="6086" y="527455"/>
          <a:ext cx="1902711" cy="2283254"/>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7946" tIns="0" rIns="187946" bIns="330200" numCol="1" spcCol="1270" anchor="t" anchorCtr="0">
          <a:noAutofit/>
        </a:bodyPr>
        <a:lstStyle/>
        <a:p>
          <a:pPr marL="0" lvl="0" indent="0" algn="l" defTabSz="711200">
            <a:lnSpc>
              <a:spcPct val="90000"/>
            </a:lnSpc>
            <a:spcBef>
              <a:spcPct val="0"/>
            </a:spcBef>
            <a:spcAft>
              <a:spcPct val="35000"/>
            </a:spcAft>
            <a:buNone/>
          </a:pPr>
          <a:r>
            <a:rPr lang="en-US" sz="1600" kern="1200"/>
            <a:t>The learner will learn the difference between food allergies and food allergens</a:t>
          </a:r>
        </a:p>
      </dsp:txBody>
      <dsp:txXfrm>
        <a:off x="6086" y="1440757"/>
        <a:ext cx="1902711" cy="1369952"/>
      </dsp:txXfrm>
    </dsp:sp>
    <dsp:sp modelId="{EE1C9F60-1342-4916-B8E9-195BBFFACEDA}">
      <dsp:nvSpPr>
        <dsp:cNvPr id="0" name=""/>
        <dsp:cNvSpPr/>
      </dsp:nvSpPr>
      <dsp:spPr>
        <a:xfrm>
          <a:off x="6086" y="527455"/>
          <a:ext cx="1902711" cy="91330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87946" tIns="165100" rIns="187946" bIns="165100" numCol="1" spcCol="1270" anchor="ctr" anchorCtr="0">
          <a:noAutofit/>
        </a:bodyPr>
        <a:lstStyle/>
        <a:p>
          <a:pPr marL="0" lvl="0" indent="0" algn="l" defTabSz="2000250">
            <a:lnSpc>
              <a:spcPct val="90000"/>
            </a:lnSpc>
            <a:spcBef>
              <a:spcPct val="0"/>
            </a:spcBef>
            <a:spcAft>
              <a:spcPct val="35000"/>
            </a:spcAft>
            <a:buNone/>
          </a:pPr>
          <a:r>
            <a:rPr lang="en-US" sz="4500" kern="1200"/>
            <a:t>01</a:t>
          </a:r>
        </a:p>
      </dsp:txBody>
      <dsp:txXfrm>
        <a:off x="6086" y="527455"/>
        <a:ext cx="1902711" cy="913301"/>
      </dsp:txXfrm>
    </dsp:sp>
    <dsp:sp modelId="{A5A11804-A7FD-4DFC-8B4E-10F78FD3B095}">
      <dsp:nvSpPr>
        <dsp:cNvPr id="0" name=""/>
        <dsp:cNvSpPr/>
      </dsp:nvSpPr>
      <dsp:spPr>
        <a:xfrm>
          <a:off x="2061015" y="527455"/>
          <a:ext cx="1902711" cy="2283254"/>
        </a:xfrm>
        <a:prstGeom prst="rect">
          <a:avLst/>
        </a:prstGeom>
        <a:solidFill>
          <a:schemeClr val="accent5">
            <a:hueOff val="-369974"/>
            <a:satOff val="171"/>
            <a:lumOff val="-1715"/>
            <a:alphaOff val="0"/>
          </a:schemeClr>
        </a:solidFill>
        <a:ln w="12700" cap="flat" cmpd="sng" algn="ctr">
          <a:solidFill>
            <a:schemeClr val="accent5">
              <a:hueOff val="-369974"/>
              <a:satOff val="171"/>
              <a:lumOff val="-171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7946" tIns="0" rIns="187946" bIns="330200" numCol="1" spcCol="1270" anchor="t" anchorCtr="0">
          <a:noAutofit/>
        </a:bodyPr>
        <a:lstStyle/>
        <a:p>
          <a:pPr marL="0" lvl="0" indent="0" algn="l" defTabSz="711200">
            <a:lnSpc>
              <a:spcPct val="90000"/>
            </a:lnSpc>
            <a:spcBef>
              <a:spcPct val="0"/>
            </a:spcBef>
            <a:spcAft>
              <a:spcPct val="35000"/>
            </a:spcAft>
            <a:buNone/>
          </a:pPr>
          <a:r>
            <a:rPr lang="en-US" sz="1600" kern="1200"/>
            <a:t>The learner will learn what foods can cause allergic reactions.</a:t>
          </a:r>
        </a:p>
      </dsp:txBody>
      <dsp:txXfrm>
        <a:off x="2061015" y="1440757"/>
        <a:ext cx="1902711" cy="1369952"/>
      </dsp:txXfrm>
    </dsp:sp>
    <dsp:sp modelId="{5F8CF843-3EB9-468F-A1FB-2C6B9EF6BBC8}">
      <dsp:nvSpPr>
        <dsp:cNvPr id="0" name=""/>
        <dsp:cNvSpPr/>
      </dsp:nvSpPr>
      <dsp:spPr>
        <a:xfrm>
          <a:off x="2061015" y="527455"/>
          <a:ext cx="1902711" cy="91330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87946" tIns="165100" rIns="187946" bIns="165100" numCol="1" spcCol="1270" anchor="ctr" anchorCtr="0">
          <a:noAutofit/>
        </a:bodyPr>
        <a:lstStyle/>
        <a:p>
          <a:pPr marL="0" lvl="0" indent="0" algn="l" defTabSz="2000250">
            <a:lnSpc>
              <a:spcPct val="90000"/>
            </a:lnSpc>
            <a:spcBef>
              <a:spcPct val="0"/>
            </a:spcBef>
            <a:spcAft>
              <a:spcPct val="35000"/>
            </a:spcAft>
            <a:buNone/>
          </a:pPr>
          <a:r>
            <a:rPr lang="en-US" sz="4500" kern="1200"/>
            <a:t>02</a:t>
          </a:r>
        </a:p>
      </dsp:txBody>
      <dsp:txXfrm>
        <a:off x="2061015" y="527455"/>
        <a:ext cx="1902711" cy="913301"/>
      </dsp:txXfrm>
    </dsp:sp>
    <dsp:sp modelId="{C12B8047-017E-4025-A575-E67F9D416CB8}">
      <dsp:nvSpPr>
        <dsp:cNvPr id="0" name=""/>
        <dsp:cNvSpPr/>
      </dsp:nvSpPr>
      <dsp:spPr>
        <a:xfrm>
          <a:off x="4115944" y="527455"/>
          <a:ext cx="1902711" cy="2283254"/>
        </a:xfrm>
        <a:prstGeom prst="rect">
          <a:avLst/>
        </a:prstGeom>
        <a:solidFill>
          <a:schemeClr val="accent5">
            <a:hueOff val="-739948"/>
            <a:satOff val="341"/>
            <a:lumOff val="-3431"/>
            <a:alphaOff val="0"/>
          </a:schemeClr>
        </a:solidFill>
        <a:ln w="12700" cap="flat" cmpd="sng" algn="ctr">
          <a:solidFill>
            <a:schemeClr val="accent5">
              <a:hueOff val="-739948"/>
              <a:satOff val="341"/>
              <a:lumOff val="-343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7946" tIns="0" rIns="187946" bIns="330200" numCol="1" spcCol="1270" anchor="t" anchorCtr="0">
          <a:noAutofit/>
        </a:bodyPr>
        <a:lstStyle/>
        <a:p>
          <a:pPr marL="0" lvl="0" indent="0" algn="l" defTabSz="711200">
            <a:lnSpc>
              <a:spcPct val="90000"/>
            </a:lnSpc>
            <a:spcBef>
              <a:spcPct val="0"/>
            </a:spcBef>
            <a:spcAft>
              <a:spcPct val="35000"/>
            </a:spcAft>
            <a:buNone/>
          </a:pPr>
          <a:r>
            <a:rPr lang="en-US" sz="1600" kern="1200"/>
            <a:t>The learner will learn the big 8 food allergies</a:t>
          </a:r>
        </a:p>
      </dsp:txBody>
      <dsp:txXfrm>
        <a:off x="4115944" y="1440757"/>
        <a:ext cx="1902711" cy="1369952"/>
      </dsp:txXfrm>
    </dsp:sp>
    <dsp:sp modelId="{07CAE211-68CC-4BF0-BA3D-31CB09DBDE6E}">
      <dsp:nvSpPr>
        <dsp:cNvPr id="0" name=""/>
        <dsp:cNvSpPr/>
      </dsp:nvSpPr>
      <dsp:spPr>
        <a:xfrm>
          <a:off x="4115944" y="527455"/>
          <a:ext cx="1902711" cy="91330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87946" tIns="165100" rIns="187946" bIns="165100" numCol="1" spcCol="1270" anchor="ctr" anchorCtr="0">
          <a:noAutofit/>
        </a:bodyPr>
        <a:lstStyle/>
        <a:p>
          <a:pPr marL="0" lvl="0" indent="0" algn="l" defTabSz="2000250">
            <a:lnSpc>
              <a:spcPct val="90000"/>
            </a:lnSpc>
            <a:spcBef>
              <a:spcPct val="0"/>
            </a:spcBef>
            <a:spcAft>
              <a:spcPct val="35000"/>
            </a:spcAft>
            <a:buNone/>
          </a:pPr>
          <a:r>
            <a:rPr lang="en-US" sz="4500" kern="1200"/>
            <a:t>03</a:t>
          </a:r>
        </a:p>
      </dsp:txBody>
      <dsp:txXfrm>
        <a:off x="4115944" y="527455"/>
        <a:ext cx="1902711" cy="913301"/>
      </dsp:txXfrm>
    </dsp:sp>
    <dsp:sp modelId="{79B431AB-FF14-4F88-B697-ED2493AEF9EC}">
      <dsp:nvSpPr>
        <dsp:cNvPr id="0" name=""/>
        <dsp:cNvSpPr/>
      </dsp:nvSpPr>
      <dsp:spPr>
        <a:xfrm>
          <a:off x="6170872" y="527455"/>
          <a:ext cx="1902711" cy="2283254"/>
        </a:xfrm>
        <a:prstGeom prst="rect">
          <a:avLst/>
        </a:prstGeom>
        <a:solidFill>
          <a:schemeClr val="accent5">
            <a:hueOff val="-1109921"/>
            <a:satOff val="512"/>
            <a:lumOff val="-5146"/>
            <a:alphaOff val="0"/>
          </a:schemeClr>
        </a:solidFill>
        <a:ln w="12700" cap="flat" cmpd="sng" algn="ctr">
          <a:solidFill>
            <a:schemeClr val="accent5">
              <a:hueOff val="-1109921"/>
              <a:satOff val="512"/>
              <a:lumOff val="-514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7946" tIns="0" rIns="187946" bIns="330200" numCol="1" spcCol="1270" anchor="t" anchorCtr="0">
          <a:noAutofit/>
        </a:bodyPr>
        <a:lstStyle/>
        <a:p>
          <a:pPr marL="0" lvl="0" indent="0" algn="l" defTabSz="711200">
            <a:lnSpc>
              <a:spcPct val="90000"/>
            </a:lnSpc>
            <a:spcBef>
              <a:spcPct val="0"/>
            </a:spcBef>
            <a:spcAft>
              <a:spcPct val="35000"/>
            </a:spcAft>
            <a:buNone/>
          </a:pPr>
          <a:r>
            <a:rPr lang="en-US" sz="1600" kern="1200"/>
            <a:t>The learner will learn about cross contamination</a:t>
          </a:r>
        </a:p>
      </dsp:txBody>
      <dsp:txXfrm>
        <a:off x="6170872" y="1440757"/>
        <a:ext cx="1902711" cy="1369952"/>
      </dsp:txXfrm>
    </dsp:sp>
    <dsp:sp modelId="{5F76F34F-AFA1-4122-8F85-9E81770E5ED3}">
      <dsp:nvSpPr>
        <dsp:cNvPr id="0" name=""/>
        <dsp:cNvSpPr/>
      </dsp:nvSpPr>
      <dsp:spPr>
        <a:xfrm>
          <a:off x="6170872" y="527455"/>
          <a:ext cx="1902711" cy="91330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87946" tIns="165100" rIns="187946" bIns="165100" numCol="1" spcCol="1270" anchor="ctr" anchorCtr="0">
          <a:noAutofit/>
        </a:bodyPr>
        <a:lstStyle/>
        <a:p>
          <a:pPr marL="0" lvl="0" indent="0" algn="l" defTabSz="2000250">
            <a:lnSpc>
              <a:spcPct val="90000"/>
            </a:lnSpc>
            <a:spcBef>
              <a:spcPct val="0"/>
            </a:spcBef>
            <a:spcAft>
              <a:spcPct val="35000"/>
            </a:spcAft>
            <a:buNone/>
          </a:pPr>
          <a:r>
            <a:rPr lang="en-US" sz="4500" kern="1200"/>
            <a:t>04</a:t>
          </a:r>
        </a:p>
      </dsp:txBody>
      <dsp:txXfrm>
        <a:off x="6170872" y="527455"/>
        <a:ext cx="1902711" cy="913301"/>
      </dsp:txXfrm>
    </dsp:sp>
    <dsp:sp modelId="{62347727-68F6-448B-AF71-D42FA6A2304B}">
      <dsp:nvSpPr>
        <dsp:cNvPr id="0" name=""/>
        <dsp:cNvSpPr/>
      </dsp:nvSpPr>
      <dsp:spPr>
        <a:xfrm>
          <a:off x="8225801" y="527455"/>
          <a:ext cx="1902711" cy="2283254"/>
        </a:xfrm>
        <a:prstGeom prst="rect">
          <a:avLst/>
        </a:prstGeom>
        <a:solidFill>
          <a:schemeClr val="accent5">
            <a:hueOff val="-1479895"/>
            <a:satOff val="683"/>
            <a:lumOff val="-6862"/>
            <a:alphaOff val="0"/>
          </a:schemeClr>
        </a:solidFill>
        <a:ln w="12700" cap="flat" cmpd="sng" algn="ctr">
          <a:solidFill>
            <a:schemeClr val="accent5">
              <a:hueOff val="-1479895"/>
              <a:satOff val="683"/>
              <a:lumOff val="-686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7946" tIns="0" rIns="187946" bIns="330200" numCol="1" spcCol="1270" anchor="t" anchorCtr="0">
          <a:noAutofit/>
        </a:bodyPr>
        <a:lstStyle/>
        <a:p>
          <a:pPr marL="0" lvl="0" indent="0" algn="l" defTabSz="711200">
            <a:lnSpc>
              <a:spcPct val="90000"/>
            </a:lnSpc>
            <a:spcBef>
              <a:spcPct val="0"/>
            </a:spcBef>
            <a:spcAft>
              <a:spcPct val="35000"/>
            </a:spcAft>
            <a:buNone/>
          </a:pPr>
          <a:r>
            <a:rPr lang="en-US" sz="1600" kern="1200"/>
            <a:t>The learner will learn how to read food labels for food allergies</a:t>
          </a:r>
        </a:p>
      </dsp:txBody>
      <dsp:txXfrm>
        <a:off x="8225801" y="1440757"/>
        <a:ext cx="1902711" cy="1369952"/>
      </dsp:txXfrm>
    </dsp:sp>
    <dsp:sp modelId="{B6973EAA-CE86-4C41-A7C5-77D71331F6F5}">
      <dsp:nvSpPr>
        <dsp:cNvPr id="0" name=""/>
        <dsp:cNvSpPr/>
      </dsp:nvSpPr>
      <dsp:spPr>
        <a:xfrm>
          <a:off x="8225801" y="527455"/>
          <a:ext cx="1902711" cy="91330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87946" tIns="165100" rIns="187946" bIns="165100" numCol="1" spcCol="1270" anchor="ctr" anchorCtr="0">
          <a:noAutofit/>
        </a:bodyPr>
        <a:lstStyle/>
        <a:p>
          <a:pPr marL="0" lvl="0" indent="0" algn="l" defTabSz="2000250">
            <a:lnSpc>
              <a:spcPct val="90000"/>
            </a:lnSpc>
            <a:spcBef>
              <a:spcPct val="0"/>
            </a:spcBef>
            <a:spcAft>
              <a:spcPct val="35000"/>
            </a:spcAft>
            <a:buNone/>
          </a:pPr>
          <a:r>
            <a:rPr lang="en-US" sz="4500" kern="1200"/>
            <a:t>05</a:t>
          </a:r>
        </a:p>
      </dsp:txBody>
      <dsp:txXfrm>
        <a:off x="8225801" y="527455"/>
        <a:ext cx="1902711" cy="9133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4D2A8D-2F19-444D-9C4D-592463865094}">
      <dsp:nvSpPr>
        <dsp:cNvPr id="0" name=""/>
        <dsp:cNvSpPr/>
      </dsp:nvSpPr>
      <dsp:spPr>
        <a:xfrm>
          <a:off x="1237" y="61211"/>
          <a:ext cx="4342339" cy="27573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B2ABAA-89CD-4D7F-9FCD-A409F5151B14}">
      <dsp:nvSpPr>
        <dsp:cNvPr id="0" name=""/>
        <dsp:cNvSpPr/>
      </dsp:nvSpPr>
      <dsp:spPr>
        <a:xfrm>
          <a:off x="483719" y="519569"/>
          <a:ext cx="4342339" cy="275738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i="0" kern="1200"/>
            <a:t>Food allergens are substances inside food that cause allergic reactions. Some examples are celery, barley and oats, seafood, eggs, milk, mustard, peanuts, lupin, soybeans and tree nuts.</a:t>
          </a:r>
          <a:r>
            <a:rPr lang="en-US" sz="1900" b="0" i="0" kern="1200" baseline="30000"/>
            <a:t>[1]</a:t>
          </a:r>
          <a:r>
            <a:rPr lang="en-US" sz="1900" b="0" i="0" kern="1200"/>
            <a:t> It doesn't matter if these substances are consumed whole or put into food as an additive. If they exist in a food product, they may cause an allergic reaction in some people.</a:t>
          </a:r>
          <a:endParaRPr lang="en-US" sz="1900" kern="1200"/>
        </a:p>
      </dsp:txBody>
      <dsp:txXfrm>
        <a:off x="564480" y="600330"/>
        <a:ext cx="4180817" cy="2595863"/>
      </dsp:txXfrm>
    </dsp:sp>
    <dsp:sp modelId="{09306857-B38E-4ECD-B309-FC6D4BAA4177}">
      <dsp:nvSpPr>
        <dsp:cNvPr id="0" name=""/>
        <dsp:cNvSpPr/>
      </dsp:nvSpPr>
      <dsp:spPr>
        <a:xfrm>
          <a:off x="5308541" y="61211"/>
          <a:ext cx="4342339" cy="27573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6FD4D9-2699-43FB-888D-C9BF58479373}">
      <dsp:nvSpPr>
        <dsp:cNvPr id="0" name=""/>
        <dsp:cNvSpPr/>
      </dsp:nvSpPr>
      <dsp:spPr>
        <a:xfrm>
          <a:off x="5791023" y="519569"/>
          <a:ext cx="4342339" cy="275738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hlinkClick xmlns:r="http://schemas.openxmlformats.org/officeDocument/2006/relationships" r:id="rId1"/>
            </a:rPr>
            <a:t>https://www.food.gov.uk/business-guidance/allergen-guidance-for-food-businesses</a:t>
          </a:r>
          <a:r>
            <a:rPr lang="en-US" sz="1900" kern="1200"/>
            <a:t>.</a:t>
          </a:r>
        </a:p>
      </dsp:txBody>
      <dsp:txXfrm>
        <a:off x="5871784" y="600330"/>
        <a:ext cx="4180817" cy="25958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1F87CC-642E-4AD0-BBA5-DFB7F6412D27}">
      <dsp:nvSpPr>
        <dsp:cNvPr id="0" name=""/>
        <dsp:cNvSpPr/>
      </dsp:nvSpPr>
      <dsp:spPr>
        <a:xfrm>
          <a:off x="0" y="53598"/>
          <a:ext cx="4965859" cy="1439099"/>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0" i="0" kern="1200" dirty="0"/>
            <a:t>Exposure to peanuts can occur by direct contact (eating peanuts or peanut-containing foods and direct skin contact) or by cross-contact (peanut matter in a product introduced during processing or handling). Inhaling dust or aerosols containing peanuts, like peanut flour or peanut oil cooking spray, can cause a reaction, too.</a:t>
          </a:r>
          <a:endParaRPr lang="en-US" sz="1500" kern="1200" dirty="0"/>
        </a:p>
      </dsp:txBody>
      <dsp:txXfrm>
        <a:off x="70251" y="123849"/>
        <a:ext cx="4825357" cy="1298597"/>
      </dsp:txXfrm>
    </dsp:sp>
    <dsp:sp modelId="{D197A069-AA42-412C-8D25-A38969311744}">
      <dsp:nvSpPr>
        <dsp:cNvPr id="0" name=""/>
        <dsp:cNvSpPr/>
      </dsp:nvSpPr>
      <dsp:spPr>
        <a:xfrm>
          <a:off x="0" y="1535898"/>
          <a:ext cx="4965859" cy="1439099"/>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0" i="0" kern="1200"/>
            <a:t>A guest who shows signs of a severe peanut allergy needs emergency treatment as soon as possible. But if a guest shows signs of anaphylaxis, 911 should be dialed immediately – especially if they experience severe dizziness, severe trouble breathing or loss of consciousness.</a:t>
          </a:r>
          <a:r>
            <a:rPr lang="en-US" sz="1500" b="0" i="0" kern="1200" baseline="30000"/>
            <a:t>[1]</a:t>
          </a:r>
          <a:endParaRPr lang="en-US" sz="1500" kern="1200"/>
        </a:p>
      </dsp:txBody>
      <dsp:txXfrm>
        <a:off x="70251" y="1606149"/>
        <a:ext cx="4825357" cy="12985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1EADB7-C285-4CE3-9C7F-54FD160822B2}">
      <dsp:nvSpPr>
        <dsp:cNvPr id="0" name=""/>
        <dsp:cNvSpPr/>
      </dsp:nvSpPr>
      <dsp:spPr>
        <a:xfrm>
          <a:off x="0" y="64849"/>
          <a:ext cx="5343082" cy="162556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a:t>Bacteria/viruses</a:t>
          </a:r>
          <a:endParaRPr lang="en-US" sz="2000" kern="1200"/>
        </a:p>
      </dsp:txBody>
      <dsp:txXfrm>
        <a:off x="79354" y="144203"/>
        <a:ext cx="5184374" cy="1466860"/>
      </dsp:txXfrm>
    </dsp:sp>
    <dsp:sp modelId="{6CE3D21E-84DA-4AC5-9AF8-A17F5D612234}">
      <dsp:nvSpPr>
        <dsp:cNvPr id="0" name=""/>
        <dsp:cNvSpPr/>
      </dsp:nvSpPr>
      <dsp:spPr>
        <a:xfrm>
          <a:off x="0" y="1748018"/>
          <a:ext cx="5343082" cy="162556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a:t>Bacteria can cause severe illnesses such as tuberculosis, pneumonia, foodborne illnesses, tetanus, typhoid fever, diphtheria, syphilis, and leprosy. It's actually a broad term that describes any bacteria that causes an illness.</a:t>
          </a:r>
          <a:endParaRPr lang="en-US" sz="2000" kern="1200"/>
        </a:p>
      </dsp:txBody>
      <dsp:txXfrm>
        <a:off x="79354" y="1827372"/>
        <a:ext cx="5184374" cy="1466860"/>
      </dsp:txXfrm>
    </dsp:sp>
    <dsp:sp modelId="{9A267F96-5DA2-450E-883E-1056A0FFD0CE}">
      <dsp:nvSpPr>
        <dsp:cNvPr id="0" name=""/>
        <dsp:cNvSpPr/>
      </dsp:nvSpPr>
      <dsp:spPr>
        <a:xfrm>
          <a:off x="0" y="3431187"/>
          <a:ext cx="5343082" cy="162556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t>Like bacteria, viruses are microorganisms that can cause illnesses. But unlike bacteria, viruses don't reproduce on food. They reproduce in living things only and merely use food as transportation. They're also 100 times smaller than bacteria.</a:t>
          </a:r>
          <a:endParaRPr lang="en-US" sz="2000" kern="1200" dirty="0"/>
        </a:p>
      </dsp:txBody>
      <dsp:txXfrm>
        <a:off x="79354" y="3510541"/>
        <a:ext cx="5184374" cy="14668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32FEC6-4FDC-45EE-90D4-92E6F01AD97C}">
      <dsp:nvSpPr>
        <dsp:cNvPr id="0" name=""/>
        <dsp:cNvSpPr/>
      </dsp:nvSpPr>
      <dsp:spPr>
        <a:xfrm>
          <a:off x="0" y="0"/>
          <a:ext cx="8107680" cy="73439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a:t>FALCPA-regulated allergens can be identified in one the following ways:</a:t>
          </a:r>
          <a:endParaRPr lang="en-US" sz="1400" kern="1200"/>
        </a:p>
      </dsp:txBody>
      <dsp:txXfrm>
        <a:off x="21510" y="21510"/>
        <a:ext cx="7253151" cy="691376"/>
      </dsp:txXfrm>
    </dsp:sp>
    <dsp:sp modelId="{E44C6D45-CF40-428F-96DA-73B61E42D480}">
      <dsp:nvSpPr>
        <dsp:cNvPr id="0" name=""/>
        <dsp:cNvSpPr/>
      </dsp:nvSpPr>
      <dsp:spPr>
        <a:xfrm>
          <a:off x="679018" y="867923"/>
          <a:ext cx="8107680" cy="73439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a:t>In the ingredients list with the allergen's name.</a:t>
          </a:r>
          <a:endParaRPr lang="en-US" sz="1400" kern="1200"/>
        </a:p>
      </dsp:txBody>
      <dsp:txXfrm>
        <a:off x="700528" y="889433"/>
        <a:ext cx="6908284" cy="691376"/>
      </dsp:txXfrm>
    </dsp:sp>
    <dsp:sp modelId="{66F0C756-9D88-4145-BC25-729ECB3B5C62}">
      <dsp:nvSpPr>
        <dsp:cNvPr id="0" name=""/>
        <dsp:cNvSpPr/>
      </dsp:nvSpPr>
      <dsp:spPr>
        <a:xfrm>
          <a:off x="1347901" y="1735846"/>
          <a:ext cx="8107680" cy="73439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a:t>After the word "Contains."</a:t>
          </a:r>
          <a:endParaRPr lang="en-US" sz="1400" kern="1200"/>
        </a:p>
      </dsp:txBody>
      <dsp:txXfrm>
        <a:off x="1369411" y="1757356"/>
        <a:ext cx="6918418" cy="691376"/>
      </dsp:txXfrm>
    </dsp:sp>
    <dsp:sp modelId="{DEA998A2-4C32-4553-88FD-C1147011BFE2}">
      <dsp:nvSpPr>
        <dsp:cNvPr id="0" name=""/>
        <dsp:cNvSpPr/>
      </dsp:nvSpPr>
      <dsp:spPr>
        <a:xfrm>
          <a:off x="2026919" y="2603769"/>
          <a:ext cx="8107680" cy="73439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a:t>In the ingredients list in parentheses when an ingredient is a less common form of an allergen. An example is "albumin (egg)." Specific types of tree nuts, and fish and crustacean shellfish, are listed this way as well (example: almond, tuna, crab).</a:t>
          </a:r>
          <a:endParaRPr lang="en-US" sz="1400" kern="1200"/>
        </a:p>
      </dsp:txBody>
      <dsp:txXfrm>
        <a:off x="2048429" y="2625279"/>
        <a:ext cx="6908284" cy="691376"/>
      </dsp:txXfrm>
    </dsp:sp>
    <dsp:sp modelId="{2C4C4F3F-FD54-4078-9FE8-66D052F53D28}">
      <dsp:nvSpPr>
        <dsp:cNvPr id="0" name=""/>
        <dsp:cNvSpPr/>
      </dsp:nvSpPr>
      <dsp:spPr>
        <a:xfrm>
          <a:off x="7630322" y="562480"/>
          <a:ext cx="477357" cy="477357"/>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7737727" y="562480"/>
        <a:ext cx="262547" cy="359211"/>
      </dsp:txXfrm>
    </dsp:sp>
    <dsp:sp modelId="{D5F04592-2A8C-4F96-BF41-C09AD0C35426}">
      <dsp:nvSpPr>
        <dsp:cNvPr id="0" name=""/>
        <dsp:cNvSpPr/>
      </dsp:nvSpPr>
      <dsp:spPr>
        <a:xfrm>
          <a:off x="8309340" y="1430404"/>
          <a:ext cx="477357" cy="477357"/>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8416745" y="1430404"/>
        <a:ext cx="262547" cy="359211"/>
      </dsp:txXfrm>
    </dsp:sp>
    <dsp:sp modelId="{55CFA350-C9AA-4335-9971-215133C0EA87}">
      <dsp:nvSpPr>
        <dsp:cNvPr id="0" name=""/>
        <dsp:cNvSpPr/>
      </dsp:nvSpPr>
      <dsp:spPr>
        <a:xfrm>
          <a:off x="8978224" y="2298327"/>
          <a:ext cx="477357" cy="477357"/>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9085629" y="2298327"/>
        <a:ext cx="262547" cy="359211"/>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D3B3C7E-BC2D-4436-8B03-AC421FA66787}"/>
              </a:ext>
            </a:extLst>
          </p:cNvPr>
          <p:cNvSpPr/>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66887E-4265-46F7-9DE0-605FFFC90761}"/>
              </a:ext>
            </a:extLst>
          </p:cNvPr>
          <p:cNvSpPr>
            <a:spLocks noGrp="1"/>
          </p:cNvSpPr>
          <p:nvPr>
            <p:ph type="ctrTitle" hasCustomPrompt="1"/>
          </p:nvPr>
        </p:nvSpPr>
        <p:spPr>
          <a:xfrm>
            <a:off x="2035130" y="1066800"/>
            <a:ext cx="8112369" cy="2073119"/>
          </a:xfrm>
        </p:spPr>
        <p:txBody>
          <a:bodyPr anchor="b">
            <a:normAutofit/>
          </a:bodyPr>
          <a:lstStyle>
            <a:lvl1pPr algn="ctr">
              <a:lnSpc>
                <a:spcPct val="110000"/>
              </a:lnSpc>
              <a:defRPr sz="2800" cap="all" spc="390" baseline="0"/>
            </a:lvl1pPr>
          </a:lstStyle>
          <a:p>
            <a:r>
              <a:rPr lang="en-US" dirty="0"/>
              <a:t>CLICK TO EDIT MASTER TITLE STYLE</a:t>
            </a:r>
          </a:p>
        </p:txBody>
      </p:sp>
      <p:sp>
        <p:nvSpPr>
          <p:cNvPr id="3" name="Subtitle 2">
            <a:extLst>
              <a:ext uri="{FF2B5EF4-FFF2-40B4-BE49-F238E27FC236}">
                <a16:creationId xmlns:a16="http://schemas.microsoft.com/office/drawing/2014/main" id="{7EDB1A74-54F5-45CA-8922-87FFD57515D4}"/>
              </a:ext>
            </a:extLst>
          </p:cNvPr>
          <p:cNvSpPr>
            <a:spLocks noGrp="1"/>
          </p:cNvSpPr>
          <p:nvPr>
            <p:ph type="subTitle" idx="1"/>
          </p:nvPr>
        </p:nvSpPr>
        <p:spPr>
          <a:xfrm>
            <a:off x="2175804" y="4876802"/>
            <a:ext cx="7821637" cy="1028697"/>
          </a:xfrm>
        </p:spPr>
        <p:txBody>
          <a:bodyPr>
            <a:normAutofit/>
          </a:bodyPr>
          <a:lstStyle>
            <a:lvl1pPr marL="0" indent="0" algn="ctr">
              <a:lnSpc>
                <a:spcPct val="10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0B6BE6EF-9D0F-4ABF-B92C-E967FE3F16CF}"/>
              </a:ext>
            </a:extLst>
          </p:cNvPr>
          <p:cNvSpPr>
            <a:spLocks noGrp="1"/>
          </p:cNvSpPr>
          <p:nvPr>
            <p:ph type="dt" sz="half" idx="10"/>
          </p:nvPr>
        </p:nvSpPr>
        <p:spPr/>
        <p:txBody>
          <a:bodyPr/>
          <a:lstStyle/>
          <a:p>
            <a:fld id="{C485584D-7D79-4248-9986-4CA35242F944}" type="datetimeFigureOut">
              <a:rPr lang="en-US" smtClean="0"/>
              <a:t>12/5/2022</a:t>
            </a:fld>
            <a:endParaRPr lang="en-US"/>
          </a:p>
        </p:txBody>
      </p:sp>
      <p:sp>
        <p:nvSpPr>
          <p:cNvPr id="5" name="Footer Placeholder 4">
            <a:extLst>
              <a:ext uri="{FF2B5EF4-FFF2-40B4-BE49-F238E27FC236}">
                <a16:creationId xmlns:a16="http://schemas.microsoft.com/office/drawing/2014/main" id="{4E4AB150-954C-4F02-89AC-DA7163D75C39}"/>
              </a:ext>
            </a:extLst>
          </p:cNvPr>
          <p:cNvSpPr>
            <a:spLocks noGrp="1"/>
          </p:cNvSpPr>
          <p:nvPr>
            <p:ph type="ftr" sz="quarter" idx="11"/>
          </p:nvPr>
        </p:nvSpPr>
        <p:spPr>
          <a:xfrm>
            <a:off x="7279965" y="6245352"/>
            <a:ext cx="4114800" cy="365125"/>
          </a:xfrm>
        </p:spPr>
        <p:txBody>
          <a:bodyPr/>
          <a:lstStyle/>
          <a:p>
            <a:endParaRPr lang="en-US"/>
          </a:p>
        </p:txBody>
      </p:sp>
      <p:sp>
        <p:nvSpPr>
          <p:cNvPr id="6" name="Slide Number Placeholder 5">
            <a:extLst>
              <a:ext uri="{FF2B5EF4-FFF2-40B4-BE49-F238E27FC236}">
                <a16:creationId xmlns:a16="http://schemas.microsoft.com/office/drawing/2014/main" id="{E8E16270-CBD7-4ACC-BFC5-9CADE7226688}"/>
              </a:ext>
            </a:extLst>
          </p:cNvPr>
          <p:cNvSpPr>
            <a:spLocks noGrp="1"/>
          </p:cNvSpPr>
          <p:nvPr>
            <p:ph type="sldNum" sz="quarter" idx="12"/>
          </p:nvPr>
        </p:nvSpPr>
        <p:spPr/>
        <p:txBody>
          <a:bodyPr/>
          <a:lstStyle/>
          <a:p>
            <a:fld id="{19590046-DA73-4BBF-84B5-C08E6F75191A}" type="slidenum">
              <a:rPr lang="en-US" smtClean="0"/>
              <a:t>‹#›</a:t>
            </a:fld>
            <a:endParaRPr lang="en-US"/>
          </a:p>
        </p:txBody>
      </p:sp>
      <p:grpSp>
        <p:nvGrpSpPr>
          <p:cNvPr id="7" name="Group 6">
            <a:extLst>
              <a:ext uri="{FF2B5EF4-FFF2-40B4-BE49-F238E27FC236}">
                <a16:creationId xmlns:a16="http://schemas.microsoft.com/office/drawing/2014/main" id="{79B5D0C1-066E-4C02-A6B8-59FAE4A19724}"/>
              </a:ext>
            </a:extLst>
          </p:cNvPr>
          <p:cNvGrpSpPr/>
          <p:nvPr/>
        </p:nvGrpSpPr>
        <p:grpSpPr>
          <a:xfrm>
            <a:off x="5662258" y="4240546"/>
            <a:ext cx="867485" cy="115439"/>
            <a:chOff x="8910933" y="1861308"/>
            <a:chExt cx="867485" cy="115439"/>
          </a:xfrm>
        </p:grpSpPr>
        <p:sp>
          <p:nvSpPr>
            <p:cNvPr id="8" name="Rectangle 7">
              <a:extLst>
                <a:ext uri="{FF2B5EF4-FFF2-40B4-BE49-F238E27FC236}">
                  <a16:creationId xmlns:a16="http://schemas.microsoft.com/office/drawing/2014/main" id="{D4386904-AFDC-449E-8D1B-906B305EBDA7}"/>
                </a:ext>
              </a:extLst>
            </p:cNvPr>
            <p:cNvSpPr/>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9" name="Straight Connector 8">
              <a:extLst>
                <a:ext uri="{FF2B5EF4-FFF2-40B4-BE49-F238E27FC236}">
                  <a16:creationId xmlns:a16="http://schemas.microsoft.com/office/drawing/2014/main" id="{F70778F2-11E8-428C-8324-479CA9D6FE92}"/>
                </a:ext>
              </a:extLst>
            </p:cNvPr>
            <p:cNvCxnSpPr/>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A0BE89E-CB2D-48BA-A8D2-533FAAAA725F}"/>
                </a:ext>
              </a:extLst>
            </p:cNvPr>
            <p:cNvCxnSpPr/>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18279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B1126-542A-43AD-8078-EE35651654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A5F98B-5F32-4561-BFBC-9F6E5DA0A347}"/>
              </a:ext>
            </a:extLst>
          </p:cNvPr>
          <p:cNvSpPr>
            <a:spLocks noGrp="1"/>
          </p:cNvSpPr>
          <p:nvPr>
            <p:ph type="body" orient="vert" idx="1"/>
          </p:nvPr>
        </p:nvSpPr>
        <p:spPr>
          <a:xfrm>
            <a:off x="1028700" y="2161903"/>
            <a:ext cx="10134600" cy="374359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73D0DD-B04E-4E48-8EE1-51E46131A9A2}"/>
              </a:ext>
            </a:extLst>
          </p:cNvPr>
          <p:cNvSpPr>
            <a:spLocks noGrp="1"/>
          </p:cNvSpPr>
          <p:nvPr>
            <p:ph type="dt" sz="half" idx="10"/>
          </p:nvPr>
        </p:nvSpPr>
        <p:spPr/>
        <p:txBody>
          <a:bodyPr/>
          <a:lstStyle/>
          <a:p>
            <a:fld id="{C485584D-7D79-4248-9986-4CA35242F944}" type="datetimeFigureOut">
              <a:rPr lang="en-US" smtClean="0"/>
              <a:t>12/5/2022</a:t>
            </a:fld>
            <a:endParaRPr lang="en-US"/>
          </a:p>
        </p:txBody>
      </p:sp>
      <p:sp>
        <p:nvSpPr>
          <p:cNvPr id="5" name="Footer Placeholder 4">
            <a:extLst>
              <a:ext uri="{FF2B5EF4-FFF2-40B4-BE49-F238E27FC236}">
                <a16:creationId xmlns:a16="http://schemas.microsoft.com/office/drawing/2014/main" id="{0481352D-F9C0-4442-9601-A09A7655E6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FC0801-9C45-40AE-AB33-5742CDA4DAC7}"/>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660172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946561-59BF-4566-AD2C-9B05C4771DF4}"/>
              </a:ext>
            </a:extLst>
          </p:cNvPr>
          <p:cNvSpPr>
            <a:spLocks noGrp="1"/>
          </p:cNvSpPr>
          <p:nvPr>
            <p:ph type="title" orient="vert"/>
          </p:nvPr>
        </p:nvSpPr>
        <p:spPr>
          <a:xfrm>
            <a:off x="9196250" y="723899"/>
            <a:ext cx="2271849" cy="54102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1DF7870-6CBD-47E2-854C-68141BAA101D}"/>
              </a:ext>
            </a:extLst>
          </p:cNvPr>
          <p:cNvSpPr>
            <a:spLocks noGrp="1"/>
          </p:cNvSpPr>
          <p:nvPr>
            <p:ph type="body" orient="vert" idx="1"/>
          </p:nvPr>
        </p:nvSpPr>
        <p:spPr>
          <a:xfrm>
            <a:off x="723900" y="723899"/>
            <a:ext cx="8302534" cy="5410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712FAF3-C106-49CB-A845-1FC7F731399D}"/>
              </a:ext>
            </a:extLst>
          </p:cNvPr>
          <p:cNvSpPr>
            <a:spLocks noGrp="1"/>
          </p:cNvSpPr>
          <p:nvPr>
            <p:ph type="dt" sz="half" idx="10"/>
          </p:nvPr>
        </p:nvSpPr>
        <p:spPr/>
        <p:txBody>
          <a:bodyPr/>
          <a:lstStyle/>
          <a:p>
            <a:fld id="{C485584D-7D79-4248-9986-4CA35242F944}" type="datetimeFigureOut">
              <a:rPr lang="en-US" smtClean="0"/>
              <a:t>12/5/2022</a:t>
            </a:fld>
            <a:endParaRPr lang="en-US"/>
          </a:p>
        </p:txBody>
      </p:sp>
      <p:sp>
        <p:nvSpPr>
          <p:cNvPr id="5" name="Footer Placeholder 4">
            <a:extLst>
              <a:ext uri="{FF2B5EF4-FFF2-40B4-BE49-F238E27FC236}">
                <a16:creationId xmlns:a16="http://schemas.microsoft.com/office/drawing/2014/main" id="{E34D5CCC-00E8-48FA-91A6-921E7B6440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7E1751-E7AA-406D-A977-1ACEF1FBD134}"/>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137817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2DC87-4B97-4A7C-BC4C-6E772456161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4B59FD9-57FD-4ABA-9FCD-7954052534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7BD40E-B0AA-47B8-900F-488A8AEC1BC2}"/>
              </a:ext>
            </a:extLst>
          </p:cNvPr>
          <p:cNvSpPr>
            <a:spLocks noGrp="1"/>
          </p:cNvSpPr>
          <p:nvPr>
            <p:ph type="dt" sz="half" idx="10"/>
          </p:nvPr>
        </p:nvSpPr>
        <p:spPr/>
        <p:txBody>
          <a:bodyPr/>
          <a:lstStyle/>
          <a:p>
            <a:fld id="{C485584D-7D79-4248-9986-4CA35242F944}" type="datetimeFigureOut">
              <a:rPr lang="en-US" smtClean="0"/>
              <a:t>12/5/2022</a:t>
            </a:fld>
            <a:endParaRPr lang="en-US"/>
          </a:p>
        </p:txBody>
      </p:sp>
      <p:sp>
        <p:nvSpPr>
          <p:cNvPr id="5" name="Footer Placeholder 4">
            <a:extLst>
              <a:ext uri="{FF2B5EF4-FFF2-40B4-BE49-F238E27FC236}">
                <a16:creationId xmlns:a16="http://schemas.microsoft.com/office/drawing/2014/main" id="{865E623C-1E35-4485-A5B4-A71969BE7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5C6BB9-EF4F-465E-985B-34521F68C583}"/>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976258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87F5577-D71B-4279-B07A-62F703E5D1DC}"/>
              </a:ext>
            </a:extLst>
          </p:cNvPr>
          <p:cNvSpPr>
            <a:spLocks noGrp="1"/>
          </p:cNvSpPr>
          <p:nvPr>
            <p:ph type="dt" sz="half" idx="10"/>
          </p:nvPr>
        </p:nvSpPr>
        <p:spPr/>
        <p:txBody>
          <a:bodyPr/>
          <a:lstStyle/>
          <a:p>
            <a:fld id="{C485584D-7D79-4248-9986-4CA35242F944}" type="datetimeFigureOut">
              <a:rPr lang="en-US" smtClean="0"/>
              <a:t>12/5/2022</a:t>
            </a:fld>
            <a:endParaRPr lang="en-US"/>
          </a:p>
        </p:txBody>
      </p:sp>
      <p:sp>
        <p:nvSpPr>
          <p:cNvPr id="5" name="Footer Placeholder 4">
            <a:extLst>
              <a:ext uri="{FF2B5EF4-FFF2-40B4-BE49-F238E27FC236}">
                <a16:creationId xmlns:a16="http://schemas.microsoft.com/office/drawing/2014/main" id="{F648367D-C35C-4023-BEBE-F834D033B0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FCF8A-B8C6-496A-98A5-BBB52DB70F16}"/>
              </a:ext>
            </a:extLst>
          </p:cNvPr>
          <p:cNvSpPr>
            <a:spLocks noGrp="1"/>
          </p:cNvSpPr>
          <p:nvPr>
            <p:ph type="sldNum" sz="quarter" idx="12"/>
          </p:nvPr>
        </p:nvSpPr>
        <p:spPr/>
        <p:txBody>
          <a:bodyPr/>
          <a:lstStyle/>
          <a:p>
            <a:fld id="{19590046-DA73-4BBF-84B5-C08E6F75191A}" type="slidenum">
              <a:rPr lang="en-US" smtClean="0"/>
              <a:t>‹#›</a:t>
            </a:fld>
            <a:endParaRPr lang="en-US"/>
          </a:p>
        </p:txBody>
      </p:sp>
      <p:sp>
        <p:nvSpPr>
          <p:cNvPr id="11" name="Rectangle 5">
            <a:extLst>
              <a:ext uri="{FF2B5EF4-FFF2-40B4-BE49-F238E27FC236}">
                <a16:creationId xmlns:a16="http://schemas.microsoft.com/office/drawing/2014/main" id="{CDE45C10-227D-42DF-A888-EEFD3784FA8E}"/>
              </a:ext>
              <a:ext uri="{C183D7F6-B498-43B3-948B-1728B52AA6E4}">
                <adec:decorative xmlns:adec="http://schemas.microsoft.com/office/drawing/2017/decorative" val="1"/>
              </a:ext>
            </a:extLst>
          </p:cNvPr>
          <p:cNvSpPr/>
          <p:nvPr/>
        </p:nvSpPr>
        <p:spPr>
          <a:xfrm>
            <a:off x="723900" y="750338"/>
            <a:ext cx="4580642"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DA214944-8898-48BC-AE6F-065DA7BBB8E8}"/>
              </a:ext>
              <a:ext uri="{C183D7F6-B498-43B3-948B-1728B52AA6E4}">
                <adec:decorative xmlns:adec="http://schemas.microsoft.com/office/drawing/2017/decorative" val="1"/>
              </a:ext>
            </a:extLst>
          </p:cNvPr>
          <p:cNvGrpSpPr/>
          <p:nvPr/>
        </p:nvGrpSpPr>
        <p:grpSpPr>
          <a:xfrm>
            <a:off x="2580478" y="4714704"/>
            <a:ext cx="867485" cy="115439"/>
            <a:chOff x="8910933" y="1861308"/>
            <a:chExt cx="867485" cy="115439"/>
          </a:xfrm>
        </p:grpSpPr>
        <p:sp>
          <p:nvSpPr>
            <p:cNvPr id="8" name="Rectangle 7">
              <a:extLst>
                <a:ext uri="{FF2B5EF4-FFF2-40B4-BE49-F238E27FC236}">
                  <a16:creationId xmlns:a16="http://schemas.microsoft.com/office/drawing/2014/main" id="{B94B3AAB-30C4-441D-B481-D253F8325953}"/>
                </a:ext>
              </a:extLst>
            </p:cNvPr>
            <p:cNvSpPr/>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9" name="Straight Connector 8">
              <a:extLst>
                <a:ext uri="{FF2B5EF4-FFF2-40B4-BE49-F238E27FC236}">
                  <a16:creationId xmlns:a16="http://schemas.microsoft.com/office/drawing/2014/main" id="{FDCB6176-5585-40BC-BC9C-CA625F989F1B}"/>
                </a:ext>
              </a:extLst>
            </p:cNvPr>
            <p:cNvCxnSpPr/>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7C4F1D9-97D8-43DD-A319-C56367F97FCE}"/>
                </a:ext>
              </a:extLst>
            </p:cNvPr>
            <p:cNvCxnSpPr/>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D25E64ED-B373-4866-B5A2-E805D3168BBB}"/>
              </a:ext>
            </a:extLst>
          </p:cNvPr>
          <p:cNvSpPr>
            <a:spLocks noGrp="1"/>
          </p:cNvSpPr>
          <p:nvPr>
            <p:ph type="title"/>
          </p:nvPr>
        </p:nvSpPr>
        <p:spPr>
          <a:xfrm>
            <a:off x="1151291" y="1274475"/>
            <a:ext cx="3761832" cy="2823913"/>
          </a:xfrm>
        </p:spPr>
        <p:txBody>
          <a:bodyPr anchor="b">
            <a:normAutofit/>
          </a:bodyPr>
          <a:lstStyle>
            <a:lvl1pPr algn="ctr">
              <a:defRPr sz="3200" cap="all" spc="600" baseline="0"/>
            </a:lvl1pPr>
          </a:lstStyle>
          <a:p>
            <a:r>
              <a:rPr lang="en-US" dirty="0"/>
              <a:t>Click to edit Master title style</a:t>
            </a:r>
          </a:p>
        </p:txBody>
      </p:sp>
      <p:sp>
        <p:nvSpPr>
          <p:cNvPr id="3" name="Text Placeholder 2">
            <a:extLst>
              <a:ext uri="{FF2B5EF4-FFF2-40B4-BE49-F238E27FC236}">
                <a16:creationId xmlns:a16="http://schemas.microsoft.com/office/drawing/2014/main" id="{AB6D6168-DDAE-41B2-A0D5-42185A2D028C}"/>
              </a:ext>
            </a:extLst>
          </p:cNvPr>
          <p:cNvSpPr>
            <a:spLocks noGrp="1"/>
          </p:cNvSpPr>
          <p:nvPr>
            <p:ph type="body" idx="1"/>
          </p:nvPr>
        </p:nvSpPr>
        <p:spPr>
          <a:xfrm>
            <a:off x="6556756" y="2730304"/>
            <a:ext cx="4383030" cy="1397390"/>
          </a:xfrm>
        </p:spPr>
        <p:txBody>
          <a:bodyPr anchor="ctr">
            <a:normAutofit/>
          </a:bodyPr>
          <a:lstStyle>
            <a:lvl1pPr marL="0" indent="0" algn="ctr">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701947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825EB-71EE-41B3-89D2-47A0C7C359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662F7D-C4AD-4BD4-AAC8-F0223EE4A38B}"/>
              </a:ext>
            </a:extLst>
          </p:cNvPr>
          <p:cNvSpPr>
            <a:spLocks noGrp="1"/>
          </p:cNvSpPr>
          <p:nvPr>
            <p:ph sz="half" idx="1"/>
          </p:nvPr>
        </p:nvSpPr>
        <p:spPr>
          <a:xfrm>
            <a:off x="1037305" y="2155369"/>
            <a:ext cx="4953000" cy="39983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D0FB088-28C6-4667-8DF2-0DE32AE3EC30}"/>
              </a:ext>
            </a:extLst>
          </p:cNvPr>
          <p:cNvSpPr>
            <a:spLocks noGrp="1"/>
          </p:cNvSpPr>
          <p:nvPr>
            <p:ph sz="half" idx="2"/>
          </p:nvPr>
        </p:nvSpPr>
        <p:spPr>
          <a:xfrm>
            <a:off x="6172200" y="2155369"/>
            <a:ext cx="4953000" cy="3998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36095F-AE34-4E94-B722-E3A1205AEEDC}"/>
              </a:ext>
            </a:extLst>
          </p:cNvPr>
          <p:cNvSpPr>
            <a:spLocks noGrp="1"/>
          </p:cNvSpPr>
          <p:nvPr>
            <p:ph type="dt" sz="half" idx="10"/>
          </p:nvPr>
        </p:nvSpPr>
        <p:spPr/>
        <p:txBody>
          <a:bodyPr/>
          <a:lstStyle/>
          <a:p>
            <a:fld id="{C485584D-7D79-4248-9986-4CA35242F944}" type="datetimeFigureOut">
              <a:rPr lang="en-US" smtClean="0"/>
              <a:t>12/5/2022</a:t>
            </a:fld>
            <a:endParaRPr lang="en-US"/>
          </a:p>
        </p:txBody>
      </p:sp>
      <p:sp>
        <p:nvSpPr>
          <p:cNvPr id="6" name="Footer Placeholder 5">
            <a:extLst>
              <a:ext uri="{FF2B5EF4-FFF2-40B4-BE49-F238E27FC236}">
                <a16:creationId xmlns:a16="http://schemas.microsoft.com/office/drawing/2014/main" id="{6E06A8E6-BD94-48EA-8F35-DA0DF910AC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478AEF-56B8-49F5-81E8-663B1FFA073B}"/>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124892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F873F-001F-4254-97F3-05329E6A7B67}"/>
              </a:ext>
            </a:extLst>
          </p:cNvPr>
          <p:cNvSpPr>
            <a:spLocks noGrp="1"/>
          </p:cNvSpPr>
          <p:nvPr>
            <p:ph type="title"/>
          </p:nvPr>
        </p:nvSpPr>
        <p:spPr>
          <a:xfrm>
            <a:off x="1028700" y="555171"/>
            <a:ext cx="10134600" cy="1135517"/>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A37B575-060F-4296-A28A-93DA109F96F5}"/>
              </a:ext>
            </a:extLst>
          </p:cNvPr>
          <p:cNvSpPr>
            <a:spLocks noGrp="1"/>
          </p:cNvSpPr>
          <p:nvPr>
            <p:ph type="body" idx="1"/>
          </p:nvPr>
        </p:nvSpPr>
        <p:spPr>
          <a:xfrm>
            <a:off x="1037306" y="1801620"/>
            <a:ext cx="4849036" cy="814387"/>
          </a:xfrm>
        </p:spPr>
        <p:txBody>
          <a:bodyPr anchor="b">
            <a:normAutofit/>
          </a:bodyPr>
          <a:lstStyle>
            <a:lvl1pPr marL="0" indent="0">
              <a:buNone/>
              <a:defRPr sz="18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A581A51-F4D1-4A02-9918-C416F820B646}"/>
              </a:ext>
            </a:extLst>
          </p:cNvPr>
          <p:cNvSpPr>
            <a:spLocks noGrp="1"/>
          </p:cNvSpPr>
          <p:nvPr>
            <p:ph sz="half" idx="2"/>
          </p:nvPr>
        </p:nvSpPr>
        <p:spPr>
          <a:xfrm>
            <a:off x="1037306" y="2619103"/>
            <a:ext cx="4849036" cy="3514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2916D0-3DFE-455D-9888-3FDEFD3DE0CD}"/>
              </a:ext>
            </a:extLst>
          </p:cNvPr>
          <p:cNvSpPr>
            <a:spLocks noGrp="1"/>
          </p:cNvSpPr>
          <p:nvPr>
            <p:ph type="body" sz="quarter" idx="3"/>
          </p:nvPr>
        </p:nvSpPr>
        <p:spPr>
          <a:xfrm>
            <a:off x="6250108" y="1801620"/>
            <a:ext cx="4904585" cy="814387"/>
          </a:xfrm>
        </p:spPr>
        <p:txBody>
          <a:bodyPr anchor="b">
            <a:normAutofit/>
          </a:bodyPr>
          <a:lstStyle>
            <a:lvl1pPr marL="0" indent="0">
              <a:buNone/>
              <a:defRPr sz="18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093D763-0643-4A48-8007-93391C59F6D5}"/>
              </a:ext>
            </a:extLst>
          </p:cNvPr>
          <p:cNvSpPr>
            <a:spLocks noGrp="1"/>
          </p:cNvSpPr>
          <p:nvPr>
            <p:ph sz="quarter" idx="4"/>
          </p:nvPr>
        </p:nvSpPr>
        <p:spPr>
          <a:xfrm>
            <a:off x="6250108" y="2619103"/>
            <a:ext cx="4904585" cy="3514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A2D07B-3A5D-41C2-83B8-BD1AD6522CAD}"/>
              </a:ext>
            </a:extLst>
          </p:cNvPr>
          <p:cNvSpPr>
            <a:spLocks noGrp="1"/>
          </p:cNvSpPr>
          <p:nvPr>
            <p:ph type="dt" sz="half" idx="10"/>
          </p:nvPr>
        </p:nvSpPr>
        <p:spPr/>
        <p:txBody>
          <a:bodyPr/>
          <a:lstStyle/>
          <a:p>
            <a:fld id="{C485584D-7D79-4248-9986-4CA35242F944}" type="datetimeFigureOut">
              <a:rPr lang="en-US" smtClean="0"/>
              <a:t>12/5/2022</a:t>
            </a:fld>
            <a:endParaRPr lang="en-US"/>
          </a:p>
        </p:txBody>
      </p:sp>
      <p:sp>
        <p:nvSpPr>
          <p:cNvPr id="8" name="Footer Placeholder 7">
            <a:extLst>
              <a:ext uri="{FF2B5EF4-FFF2-40B4-BE49-F238E27FC236}">
                <a16:creationId xmlns:a16="http://schemas.microsoft.com/office/drawing/2014/main" id="{0E2C1367-FE5A-4CDD-B85B-724FFFE5B5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92F244-23EB-4E1A-B74F-77F23F87978D}"/>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2697818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76C0A-BEF4-4DE4-A9D2-C60298FC7F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67C0AC-3C98-4D68-AE72-CFFA1638CC02}"/>
              </a:ext>
            </a:extLst>
          </p:cNvPr>
          <p:cNvSpPr>
            <a:spLocks noGrp="1"/>
          </p:cNvSpPr>
          <p:nvPr>
            <p:ph type="dt" sz="half" idx="10"/>
          </p:nvPr>
        </p:nvSpPr>
        <p:spPr/>
        <p:txBody>
          <a:bodyPr/>
          <a:lstStyle/>
          <a:p>
            <a:fld id="{C485584D-7D79-4248-9986-4CA35242F944}" type="datetimeFigureOut">
              <a:rPr lang="en-US" smtClean="0"/>
              <a:t>12/5/2022</a:t>
            </a:fld>
            <a:endParaRPr lang="en-US"/>
          </a:p>
        </p:txBody>
      </p:sp>
      <p:sp>
        <p:nvSpPr>
          <p:cNvPr id="4" name="Footer Placeholder 3">
            <a:extLst>
              <a:ext uri="{FF2B5EF4-FFF2-40B4-BE49-F238E27FC236}">
                <a16:creationId xmlns:a16="http://schemas.microsoft.com/office/drawing/2014/main" id="{FEA7722A-E2E4-45D2-8A20-4853ED6837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6B9201-B20B-4412-B745-F2F6A91487E8}"/>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982634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C4889A-9ABE-4409-BAD8-F84C36C1FA09}"/>
              </a:ext>
            </a:extLst>
          </p:cNvPr>
          <p:cNvSpPr>
            <a:spLocks noGrp="1"/>
          </p:cNvSpPr>
          <p:nvPr>
            <p:ph type="dt" sz="half" idx="10"/>
          </p:nvPr>
        </p:nvSpPr>
        <p:spPr/>
        <p:txBody>
          <a:bodyPr/>
          <a:lstStyle/>
          <a:p>
            <a:fld id="{C485584D-7D79-4248-9986-4CA35242F944}" type="datetimeFigureOut">
              <a:rPr lang="en-US" smtClean="0"/>
              <a:t>12/5/2022</a:t>
            </a:fld>
            <a:endParaRPr lang="en-US"/>
          </a:p>
        </p:txBody>
      </p:sp>
      <p:sp>
        <p:nvSpPr>
          <p:cNvPr id="3" name="Footer Placeholder 2">
            <a:extLst>
              <a:ext uri="{FF2B5EF4-FFF2-40B4-BE49-F238E27FC236}">
                <a16:creationId xmlns:a16="http://schemas.microsoft.com/office/drawing/2014/main" id="{7DDA5A70-FE21-4CB6-A67B-1DC798E9E3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84AD11-7FD2-432C-A6AB-395BE9275C1B}"/>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2748454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397CF-9CDD-4E78-8F35-A2FFE7867419}"/>
              </a:ext>
            </a:extLst>
          </p:cNvPr>
          <p:cNvSpPr>
            <a:spLocks noGrp="1"/>
          </p:cNvSpPr>
          <p:nvPr>
            <p:ph type="title"/>
          </p:nvPr>
        </p:nvSpPr>
        <p:spPr>
          <a:xfrm>
            <a:off x="1066800" y="457200"/>
            <a:ext cx="3705225"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7194BFE-7A85-4123-B0F7-4DB1C141CE60}"/>
              </a:ext>
            </a:extLst>
          </p:cNvPr>
          <p:cNvSpPr>
            <a:spLocks noGrp="1"/>
          </p:cNvSpPr>
          <p:nvPr>
            <p:ph idx="1"/>
          </p:nvPr>
        </p:nvSpPr>
        <p:spPr>
          <a:xfrm>
            <a:off x="5183188" y="1066800"/>
            <a:ext cx="6172200" cy="48386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641EFD6D-1929-4A73-A860-22A36FF5C17D}"/>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B399A5-94A1-4452-AFF0-918BDA8B14F9}"/>
              </a:ext>
            </a:extLst>
          </p:cNvPr>
          <p:cNvSpPr>
            <a:spLocks noGrp="1"/>
          </p:cNvSpPr>
          <p:nvPr>
            <p:ph type="dt" sz="half" idx="10"/>
          </p:nvPr>
        </p:nvSpPr>
        <p:spPr/>
        <p:txBody>
          <a:bodyPr/>
          <a:lstStyle/>
          <a:p>
            <a:fld id="{C485584D-7D79-4248-9986-4CA35242F944}" type="datetimeFigureOut">
              <a:rPr lang="en-US" smtClean="0"/>
              <a:t>12/5/2022</a:t>
            </a:fld>
            <a:endParaRPr lang="en-US"/>
          </a:p>
        </p:txBody>
      </p:sp>
      <p:sp>
        <p:nvSpPr>
          <p:cNvPr id="6" name="Footer Placeholder 5">
            <a:extLst>
              <a:ext uri="{FF2B5EF4-FFF2-40B4-BE49-F238E27FC236}">
                <a16:creationId xmlns:a16="http://schemas.microsoft.com/office/drawing/2014/main" id="{489589D8-DD83-406C-A77A-176D23993B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E46024-82ED-40EF-8846-F6CC44BC53DE}"/>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4224139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D12FA-83A4-42AF-98D7-312C4C5A7128}"/>
              </a:ext>
            </a:extLst>
          </p:cNvPr>
          <p:cNvSpPr>
            <a:spLocks noGrp="1"/>
          </p:cNvSpPr>
          <p:nvPr>
            <p:ph type="title"/>
          </p:nvPr>
        </p:nvSpPr>
        <p:spPr>
          <a:xfrm>
            <a:off x="1066800" y="457200"/>
            <a:ext cx="3705225"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6CF1DC8-2932-4C6E-BFBB-8BA1C9598425}"/>
              </a:ext>
            </a:extLst>
          </p:cNvPr>
          <p:cNvSpPr>
            <a:spLocks noGrp="1"/>
          </p:cNvSpPr>
          <p:nvPr>
            <p:ph type="pic" idx="1"/>
          </p:nvPr>
        </p:nvSpPr>
        <p:spPr>
          <a:xfrm>
            <a:off x="5183188" y="1066800"/>
            <a:ext cx="5942012" cy="48387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D6E0000-EF01-46A5-8A71-25FB7EA3F94A}"/>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1AD40B-9246-4532-9F73-5BA9061C3ABA}"/>
              </a:ext>
            </a:extLst>
          </p:cNvPr>
          <p:cNvSpPr>
            <a:spLocks noGrp="1"/>
          </p:cNvSpPr>
          <p:nvPr>
            <p:ph type="dt" sz="half" idx="10"/>
          </p:nvPr>
        </p:nvSpPr>
        <p:spPr/>
        <p:txBody>
          <a:bodyPr/>
          <a:lstStyle/>
          <a:p>
            <a:fld id="{C485584D-7D79-4248-9986-4CA35242F944}" type="datetimeFigureOut">
              <a:rPr lang="en-US" smtClean="0"/>
              <a:t>12/5/2022</a:t>
            </a:fld>
            <a:endParaRPr lang="en-US"/>
          </a:p>
        </p:txBody>
      </p:sp>
      <p:sp>
        <p:nvSpPr>
          <p:cNvPr id="6" name="Footer Placeholder 5">
            <a:extLst>
              <a:ext uri="{FF2B5EF4-FFF2-40B4-BE49-F238E27FC236}">
                <a16:creationId xmlns:a16="http://schemas.microsoft.com/office/drawing/2014/main" id="{8BE6B9A0-5B1C-4F7B-828A-EF74E51478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2E99FB-C932-4165-A612-8B302D8F7229}"/>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539002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CE7638-D991-46E7-BF2C-67D1AC829628}"/>
              </a:ext>
            </a:extLst>
          </p:cNvPr>
          <p:cNvSpPr>
            <a:spLocks noGrp="1"/>
          </p:cNvSpPr>
          <p:nvPr>
            <p:ph type="title"/>
          </p:nvPr>
        </p:nvSpPr>
        <p:spPr>
          <a:xfrm>
            <a:off x="1028700" y="723900"/>
            <a:ext cx="10134600" cy="1288489"/>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CA7C6B9C-4923-4DAB-9748-D5CD289EB978}"/>
              </a:ext>
            </a:extLst>
          </p:cNvPr>
          <p:cNvSpPr>
            <a:spLocks noGrp="1"/>
          </p:cNvSpPr>
          <p:nvPr>
            <p:ph type="body" idx="1"/>
          </p:nvPr>
        </p:nvSpPr>
        <p:spPr>
          <a:xfrm>
            <a:off x="1028700" y="2161903"/>
            <a:ext cx="10134600" cy="396934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7578CF6-4B33-40E4-B881-5F4C568378E1}"/>
              </a:ext>
            </a:extLst>
          </p:cNvPr>
          <p:cNvSpPr>
            <a:spLocks noGrp="1"/>
          </p:cNvSpPr>
          <p:nvPr>
            <p:ph type="sldNum" sz="quarter" idx="4"/>
          </p:nvPr>
        </p:nvSpPr>
        <p:spPr>
          <a:xfrm>
            <a:off x="11394765" y="6245032"/>
            <a:ext cx="524491" cy="365125"/>
          </a:xfrm>
          <a:prstGeom prst="rect">
            <a:avLst/>
          </a:prstGeom>
        </p:spPr>
        <p:txBody>
          <a:bodyPr vert="horz" lIns="91440" tIns="45720" rIns="91440" bIns="45720" rtlCol="0" anchor="ctr"/>
          <a:lstStyle>
            <a:lvl1pPr algn="r">
              <a:defRPr sz="1050">
                <a:solidFill>
                  <a:schemeClr val="tx2"/>
                </a:solidFill>
              </a:defRPr>
            </a:lvl1pPr>
          </a:lstStyle>
          <a:p>
            <a:fld id="{19590046-DA73-4BBF-84B5-C08E6F75191A}" type="slidenum">
              <a:rPr lang="en-US" smtClean="0"/>
              <a:t>‹#›</a:t>
            </a:fld>
            <a:endParaRPr lang="en-US"/>
          </a:p>
        </p:txBody>
      </p:sp>
      <p:sp>
        <p:nvSpPr>
          <p:cNvPr id="4" name="Date Placeholder 3">
            <a:extLst>
              <a:ext uri="{FF2B5EF4-FFF2-40B4-BE49-F238E27FC236}">
                <a16:creationId xmlns:a16="http://schemas.microsoft.com/office/drawing/2014/main" id="{25AE857E-F564-4539-9984-10435B6140AC}"/>
              </a:ext>
            </a:extLst>
          </p:cNvPr>
          <p:cNvSpPr>
            <a:spLocks noGrp="1"/>
          </p:cNvSpPr>
          <p:nvPr>
            <p:ph type="dt" sz="half" idx="2"/>
          </p:nvPr>
        </p:nvSpPr>
        <p:spPr>
          <a:xfrm>
            <a:off x="354841" y="6245032"/>
            <a:ext cx="2659380" cy="365125"/>
          </a:xfrm>
          <a:prstGeom prst="rect">
            <a:avLst/>
          </a:prstGeom>
        </p:spPr>
        <p:txBody>
          <a:bodyPr vert="horz" lIns="91440" tIns="45720" rIns="91440" bIns="45720" rtlCol="0" anchor="ctr"/>
          <a:lstStyle>
            <a:lvl1pPr algn="l">
              <a:defRPr sz="1050">
                <a:solidFill>
                  <a:schemeClr val="tx2"/>
                </a:solidFill>
              </a:defRPr>
            </a:lvl1pPr>
          </a:lstStyle>
          <a:p>
            <a:fld id="{C485584D-7D79-4248-9986-4CA35242F944}" type="datetimeFigureOut">
              <a:rPr lang="en-US" smtClean="0"/>
              <a:t>12/5/2022</a:t>
            </a:fld>
            <a:endParaRPr lang="en-US"/>
          </a:p>
        </p:txBody>
      </p:sp>
      <p:sp>
        <p:nvSpPr>
          <p:cNvPr id="5" name="Footer Placeholder 4">
            <a:extLst>
              <a:ext uri="{FF2B5EF4-FFF2-40B4-BE49-F238E27FC236}">
                <a16:creationId xmlns:a16="http://schemas.microsoft.com/office/drawing/2014/main" id="{7D1EABEF-B998-4B11-A878-8F492F8E3983}"/>
              </a:ext>
            </a:extLst>
          </p:cNvPr>
          <p:cNvSpPr>
            <a:spLocks noGrp="1"/>
          </p:cNvSpPr>
          <p:nvPr>
            <p:ph type="ftr" sz="quarter" idx="3"/>
          </p:nvPr>
        </p:nvSpPr>
        <p:spPr>
          <a:xfrm>
            <a:off x="7279964" y="6245033"/>
            <a:ext cx="4112222" cy="365125"/>
          </a:xfrm>
          <a:prstGeom prst="rect">
            <a:avLst/>
          </a:prstGeom>
        </p:spPr>
        <p:txBody>
          <a:bodyPr vert="horz" lIns="91440" tIns="45720" rIns="91440" bIns="45720" rtlCol="0" anchor="ctr"/>
          <a:lstStyle>
            <a:lvl1pPr algn="r">
              <a:defRPr sz="1050">
                <a:solidFill>
                  <a:schemeClr val="tx2"/>
                </a:solidFill>
              </a:defRPr>
            </a:lvl1pPr>
          </a:lstStyle>
          <a:p>
            <a:endParaRPr lang="en-US"/>
          </a:p>
        </p:txBody>
      </p:sp>
      <p:sp>
        <p:nvSpPr>
          <p:cNvPr id="16" name="Freeform: Shape 15">
            <a:extLst>
              <a:ext uri="{FF2B5EF4-FFF2-40B4-BE49-F238E27FC236}">
                <a16:creationId xmlns:a16="http://schemas.microsoft.com/office/drawing/2014/main" id="{9EB54D17-3792-403D-9127-495845021D2B}"/>
              </a:ext>
            </a:extLst>
          </p:cNvPr>
          <p:cNvSpPr/>
          <p:nvPr/>
        </p:nvSpPr>
        <p:spPr>
          <a:xfrm>
            <a:off x="0" y="0"/>
            <a:ext cx="12192000" cy="6858000"/>
          </a:xfrm>
          <a:custGeom>
            <a:avLst/>
            <a:gdLst>
              <a:gd name="connsiteX0" fmla="*/ 160920 w 12192000"/>
              <a:gd name="connsiteY0" fmla="*/ 157606 h 6858000"/>
              <a:gd name="connsiteX1" fmla="*/ 160920 w 12192000"/>
              <a:gd name="connsiteY1" fmla="*/ 6700394 h 6858000"/>
              <a:gd name="connsiteX2" fmla="*/ 12031081 w 12192000"/>
              <a:gd name="connsiteY2" fmla="*/ 6700394 h 6858000"/>
              <a:gd name="connsiteX3" fmla="*/ 12031081 w 12192000"/>
              <a:gd name="connsiteY3" fmla="*/ 157606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60920" y="157606"/>
                </a:moveTo>
                <a:lnTo>
                  <a:pt x="160920" y="6700394"/>
                </a:lnTo>
                <a:lnTo>
                  <a:pt x="12031081" y="6700394"/>
                </a:lnTo>
                <a:lnTo>
                  <a:pt x="12031081" y="157606"/>
                </a:lnTo>
                <a:close/>
                <a:moveTo>
                  <a:pt x="0" y="0"/>
                </a:moveTo>
                <a:lnTo>
                  <a:pt x="12192000" y="0"/>
                </a:lnTo>
                <a:lnTo>
                  <a:pt x="12192000" y="6858000"/>
                </a:lnTo>
                <a:lnTo>
                  <a:pt x="0" y="685800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794193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88" r:id="rId6"/>
    <p:sldLayoutId id="2147483684" r:id="rId7"/>
    <p:sldLayoutId id="2147483685" r:id="rId8"/>
    <p:sldLayoutId id="2147483686" r:id="rId9"/>
    <p:sldLayoutId id="2147483687" r:id="rId10"/>
    <p:sldLayoutId id="2147483689" r:id="rId11"/>
  </p:sldLayoutIdLst>
  <p:txStyles>
    <p:titleStyle>
      <a:lvl1pPr algn="l" defTabSz="914400" rtl="0" eaLnBrk="1" latinLnBrk="0" hangingPunct="1">
        <a:lnSpc>
          <a:spcPct val="110000"/>
        </a:lnSpc>
        <a:spcBef>
          <a:spcPct val="0"/>
        </a:spcBef>
        <a:buNone/>
        <a:defRPr sz="3200" kern="1200" cap="none" baseline="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buFontTx/>
        <a:buNone/>
        <a:defRPr sz="2000" kern="1200">
          <a:solidFill>
            <a:schemeClr val="tx2"/>
          </a:solidFill>
          <a:latin typeface="+mn-lt"/>
          <a:ea typeface="+mn-ea"/>
          <a:cs typeface="+mn-cs"/>
        </a:defRPr>
      </a:lvl1pPr>
      <a:lvl2pPr marL="274320" indent="-228600" algn="l" defTabSz="914400" rtl="0" eaLnBrk="1" latinLnBrk="0" hangingPunct="1">
        <a:lnSpc>
          <a:spcPct val="110000"/>
        </a:lnSpc>
        <a:spcBef>
          <a:spcPts val="500"/>
        </a:spcBef>
        <a:buSzPct val="85000"/>
        <a:buFont typeface="Arial" panose="020B0604020202020204" pitchFamily="34" charset="0"/>
        <a:buChar char="•"/>
        <a:defRPr sz="1800" kern="1200">
          <a:solidFill>
            <a:schemeClr val="tx2"/>
          </a:solidFill>
          <a:latin typeface="+mn-lt"/>
          <a:ea typeface="+mn-ea"/>
          <a:cs typeface="+mn-cs"/>
        </a:defRPr>
      </a:lvl2pPr>
      <a:lvl3pPr marL="274320" indent="0" algn="l" defTabSz="914400" rtl="0" eaLnBrk="1" latinLnBrk="0" hangingPunct="1">
        <a:lnSpc>
          <a:spcPct val="110000"/>
        </a:lnSpc>
        <a:spcBef>
          <a:spcPts val="500"/>
        </a:spcBef>
        <a:buFontTx/>
        <a:buNone/>
        <a:defRPr sz="1600" kern="1200">
          <a:solidFill>
            <a:schemeClr val="tx2"/>
          </a:solidFill>
          <a:latin typeface="+mn-lt"/>
          <a:ea typeface="+mn-ea"/>
          <a:cs typeface="+mn-cs"/>
        </a:defRPr>
      </a:lvl3pPr>
      <a:lvl4pPr marL="548640" indent="-228600" algn="l" defTabSz="914400" rtl="0" eaLnBrk="1" latinLnBrk="0" hangingPunct="1">
        <a:lnSpc>
          <a:spcPct val="110000"/>
        </a:lnSpc>
        <a:spcBef>
          <a:spcPts val="500"/>
        </a:spcBef>
        <a:buFont typeface="Arial" panose="020B0604020202020204" pitchFamily="34" charset="0"/>
        <a:buChar char="•"/>
        <a:defRPr sz="1400" kern="1200">
          <a:solidFill>
            <a:schemeClr val="tx2"/>
          </a:solidFill>
          <a:latin typeface="+mn-lt"/>
          <a:ea typeface="+mn-ea"/>
          <a:cs typeface="+mn-cs"/>
        </a:defRPr>
      </a:lvl4pPr>
      <a:lvl5pPr marL="548640" indent="0" algn="l" defTabSz="914400" rtl="0" eaLnBrk="1" latinLnBrk="0" hangingPunct="1">
        <a:lnSpc>
          <a:spcPct val="110000"/>
        </a:lnSpc>
        <a:spcBef>
          <a:spcPts val="500"/>
        </a:spcBef>
        <a:buFontTx/>
        <a:buNone/>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healthline.com/health/allergies/food-allergy-sensitivity-difference#food-sensitivities" TargetMode="External"/><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medlineplus.gov/hives.html"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fda.gov/food/food-allergensgluten-free-guidance-documents-regulatory-information/food-allergen-labeling-and-consumer-protection-act-2004-questions-and-answers#q6" TargetMode="External"/><Relationship Id="rId2" Type="http://schemas.openxmlformats.org/officeDocument/2006/relationships/hyperlink" Target="https://www.aaaai.org/tools-for-the-public/conditions-library/allergies/anaphylaxis"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fda.gov/media/79019/download" TargetMode="External"/><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hyperlink" Target="https://kidshealth.org/en/parents/egg-allergy.html/"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hyperlink" Target="https://www.foodallergy.org/living-food-allergies/food-allergy-essentials/common-allergens/tree-nut"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s://www.mayoclinic.org/diseases-conditions/peanut-allergy/symptoms-causes/syc-20376175?p=1" TargetMode="Externa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s://www.mayoclinic.org/diseases-conditions/wheat-allergy/symptoms-causes/syc-20378897?p=1"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s://www.drugs.com/monograph/epinephrine-systemic.html"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s://nalearning.org/"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agriculture.pa.gov/consumer_protection/FoodSafety/Retail%20Food/Retail%20Foods%20Facilities%20and%20Restaurants/Documents/FDA%20Food%20Code%202017.pdf"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opentextbc.ca/foodsafety" TargetMode="External"/><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intercoastalmedical.com/2018/01/12/can-allergies-lower-your-immune-system"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s://www.foodallergy.org/resources/how-read-food-label"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hyperlink" Target="https://www.foodallergy.org/resources/tips-avoiding-your-allergens-pdf"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2.xml"/><Relationship Id="rId1" Type="http://schemas.openxmlformats.org/officeDocument/2006/relationships/video" Target="https://www.youtube.com/embed/roZq-Dc_L1U?feature=oembed" TargetMode="External"/></Relationships>
</file>

<file path=ppt/slides/_rels/slide7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hyperlink" Target="https://www.momsmeals.com/?gclid=Cj0KCQiAm5ycBhCXARIsAPldzoUmT3ylZH9vm9H4yo3TdApX1QCKyNx2hgKtYFKSaQSDYTh8TEf3kJIaAmnfEALw_wcB"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6.xml"/><Relationship Id="rId4" Type="http://schemas.openxmlformats.org/officeDocument/2006/relationships/image" Target="../media/image60.jpeg"/></Relationships>
</file>

<file path=ppt/slides/_rels/slide9.xml.rels><?xml version="1.0" encoding="UTF-8" standalone="yes"?>
<Relationships xmlns="http://schemas.openxmlformats.org/package/2006/relationships"><Relationship Id="rId3" Type="http://schemas.openxmlformats.org/officeDocument/2006/relationships/hyperlink" Target="https://www.healthline.com/nutrition/common-food-intolerances#TOC_TITLE_HDR_4" TargetMode="External"/><Relationship Id="rId2" Type="http://schemas.openxmlformats.org/officeDocument/2006/relationships/hyperlink" Target="https://medlineplus.gov/genetics/condition/lactose-intolerance/#statistics"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20">
            <a:extLst>
              <a:ext uri="{FF2B5EF4-FFF2-40B4-BE49-F238E27FC236}">
                <a16:creationId xmlns:a16="http://schemas.microsoft.com/office/drawing/2014/main" id="{4905C695-F54E-4EF8-8AEF-811D460E7A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22">
            <a:extLst>
              <a:ext uri="{FF2B5EF4-FFF2-40B4-BE49-F238E27FC236}">
                <a16:creationId xmlns:a16="http://schemas.microsoft.com/office/drawing/2014/main" id="{485CD2A3-2099-476E-9A85-55DC735FA2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 y="159026"/>
            <a:ext cx="5943600"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A65D93-C91A-DDD7-3756-E96ABEA24003}"/>
              </a:ext>
            </a:extLst>
          </p:cNvPr>
          <p:cNvSpPr>
            <a:spLocks noGrp="1"/>
          </p:cNvSpPr>
          <p:nvPr>
            <p:ph type="ctrTitle"/>
          </p:nvPr>
        </p:nvSpPr>
        <p:spPr>
          <a:xfrm>
            <a:off x="818062" y="1066801"/>
            <a:ext cx="4612277" cy="2077328"/>
          </a:xfrm>
        </p:spPr>
        <p:txBody>
          <a:bodyPr>
            <a:normAutofit/>
          </a:bodyPr>
          <a:lstStyle/>
          <a:p>
            <a:r>
              <a:rPr lang="en-US"/>
              <a:t>NM-AAA Training #2 FOOD Allergies</a:t>
            </a:r>
            <a:br>
              <a:rPr lang="en-US"/>
            </a:br>
            <a:endParaRPr lang="en-US" dirty="0"/>
          </a:p>
        </p:txBody>
      </p:sp>
      <p:sp>
        <p:nvSpPr>
          <p:cNvPr id="3" name="Subtitle 2">
            <a:extLst>
              <a:ext uri="{FF2B5EF4-FFF2-40B4-BE49-F238E27FC236}">
                <a16:creationId xmlns:a16="http://schemas.microsoft.com/office/drawing/2014/main" id="{4320E10D-01D5-3EC3-D9AA-85D5B2C1C120}"/>
              </a:ext>
            </a:extLst>
          </p:cNvPr>
          <p:cNvSpPr>
            <a:spLocks noGrp="1"/>
          </p:cNvSpPr>
          <p:nvPr>
            <p:ph type="subTitle" idx="1"/>
          </p:nvPr>
        </p:nvSpPr>
        <p:spPr>
          <a:xfrm>
            <a:off x="954645" y="4876803"/>
            <a:ext cx="4339111" cy="1233323"/>
          </a:xfrm>
        </p:spPr>
        <p:txBody>
          <a:bodyPr anchor="t">
            <a:normAutofit/>
          </a:bodyPr>
          <a:lstStyle/>
          <a:p>
            <a:pPr>
              <a:lnSpc>
                <a:spcPct val="90000"/>
              </a:lnSpc>
            </a:pPr>
            <a:r>
              <a:rPr lang="en-US"/>
              <a:t>Constance Rudnicki MS, RDN, LD </a:t>
            </a:r>
          </a:p>
          <a:p>
            <a:pPr>
              <a:lnSpc>
                <a:spcPct val="90000"/>
              </a:lnSpc>
            </a:pPr>
            <a:r>
              <a:rPr lang="en-US"/>
              <a:t>Registered Dietitian/Nutritionist</a:t>
            </a:r>
          </a:p>
          <a:p>
            <a:pPr>
              <a:lnSpc>
                <a:spcPct val="90000"/>
              </a:lnSpc>
            </a:pPr>
            <a:r>
              <a:rPr lang="en-US"/>
              <a:t>Non-Metro Area Agency on Aging</a:t>
            </a:r>
          </a:p>
        </p:txBody>
      </p:sp>
      <p:pic>
        <p:nvPicPr>
          <p:cNvPr id="5" name="Picture 4">
            <a:extLst>
              <a:ext uri="{FF2B5EF4-FFF2-40B4-BE49-F238E27FC236}">
                <a16:creationId xmlns:a16="http://schemas.microsoft.com/office/drawing/2014/main" id="{9E1668D0-2611-B169-CFB7-C371227D7B6D}"/>
              </a:ext>
            </a:extLst>
          </p:cNvPr>
          <p:cNvPicPr>
            <a:picLocks noChangeAspect="1"/>
          </p:cNvPicPr>
          <p:nvPr/>
        </p:nvPicPr>
        <p:blipFill>
          <a:blip r:embed="rId2"/>
          <a:stretch>
            <a:fillRect/>
          </a:stretch>
        </p:blipFill>
        <p:spPr>
          <a:xfrm>
            <a:off x="7370321" y="724233"/>
            <a:ext cx="3539476" cy="2543998"/>
          </a:xfrm>
          <a:prstGeom prst="rect">
            <a:avLst/>
          </a:prstGeom>
        </p:spPr>
      </p:pic>
      <p:pic>
        <p:nvPicPr>
          <p:cNvPr id="4" name="Picture 3" descr="A splash of colors on a white surface">
            <a:extLst>
              <a:ext uri="{FF2B5EF4-FFF2-40B4-BE49-F238E27FC236}">
                <a16:creationId xmlns:a16="http://schemas.microsoft.com/office/drawing/2014/main" id="{763DCA5D-9A9F-97A1-AE16-05DCB0CEDCCE}"/>
              </a:ext>
            </a:extLst>
          </p:cNvPr>
          <p:cNvPicPr>
            <a:picLocks noChangeAspect="1"/>
          </p:cNvPicPr>
          <p:nvPr/>
        </p:nvPicPr>
        <p:blipFill rotWithShape="1">
          <a:blip r:embed="rId3"/>
          <a:srcRect t="2397" b="22603"/>
          <a:stretch/>
        </p:blipFill>
        <p:spPr>
          <a:xfrm>
            <a:off x="6877809" y="3590069"/>
            <a:ext cx="4524501" cy="2545032"/>
          </a:xfrm>
          <a:prstGeom prst="rect">
            <a:avLst/>
          </a:prstGeom>
        </p:spPr>
      </p:pic>
      <p:grpSp>
        <p:nvGrpSpPr>
          <p:cNvPr id="55" name="Group 24">
            <a:extLst>
              <a:ext uri="{FF2B5EF4-FFF2-40B4-BE49-F238E27FC236}">
                <a16:creationId xmlns:a16="http://schemas.microsoft.com/office/drawing/2014/main" id="{E92979E8-2E86-433E-A7E4-5F102E45A8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90458" y="4237480"/>
            <a:ext cx="867485" cy="115439"/>
            <a:chOff x="8910933" y="1861308"/>
            <a:chExt cx="867485" cy="115439"/>
          </a:xfrm>
        </p:grpSpPr>
        <p:sp>
          <p:nvSpPr>
            <p:cNvPr id="26" name="Rectangle 25">
              <a:extLst>
                <a:ext uri="{FF2B5EF4-FFF2-40B4-BE49-F238E27FC236}">
                  <a16:creationId xmlns:a16="http://schemas.microsoft.com/office/drawing/2014/main" id="{CDDEF0D5-EF9F-43D4-BF40-27A3121E02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27" name="Straight Connector 26">
              <a:extLst>
                <a:ext uri="{FF2B5EF4-FFF2-40B4-BE49-F238E27FC236}">
                  <a16:creationId xmlns:a16="http://schemas.microsoft.com/office/drawing/2014/main" id="{71438B34-2B34-4614-B3B4-D099271503B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C691BDB-93D3-4721-903C-45DD9590F11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0243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8">
            <a:extLst>
              <a:ext uri="{FF2B5EF4-FFF2-40B4-BE49-F238E27FC236}">
                <a16:creationId xmlns:a16="http://schemas.microsoft.com/office/drawing/2014/main" id="{C07271E9-21F4-400B-84B6-052EAFCFE5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10">
            <a:extLst>
              <a:ext uri="{FF2B5EF4-FFF2-40B4-BE49-F238E27FC236}">
                <a16:creationId xmlns:a16="http://schemas.microsoft.com/office/drawing/2014/main" id="{3E3D78ED-34B7-4F8E-8377-994DCAD3C8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69648"/>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 descr="Bowl of cereal">
            <a:extLst>
              <a:ext uri="{FF2B5EF4-FFF2-40B4-BE49-F238E27FC236}">
                <a16:creationId xmlns:a16="http://schemas.microsoft.com/office/drawing/2014/main" id="{23107A5D-AA1F-F87D-9721-C96148B26CB3}"/>
              </a:ext>
            </a:extLst>
          </p:cNvPr>
          <p:cNvPicPr>
            <a:picLocks noChangeAspect="1"/>
          </p:cNvPicPr>
          <p:nvPr/>
        </p:nvPicPr>
        <p:blipFill rotWithShape="1">
          <a:blip r:embed="rId2">
            <a:alphaModFix amt="40000"/>
          </a:blip>
          <a:srcRect t="15030" b="6165"/>
          <a:stretch/>
        </p:blipFill>
        <p:spPr>
          <a:xfrm>
            <a:off x="20" y="10"/>
            <a:ext cx="12191979" cy="6869638"/>
          </a:xfrm>
          <a:prstGeom prst="rect">
            <a:avLst/>
          </a:prstGeom>
        </p:spPr>
      </p:pic>
      <p:sp>
        <p:nvSpPr>
          <p:cNvPr id="2" name="Title 1">
            <a:extLst>
              <a:ext uri="{FF2B5EF4-FFF2-40B4-BE49-F238E27FC236}">
                <a16:creationId xmlns:a16="http://schemas.microsoft.com/office/drawing/2014/main" id="{CE0CFD0E-8E47-7DFB-EEBE-10FAA695114A}"/>
              </a:ext>
            </a:extLst>
          </p:cNvPr>
          <p:cNvSpPr>
            <a:spLocks noGrp="1"/>
          </p:cNvSpPr>
          <p:nvPr>
            <p:ph type="title"/>
          </p:nvPr>
        </p:nvSpPr>
        <p:spPr>
          <a:xfrm>
            <a:off x="1736785" y="723900"/>
            <a:ext cx="8718430" cy="1288489"/>
          </a:xfrm>
          <a:effectLst>
            <a:outerShdw blurRad="50800" dist="12700" dir="2700000" algn="tl" rotWithShape="0">
              <a:prstClr val="black">
                <a:alpha val="40000"/>
              </a:prstClr>
            </a:outerShdw>
          </a:effectLst>
        </p:spPr>
        <p:txBody>
          <a:bodyPr>
            <a:normAutofit/>
          </a:bodyPr>
          <a:lstStyle/>
          <a:p>
            <a:pPr algn="ctr"/>
            <a:r>
              <a:rPr lang="en-US" b="0" i="0">
                <a:solidFill>
                  <a:schemeClr val="tx1"/>
                </a:solidFill>
                <a:effectLst/>
                <a:latin typeface="Helvetica Neue"/>
              </a:rPr>
              <a:t>Food sensitivity</a:t>
            </a:r>
            <a:br>
              <a:rPr lang="en-US" b="0" i="0">
                <a:solidFill>
                  <a:schemeClr val="tx1"/>
                </a:solidFill>
                <a:effectLst/>
                <a:latin typeface="Helvetica Neue"/>
              </a:rPr>
            </a:br>
            <a:endParaRPr lang="en-US">
              <a:solidFill>
                <a:schemeClr val="tx1"/>
              </a:solidFill>
            </a:endParaRPr>
          </a:p>
        </p:txBody>
      </p:sp>
      <p:sp>
        <p:nvSpPr>
          <p:cNvPr id="45" name="Content Placeholder 2">
            <a:extLst>
              <a:ext uri="{FF2B5EF4-FFF2-40B4-BE49-F238E27FC236}">
                <a16:creationId xmlns:a16="http://schemas.microsoft.com/office/drawing/2014/main" id="{E69289E2-882C-730E-C346-9B3E305FDA4A}"/>
              </a:ext>
            </a:extLst>
          </p:cNvPr>
          <p:cNvSpPr>
            <a:spLocks noGrp="1"/>
          </p:cNvSpPr>
          <p:nvPr>
            <p:ph idx="1"/>
          </p:nvPr>
        </p:nvSpPr>
        <p:spPr>
          <a:xfrm>
            <a:off x="2701962" y="2161903"/>
            <a:ext cx="6788076" cy="3416512"/>
          </a:xfrm>
          <a:effectLst>
            <a:outerShdw blurRad="50800" dist="12700" dir="2700000" algn="tl" rotWithShape="0">
              <a:prstClr val="black">
                <a:alpha val="40000"/>
              </a:prstClr>
            </a:outerShdw>
          </a:effectLst>
        </p:spPr>
        <p:txBody>
          <a:bodyPr>
            <a:normAutofit/>
          </a:bodyPr>
          <a:lstStyle/>
          <a:p>
            <a:pPr algn="ctr">
              <a:lnSpc>
                <a:spcPct val="100000"/>
              </a:lnSpc>
            </a:pPr>
            <a:r>
              <a:rPr lang="en-US" sz="1600" b="0" i="0">
                <a:solidFill>
                  <a:schemeClr val="tx1"/>
                </a:solidFill>
                <a:effectLst/>
                <a:latin typeface="Helvetica Neue"/>
              </a:rPr>
              <a:t>Unlike both food allergens and food intolerance, food sensitivity isn't life-threatening. Nor is it related to the immune system. It is, instead, an inability to digest a particular type of food, and it's the result of the body failing to properly break the food down. Lactose intolerance is a common example in which the body can't break down lactose, a sugar found in dairy products.</a:t>
            </a:r>
          </a:p>
          <a:p>
            <a:pPr algn="ctr">
              <a:lnSpc>
                <a:spcPct val="100000"/>
              </a:lnSpc>
            </a:pPr>
            <a:r>
              <a:rPr lang="en-US" sz="1600" b="0" i="0">
                <a:solidFill>
                  <a:schemeClr val="tx1"/>
                </a:solidFill>
                <a:effectLst/>
                <a:latin typeface="Helvetica Neue"/>
              </a:rPr>
              <a:t>Reasons may be a lack of the needed enzymes, reactions to food additives or preservatives (like MSG or artificial colors), a sensitivity to caffeine, sugars, or other chemicals.</a:t>
            </a:r>
            <a:r>
              <a:rPr lang="en-US" sz="1600" b="0" i="0" baseline="30000">
                <a:solidFill>
                  <a:schemeClr val="tx1"/>
                </a:solidFill>
                <a:effectLst/>
                <a:latin typeface="Helvetica Neue"/>
              </a:rPr>
              <a:t>[1]</a:t>
            </a:r>
          </a:p>
          <a:p>
            <a:pPr algn="ctr">
              <a:lnSpc>
                <a:spcPct val="100000"/>
              </a:lnSpc>
            </a:pPr>
            <a:endParaRPr lang="en-US" sz="1600" b="0" i="0">
              <a:solidFill>
                <a:schemeClr val="tx1"/>
              </a:solidFill>
              <a:effectLst/>
              <a:latin typeface="Helvetica Neue"/>
            </a:endParaRPr>
          </a:p>
          <a:p>
            <a:pPr algn="ctr">
              <a:lnSpc>
                <a:spcPct val="100000"/>
              </a:lnSpc>
            </a:pPr>
            <a:r>
              <a:rPr lang="en-US" sz="1600">
                <a:solidFill>
                  <a:schemeClr val="tx1"/>
                </a:solidFill>
                <a:hlinkClick r:id="rId3"/>
              </a:rPr>
              <a:t>https://www.healthline.com/health/allergies/food-allergy-sensitivity-difference#food-sensitivities</a:t>
            </a:r>
            <a:r>
              <a:rPr lang="en-US" sz="1600">
                <a:solidFill>
                  <a:schemeClr val="tx1"/>
                </a:solidFill>
              </a:rPr>
              <a:t>.</a:t>
            </a:r>
          </a:p>
          <a:p>
            <a:pPr algn="ctr">
              <a:lnSpc>
                <a:spcPct val="100000"/>
              </a:lnSpc>
            </a:pPr>
            <a:endParaRPr lang="en-US" sz="1600">
              <a:solidFill>
                <a:schemeClr val="tx1"/>
              </a:solidFill>
            </a:endParaRPr>
          </a:p>
        </p:txBody>
      </p:sp>
      <p:grpSp>
        <p:nvGrpSpPr>
          <p:cNvPr id="46" name="Group 12">
            <a:extLst>
              <a:ext uri="{FF2B5EF4-FFF2-40B4-BE49-F238E27FC236}">
                <a16:creationId xmlns:a16="http://schemas.microsoft.com/office/drawing/2014/main" id="{A1527245-C5C2-4BD3-8317-C4D6D7A102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5849932"/>
            <a:ext cx="867485" cy="115439"/>
            <a:chOff x="8910933" y="1861308"/>
            <a:chExt cx="867485" cy="115439"/>
          </a:xfrm>
        </p:grpSpPr>
        <p:sp>
          <p:nvSpPr>
            <p:cNvPr id="47" name="Rectangle 13">
              <a:extLst>
                <a:ext uri="{FF2B5EF4-FFF2-40B4-BE49-F238E27FC236}">
                  <a16:creationId xmlns:a16="http://schemas.microsoft.com/office/drawing/2014/main" id="{E03BA463-C04F-4127-9100-1F376E519B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ffectLst>
                  <a:outerShdw blurRad="38100" dist="38100" dir="2700000" algn="tl">
                    <a:srgbClr val="000000">
                      <a:alpha val="43137"/>
                    </a:srgbClr>
                  </a:outerShdw>
                </a:effectLst>
              </a:endParaRPr>
            </a:p>
          </p:txBody>
        </p:sp>
        <p:cxnSp>
          <p:nvCxnSpPr>
            <p:cNvPr id="48" name="Straight Connector 14">
              <a:extLst>
                <a:ext uri="{FF2B5EF4-FFF2-40B4-BE49-F238E27FC236}">
                  <a16:creationId xmlns:a16="http://schemas.microsoft.com/office/drawing/2014/main" id="{01FD6DA6-F7BC-4426-8465-928C4EC4A4C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15">
              <a:extLst>
                <a:ext uri="{FF2B5EF4-FFF2-40B4-BE49-F238E27FC236}">
                  <a16:creationId xmlns:a16="http://schemas.microsoft.com/office/drawing/2014/main" id="{49A28AE3-3C29-44E4-80A5-C2937F8E7AA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57051457"/>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B22176A-41DB-4D9A-9B6F-F2296F1ED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74A8DF5-445E-49C5-B10A-8DF5FEFBC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A4E38D9-EFB8-40B5-B42B-514FBF180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15EC74-FCA5-20DC-6ABD-AAF1AB2F7DEE}"/>
              </a:ext>
            </a:extLst>
          </p:cNvPr>
          <p:cNvSpPr>
            <a:spLocks noGrp="1"/>
          </p:cNvSpPr>
          <p:nvPr>
            <p:ph type="title"/>
          </p:nvPr>
        </p:nvSpPr>
        <p:spPr>
          <a:xfrm>
            <a:off x="1824111" y="723900"/>
            <a:ext cx="8543779" cy="1287784"/>
          </a:xfrm>
        </p:spPr>
        <p:txBody>
          <a:bodyPr anchor="b">
            <a:normAutofit/>
          </a:bodyPr>
          <a:lstStyle/>
          <a:p>
            <a:pPr algn="ctr"/>
            <a:r>
              <a:rPr lang="en-US" b="0" i="0">
                <a:effectLst/>
                <a:latin typeface="Helvetica Neue"/>
              </a:rPr>
              <a:t>Food-related diseases</a:t>
            </a:r>
            <a:br>
              <a:rPr lang="en-US" b="0" i="0">
                <a:effectLst/>
                <a:latin typeface="Helvetica Neue"/>
              </a:rPr>
            </a:br>
            <a:endParaRPr lang="en-US"/>
          </a:p>
        </p:txBody>
      </p:sp>
      <p:sp>
        <p:nvSpPr>
          <p:cNvPr id="3" name="Content Placeholder 2">
            <a:extLst>
              <a:ext uri="{FF2B5EF4-FFF2-40B4-BE49-F238E27FC236}">
                <a16:creationId xmlns:a16="http://schemas.microsoft.com/office/drawing/2014/main" id="{FDA82431-9AA1-349C-D592-7FF948804A1E}"/>
              </a:ext>
            </a:extLst>
          </p:cNvPr>
          <p:cNvSpPr>
            <a:spLocks noGrp="1"/>
          </p:cNvSpPr>
          <p:nvPr>
            <p:ph idx="1"/>
          </p:nvPr>
        </p:nvSpPr>
        <p:spPr>
          <a:xfrm>
            <a:off x="2985078" y="2416630"/>
            <a:ext cx="6221845" cy="3082833"/>
          </a:xfrm>
        </p:spPr>
        <p:txBody>
          <a:bodyPr anchor="ctr">
            <a:normAutofit/>
          </a:bodyPr>
          <a:lstStyle/>
          <a:p>
            <a:pPr algn="ctr">
              <a:lnSpc>
                <a:spcPct val="100000"/>
              </a:lnSpc>
            </a:pPr>
            <a:r>
              <a:rPr lang="en-US" sz="1400" b="0" i="0">
                <a:effectLst/>
                <a:latin typeface="Helvetica Neue"/>
              </a:rPr>
              <a:t>A food-related disease is a condition that causes the digestive system to act abnormally.</a:t>
            </a:r>
          </a:p>
          <a:p>
            <a:pPr algn="ctr">
              <a:lnSpc>
                <a:spcPct val="100000"/>
              </a:lnSpc>
            </a:pPr>
            <a:r>
              <a:rPr lang="en-US" sz="1400" b="0" i="0">
                <a:effectLst/>
                <a:latin typeface="Helvetica Neue"/>
              </a:rPr>
              <a:t>A good example is celiac disease. </a:t>
            </a:r>
          </a:p>
          <a:p>
            <a:pPr algn="ctr">
              <a:lnSpc>
                <a:spcPct val="100000"/>
              </a:lnSpc>
            </a:pPr>
            <a:r>
              <a:rPr lang="en-US" sz="1400" b="0" i="0">
                <a:effectLst/>
                <a:latin typeface="Helvetica Neue"/>
              </a:rPr>
              <a:t>Celiac disease is an autoimmune disorder that results from an intolerance to gluten, a group of various proteins that are found in foods like as wheat, rye and barley.</a:t>
            </a:r>
            <a:r>
              <a:rPr lang="en-US" sz="1400" b="0" i="0" baseline="30000">
                <a:effectLst/>
                <a:latin typeface="Helvetica Neue"/>
              </a:rPr>
              <a:t>[1]</a:t>
            </a:r>
            <a:r>
              <a:rPr lang="en-US" sz="1400" b="0" i="0">
                <a:effectLst/>
                <a:latin typeface="Helvetica Neue"/>
              </a:rPr>
              <a:t> Its symptoms include chronic diarrhea, bloating, malabsorption, and a loss of appetite. It can also prevent children between six months and two years of age from growing normally.</a:t>
            </a:r>
            <a:r>
              <a:rPr lang="en-US" sz="1400" b="0" i="0" baseline="30000">
                <a:effectLst/>
                <a:latin typeface="Helvetica Neue"/>
              </a:rPr>
              <a:t>[2]</a:t>
            </a:r>
            <a:endParaRPr lang="en-US" sz="1400" b="0" i="0">
              <a:effectLst/>
              <a:latin typeface="Helvetica Neue"/>
            </a:endParaRPr>
          </a:p>
          <a:p>
            <a:pPr algn="ctr">
              <a:lnSpc>
                <a:spcPct val="100000"/>
              </a:lnSpc>
            </a:pPr>
            <a:r>
              <a:rPr lang="en-US" sz="1400" b="0" i="0">
                <a:effectLst/>
                <a:latin typeface="Helvetica Neue"/>
              </a:rPr>
              <a:t>The only treatment is a strict, lifelong gluten-free diet.</a:t>
            </a:r>
            <a:r>
              <a:rPr lang="en-US" sz="1400" b="0" i="0" baseline="30000">
                <a:effectLst/>
                <a:latin typeface="Helvetica Neue"/>
              </a:rPr>
              <a:t>[3]</a:t>
            </a:r>
            <a:r>
              <a:rPr lang="en-US" sz="1400" b="0" i="0">
                <a:effectLst/>
                <a:latin typeface="Helvetica Neue"/>
              </a:rPr>
              <a:t> Without treatment, people may suffer from intestinal lymphoma and an increased chance of an early death.</a:t>
            </a:r>
            <a:r>
              <a:rPr lang="en-US" sz="1400" b="0" i="0" baseline="30000">
                <a:effectLst/>
                <a:latin typeface="Helvetica Neue"/>
              </a:rPr>
              <a:t>[4]</a:t>
            </a:r>
            <a:endParaRPr lang="en-US" sz="1400" b="0" i="0">
              <a:effectLst/>
              <a:latin typeface="Helvetica Neue"/>
            </a:endParaRPr>
          </a:p>
          <a:p>
            <a:pPr algn="ctr">
              <a:lnSpc>
                <a:spcPct val="100000"/>
              </a:lnSpc>
            </a:pPr>
            <a:endParaRPr lang="en-US" sz="1400"/>
          </a:p>
        </p:txBody>
      </p:sp>
      <p:grpSp>
        <p:nvGrpSpPr>
          <p:cNvPr id="14" name="Group 13">
            <a:extLst>
              <a:ext uri="{FF2B5EF4-FFF2-40B4-BE49-F238E27FC236}">
                <a16:creationId xmlns:a16="http://schemas.microsoft.com/office/drawing/2014/main" id="{36996A92-4C38-41D1-AD08-0008BD7F8BE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5849932"/>
            <a:ext cx="867485" cy="115439"/>
            <a:chOff x="8910933" y="1861308"/>
            <a:chExt cx="867485" cy="115439"/>
          </a:xfrm>
        </p:grpSpPr>
        <p:sp>
          <p:nvSpPr>
            <p:cNvPr id="15" name="Rectangle 14">
              <a:extLst>
                <a:ext uri="{FF2B5EF4-FFF2-40B4-BE49-F238E27FC236}">
                  <a16:creationId xmlns:a16="http://schemas.microsoft.com/office/drawing/2014/main" id="{5AD7C091-483D-4EDB-A080-485373410A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6" name="Straight Connector 15">
              <a:extLst>
                <a:ext uri="{FF2B5EF4-FFF2-40B4-BE49-F238E27FC236}">
                  <a16:creationId xmlns:a16="http://schemas.microsoft.com/office/drawing/2014/main" id="{0FDA491D-22E6-4239-BC5F-3CB07CB558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2B1C725-5027-440D-9130-AE6A287B9C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16002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94C06-D6C5-F84E-31E3-6D76BD9FE834}"/>
              </a:ext>
            </a:extLst>
          </p:cNvPr>
          <p:cNvSpPr>
            <a:spLocks noGrp="1"/>
          </p:cNvSpPr>
          <p:nvPr>
            <p:ph type="title"/>
          </p:nvPr>
        </p:nvSpPr>
        <p:spPr/>
        <p:txBody>
          <a:bodyPr/>
          <a:lstStyle/>
          <a:p>
            <a:r>
              <a:rPr lang="en-US" b="0" i="0" dirty="0">
                <a:solidFill>
                  <a:srgbClr val="243B53"/>
                </a:solidFill>
                <a:effectLst/>
                <a:latin typeface="Helvetica Neue"/>
              </a:rPr>
              <a:t>Minor symptoms of food allergy</a:t>
            </a:r>
            <a:br>
              <a:rPr lang="en-US" b="0" i="0" dirty="0">
                <a:solidFill>
                  <a:srgbClr val="243B53"/>
                </a:solidFill>
                <a:effectLst/>
                <a:latin typeface="Helvetica Neue"/>
              </a:rPr>
            </a:br>
            <a:endParaRPr lang="en-US" dirty="0"/>
          </a:p>
        </p:txBody>
      </p:sp>
      <p:sp>
        <p:nvSpPr>
          <p:cNvPr id="3" name="Content Placeholder 2">
            <a:extLst>
              <a:ext uri="{FF2B5EF4-FFF2-40B4-BE49-F238E27FC236}">
                <a16:creationId xmlns:a16="http://schemas.microsoft.com/office/drawing/2014/main" id="{7AA86685-BBED-84EA-04E9-7F88773B2925}"/>
              </a:ext>
            </a:extLst>
          </p:cNvPr>
          <p:cNvSpPr>
            <a:spLocks noGrp="1"/>
          </p:cNvSpPr>
          <p:nvPr>
            <p:ph idx="1"/>
          </p:nvPr>
        </p:nvSpPr>
        <p:spPr/>
        <p:txBody>
          <a:bodyPr>
            <a:normAutofit fontScale="85000" lnSpcReduction="20000"/>
          </a:bodyPr>
          <a:lstStyle/>
          <a:p>
            <a:pPr algn="l"/>
            <a:r>
              <a:rPr lang="en-US" b="0" i="0" dirty="0">
                <a:solidFill>
                  <a:srgbClr val="243B53"/>
                </a:solidFill>
                <a:effectLst/>
                <a:latin typeface="Helvetica Neue"/>
              </a:rPr>
              <a:t>Rashes</a:t>
            </a:r>
          </a:p>
          <a:p>
            <a:pPr algn="l"/>
            <a:r>
              <a:rPr lang="en-US" b="0" i="0" dirty="0">
                <a:solidFill>
                  <a:srgbClr val="243B53"/>
                </a:solidFill>
                <a:effectLst/>
                <a:latin typeface="Helvetica Neue"/>
              </a:rPr>
              <a:t>A rash is a red, warm, flat or bumpy, cracked and blistering eruption of the skin. It can occur on one part of the body or the entire body.</a:t>
            </a:r>
          </a:p>
          <a:p>
            <a:pPr algn="l"/>
            <a:r>
              <a:rPr lang="en-US" b="0" i="0" dirty="0">
                <a:solidFill>
                  <a:srgbClr val="243B53"/>
                </a:solidFill>
                <a:effectLst/>
                <a:latin typeface="Helvetica Neue"/>
              </a:rPr>
              <a:t>Hives</a:t>
            </a:r>
          </a:p>
          <a:p>
            <a:pPr algn="l"/>
            <a:r>
              <a:rPr lang="en-US" b="0" i="0" dirty="0">
                <a:solidFill>
                  <a:srgbClr val="243B53"/>
                </a:solidFill>
                <a:effectLst/>
                <a:latin typeface="Helvetica Neue"/>
              </a:rPr>
              <a:t>Hives is a temporary rash that creates large, red, raised, itchy bumps.</a:t>
            </a:r>
            <a:r>
              <a:rPr lang="en-US" b="0" i="0" baseline="30000" dirty="0">
                <a:solidFill>
                  <a:srgbClr val="243B53"/>
                </a:solidFill>
                <a:effectLst/>
                <a:latin typeface="Helvetica Neue"/>
              </a:rPr>
              <a:t>[1]</a:t>
            </a:r>
            <a:r>
              <a:rPr lang="en-US" b="0" i="0" dirty="0">
                <a:solidFill>
                  <a:srgbClr val="243B53"/>
                </a:solidFill>
                <a:effectLst/>
                <a:latin typeface="Helvetica Neue"/>
              </a:rPr>
              <a:t> They might burn or sting as well.</a:t>
            </a:r>
            <a:r>
              <a:rPr lang="en-US" b="0" i="0" baseline="30000" dirty="0">
                <a:solidFill>
                  <a:srgbClr val="243B53"/>
                </a:solidFill>
                <a:effectLst/>
                <a:latin typeface="Helvetica Neue"/>
              </a:rPr>
              <a:t>[2]</a:t>
            </a:r>
            <a:endParaRPr lang="en-US" b="0" i="0" dirty="0">
              <a:solidFill>
                <a:srgbClr val="243B53"/>
              </a:solidFill>
              <a:effectLst/>
              <a:latin typeface="Helvetica Neue"/>
            </a:endParaRPr>
          </a:p>
          <a:p>
            <a:pPr algn="l"/>
            <a:r>
              <a:rPr lang="en-US" b="0" i="0" dirty="0">
                <a:solidFill>
                  <a:srgbClr val="243B53"/>
                </a:solidFill>
                <a:effectLst/>
                <a:latin typeface="Helvetica Neue"/>
              </a:rPr>
              <a:t>Itching</a:t>
            </a:r>
          </a:p>
          <a:p>
            <a:pPr algn="l"/>
            <a:r>
              <a:rPr lang="en-US" b="0" i="0" dirty="0">
                <a:solidFill>
                  <a:srgbClr val="243B53"/>
                </a:solidFill>
                <a:effectLst/>
                <a:latin typeface="Helvetica Neue"/>
              </a:rPr>
              <a:t>Itching may occur in the mouth, on the lips and tongue, in the throat, eyes, skin, or other area.</a:t>
            </a:r>
          </a:p>
          <a:p>
            <a:pPr algn="l"/>
            <a:r>
              <a:rPr lang="en-US" b="0" i="0" dirty="0">
                <a:solidFill>
                  <a:srgbClr val="243B53"/>
                </a:solidFill>
                <a:effectLst/>
                <a:latin typeface="Helvetica Neue"/>
              </a:rPr>
              <a:t>Swelling</a:t>
            </a:r>
          </a:p>
          <a:p>
            <a:pPr algn="l"/>
            <a:r>
              <a:rPr lang="en-US" b="0" i="0" dirty="0">
                <a:solidFill>
                  <a:srgbClr val="243B53"/>
                </a:solidFill>
                <a:effectLst/>
                <a:latin typeface="Helvetica Neue"/>
              </a:rPr>
              <a:t>Swelling is common too, and could inflame the lips, tongue, eyelids, or entire face.</a:t>
            </a:r>
          </a:p>
          <a:p>
            <a:pPr algn="l">
              <a:buFont typeface="+mj-lt"/>
              <a:buAutoNum type="arabicPeriod"/>
            </a:pPr>
            <a:r>
              <a:rPr lang="en-US" sz="1300" b="0" i="0" u="none" strike="noStrike" dirty="0">
                <a:solidFill>
                  <a:schemeClr val="tx1"/>
                </a:solidFill>
                <a:effectLst/>
                <a:latin typeface="Helvetica Neue"/>
                <a:hlinkClick r:id="rId2">
                  <a:extLst>
                    <a:ext uri="{A12FA001-AC4F-418D-AE19-62706E023703}">
                      <ahyp:hlinkClr xmlns:ahyp="http://schemas.microsoft.com/office/drawing/2018/hyperlinkcolor" val="tx"/>
                    </a:ext>
                  </a:extLst>
                </a:hlinkClick>
              </a:rPr>
              <a:t>https://medlineplus.gov/hives.html</a:t>
            </a:r>
            <a:endParaRPr lang="en-US" sz="1300" b="0" i="0" dirty="0">
              <a:solidFill>
                <a:schemeClr val="tx1"/>
              </a:solidFill>
              <a:effectLst/>
              <a:latin typeface="Helvetica Neue"/>
            </a:endParaRPr>
          </a:p>
          <a:p>
            <a:pPr algn="l">
              <a:buFont typeface="+mj-lt"/>
              <a:buAutoNum type="arabicPeriod"/>
            </a:pPr>
            <a:r>
              <a:rPr lang="en-US" sz="1300" b="0" i="0" dirty="0" err="1">
                <a:solidFill>
                  <a:schemeClr val="tx1"/>
                </a:solidFill>
                <a:effectLst/>
                <a:latin typeface="Helvetica Neue"/>
              </a:rPr>
              <a:t>Jafilan</a:t>
            </a:r>
            <a:r>
              <a:rPr lang="en-US" sz="1300" b="0" i="0" dirty="0">
                <a:solidFill>
                  <a:schemeClr val="tx1"/>
                </a:solidFill>
                <a:effectLst/>
                <a:latin typeface="Helvetica Neue"/>
              </a:rPr>
              <a:t>, L; James, C (December 2015). "Urticaria and Allergy-Mediated Conditions". Primary Care. 42 (4): 473–83.</a:t>
            </a:r>
          </a:p>
          <a:p>
            <a:endParaRPr lang="en-US" dirty="0"/>
          </a:p>
        </p:txBody>
      </p:sp>
    </p:spTree>
    <p:extLst>
      <p:ext uri="{BB962C8B-B14F-4D97-AF65-F5344CB8AC3E}">
        <p14:creationId xmlns:p14="http://schemas.microsoft.com/office/powerpoint/2010/main" val="21977309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19604-AFF1-3E56-2079-70FAE713D718}"/>
              </a:ext>
            </a:extLst>
          </p:cNvPr>
          <p:cNvSpPr>
            <a:spLocks noGrp="1"/>
          </p:cNvSpPr>
          <p:nvPr>
            <p:ph type="title"/>
          </p:nvPr>
        </p:nvSpPr>
        <p:spPr/>
        <p:txBody>
          <a:bodyPr/>
          <a:lstStyle/>
          <a:p>
            <a:r>
              <a:rPr lang="en-US" b="0" i="0" dirty="0">
                <a:solidFill>
                  <a:srgbClr val="243B53"/>
                </a:solidFill>
                <a:effectLst/>
                <a:latin typeface="Helvetica Neue"/>
              </a:rPr>
              <a:t>Severe symptoms of food allergy</a:t>
            </a:r>
            <a:br>
              <a:rPr lang="en-US" b="0" i="0" dirty="0">
                <a:solidFill>
                  <a:srgbClr val="243B53"/>
                </a:solidFill>
                <a:effectLst/>
                <a:latin typeface="Helvetica Neue"/>
              </a:rPr>
            </a:br>
            <a:endParaRPr lang="en-US" dirty="0"/>
          </a:p>
        </p:txBody>
      </p:sp>
      <p:sp>
        <p:nvSpPr>
          <p:cNvPr id="3" name="Content Placeholder 2">
            <a:extLst>
              <a:ext uri="{FF2B5EF4-FFF2-40B4-BE49-F238E27FC236}">
                <a16:creationId xmlns:a16="http://schemas.microsoft.com/office/drawing/2014/main" id="{EE8ADD54-2BF2-A80A-C424-D3DE09AF1EA5}"/>
              </a:ext>
            </a:extLst>
          </p:cNvPr>
          <p:cNvSpPr>
            <a:spLocks noGrp="1"/>
          </p:cNvSpPr>
          <p:nvPr>
            <p:ph idx="1"/>
          </p:nvPr>
        </p:nvSpPr>
        <p:spPr>
          <a:xfrm>
            <a:off x="1028700" y="1609725"/>
            <a:ext cx="10134600" cy="4521520"/>
          </a:xfrm>
        </p:spPr>
        <p:txBody>
          <a:bodyPr>
            <a:normAutofit fontScale="25000" lnSpcReduction="20000"/>
          </a:bodyPr>
          <a:lstStyle/>
          <a:p>
            <a:pPr algn="l"/>
            <a:r>
              <a:rPr lang="en-US" sz="5500" b="0" i="0" dirty="0">
                <a:solidFill>
                  <a:srgbClr val="243B53"/>
                </a:solidFill>
                <a:effectLst/>
                <a:latin typeface="Arial" panose="020B0604020202020204" pitchFamily="34" charset="0"/>
                <a:cs typeface="Arial" panose="020B0604020202020204" pitchFamily="34" charset="0"/>
              </a:rPr>
              <a:t>Breathing issues</a:t>
            </a:r>
          </a:p>
          <a:p>
            <a:pPr algn="l"/>
            <a:r>
              <a:rPr lang="en-US" sz="5500" b="0" i="0" dirty="0">
                <a:solidFill>
                  <a:srgbClr val="243B53"/>
                </a:solidFill>
                <a:effectLst/>
                <a:latin typeface="Arial" panose="020B0604020202020204" pitchFamily="34" charset="0"/>
                <a:cs typeface="Arial" panose="020B0604020202020204" pitchFamily="34" charset="0"/>
              </a:rPr>
              <a:t>Breathing issues related to food allergens can include wheezing, coughing, and/or shortness of breath. This could also lead to loss of consciousness.</a:t>
            </a:r>
          </a:p>
          <a:p>
            <a:pPr algn="l"/>
            <a:r>
              <a:rPr lang="en-US" sz="5500" b="0" i="0" dirty="0">
                <a:solidFill>
                  <a:srgbClr val="243B53"/>
                </a:solidFill>
                <a:effectLst/>
                <a:latin typeface="Arial" panose="020B0604020202020204" pitchFamily="34" charset="0"/>
                <a:cs typeface="Arial" panose="020B0604020202020204" pitchFamily="34" charset="0"/>
              </a:rPr>
              <a:t>Anaphylaxis</a:t>
            </a:r>
          </a:p>
          <a:p>
            <a:pPr algn="l"/>
            <a:r>
              <a:rPr lang="en-US" sz="5500" b="0" i="0" dirty="0">
                <a:solidFill>
                  <a:srgbClr val="243B53"/>
                </a:solidFill>
                <a:effectLst/>
                <a:latin typeface="Arial" panose="020B0604020202020204" pitchFamily="34" charset="0"/>
                <a:cs typeface="Arial" panose="020B0604020202020204" pitchFamily="34" charset="0"/>
              </a:rPr>
              <a:t>Anaphylaxis is a reaction resulting from mere contact with a particular substance. Because it's an allergic reaction that comes on quickly and may cause death, it's considered a medical emergency that requires immediate treatment such as an injectable epinephrine and follow-up care. It starts when the immune system overreacts to an allergen.</a:t>
            </a:r>
            <a:r>
              <a:rPr lang="en-US" sz="5500" b="0" i="0" baseline="30000" dirty="0">
                <a:solidFill>
                  <a:srgbClr val="243B53"/>
                </a:solidFill>
                <a:effectLst/>
                <a:latin typeface="Arial" panose="020B0604020202020204" pitchFamily="34" charset="0"/>
                <a:cs typeface="Arial" panose="020B0604020202020204" pitchFamily="34" charset="0"/>
              </a:rPr>
              <a:t>[1]</a:t>
            </a:r>
            <a:endParaRPr lang="en-US" sz="5500" b="0" i="0" dirty="0">
              <a:solidFill>
                <a:srgbClr val="243B53"/>
              </a:solidFill>
              <a:effectLst/>
              <a:latin typeface="Arial" panose="020B0604020202020204" pitchFamily="34" charset="0"/>
              <a:cs typeface="Arial" panose="020B0604020202020204" pitchFamily="34" charset="0"/>
            </a:endParaRPr>
          </a:p>
          <a:p>
            <a:pPr algn="l"/>
            <a:r>
              <a:rPr lang="en-US" sz="5500" b="0" i="0" dirty="0">
                <a:solidFill>
                  <a:srgbClr val="243B53"/>
                </a:solidFill>
                <a:effectLst/>
                <a:latin typeface="Arial" panose="020B0604020202020204" pitchFamily="34" charset="0"/>
                <a:cs typeface="Arial" panose="020B0604020202020204" pitchFamily="34" charset="0"/>
              </a:rPr>
              <a:t>Death</a:t>
            </a:r>
          </a:p>
          <a:p>
            <a:pPr algn="l"/>
            <a:r>
              <a:rPr lang="en-US" sz="5500" b="0" i="0" dirty="0">
                <a:solidFill>
                  <a:srgbClr val="243B53"/>
                </a:solidFill>
                <a:effectLst/>
                <a:latin typeface="Arial" panose="020B0604020202020204" pitchFamily="34" charset="0"/>
                <a:cs typeface="Arial" panose="020B0604020202020204" pitchFamily="34" charset="0"/>
              </a:rPr>
              <a:t>In the United States, around 12 million people have food allergies. And that number is increasing.</a:t>
            </a:r>
            <a:r>
              <a:rPr lang="en-US" sz="5500" b="0" i="0" baseline="30000" dirty="0">
                <a:solidFill>
                  <a:srgbClr val="243B53"/>
                </a:solidFill>
                <a:effectLst/>
                <a:latin typeface="Arial" panose="020B0604020202020204" pitchFamily="34" charset="0"/>
                <a:cs typeface="Arial" panose="020B0604020202020204" pitchFamily="34" charset="0"/>
              </a:rPr>
              <a:t>[2, 3, 4]</a:t>
            </a:r>
            <a:r>
              <a:rPr lang="en-US" sz="5500" b="0" i="0" dirty="0">
                <a:solidFill>
                  <a:srgbClr val="243B53"/>
                </a:solidFill>
                <a:effectLst/>
                <a:latin typeface="Arial" panose="020B0604020202020204" pitchFamily="34" charset="0"/>
                <a:cs typeface="Arial" panose="020B0604020202020204" pitchFamily="34" charset="0"/>
              </a:rPr>
              <a:t> These allergies bring about approximately 30,000 emergency room visits and 150 deaths per year.</a:t>
            </a:r>
            <a:r>
              <a:rPr lang="en-US" sz="5500" b="0" i="0" baseline="30000" dirty="0">
                <a:solidFill>
                  <a:srgbClr val="243B53"/>
                </a:solidFill>
                <a:effectLst/>
                <a:latin typeface="Arial" panose="020B0604020202020204" pitchFamily="34" charset="0"/>
                <a:cs typeface="Arial" panose="020B0604020202020204" pitchFamily="34" charset="0"/>
              </a:rPr>
              <a:t>[5]</a:t>
            </a:r>
          </a:p>
          <a:p>
            <a:pPr algn="l"/>
            <a:endParaRPr lang="en-US" sz="3500" b="0" i="0" dirty="0">
              <a:solidFill>
                <a:srgbClr val="243B53"/>
              </a:solidFill>
              <a:effectLst/>
              <a:latin typeface="Helvetica Neue"/>
            </a:endParaRPr>
          </a:p>
          <a:p>
            <a:pPr algn="l"/>
            <a:endParaRPr lang="en-US" dirty="0">
              <a:solidFill>
                <a:srgbClr val="243B53"/>
              </a:solidFill>
              <a:latin typeface="Helvetica Neue"/>
            </a:endParaRPr>
          </a:p>
          <a:p>
            <a:pPr algn="l"/>
            <a:endParaRPr lang="en-US" b="0" i="0" dirty="0">
              <a:solidFill>
                <a:srgbClr val="243B53"/>
              </a:solidFill>
              <a:effectLst/>
              <a:latin typeface="Helvetica Neue"/>
            </a:endParaRPr>
          </a:p>
          <a:p>
            <a:pPr algn="l"/>
            <a:endParaRPr lang="en-US" b="0" i="0" dirty="0">
              <a:solidFill>
                <a:srgbClr val="243B53"/>
              </a:solidFill>
              <a:effectLst/>
              <a:latin typeface="Helvetica Neue"/>
            </a:endParaRPr>
          </a:p>
          <a:p>
            <a:pPr algn="l">
              <a:buFont typeface="+mj-lt"/>
              <a:buAutoNum type="arabicPeriod"/>
            </a:pPr>
            <a:r>
              <a:rPr lang="en-US" sz="1500" b="0" i="0" u="none" strike="noStrike" dirty="0">
                <a:solidFill>
                  <a:srgbClr val="0D6EFD"/>
                </a:solidFill>
                <a:effectLst/>
                <a:latin typeface="Helvetica Neue"/>
                <a:hlinkClick r:id="rId2"/>
              </a:rPr>
              <a:t>https://www.aaaai.org/tools-for-the-public/conditions-library/allergies/anaphylaxis</a:t>
            </a:r>
            <a:endParaRPr lang="en-US" sz="1500" b="0" i="0" dirty="0">
              <a:solidFill>
                <a:srgbClr val="243B53"/>
              </a:solidFill>
              <a:effectLst/>
              <a:latin typeface="Helvetica Neue"/>
            </a:endParaRPr>
          </a:p>
          <a:p>
            <a:pPr algn="l">
              <a:buFont typeface="+mj-lt"/>
              <a:buAutoNum type="arabicPeriod"/>
            </a:pPr>
            <a:r>
              <a:rPr lang="en-US" sz="1500" b="0" i="0" dirty="0">
                <a:solidFill>
                  <a:srgbClr val="243B53"/>
                </a:solidFill>
                <a:effectLst/>
                <a:latin typeface="Helvetica Neue"/>
              </a:rPr>
              <a:t>Kagan RS (February 2003). "Food allergy: an overview". Environ Health </a:t>
            </a:r>
            <a:r>
              <a:rPr lang="en-US" sz="1500" b="0" i="0" dirty="0" err="1">
                <a:solidFill>
                  <a:srgbClr val="243B53"/>
                </a:solidFill>
                <a:effectLst/>
                <a:latin typeface="Helvetica Neue"/>
              </a:rPr>
              <a:t>Perspect</a:t>
            </a:r>
            <a:r>
              <a:rPr lang="en-US" sz="1500" b="0" i="0" dirty="0">
                <a:solidFill>
                  <a:srgbClr val="243B53"/>
                </a:solidFill>
                <a:effectLst/>
                <a:latin typeface="Helvetica Neue"/>
              </a:rPr>
              <a:t>. 111 (2): 223–5.</a:t>
            </a:r>
          </a:p>
          <a:p>
            <a:pPr algn="l">
              <a:buFont typeface="+mj-lt"/>
              <a:buAutoNum type="arabicPeriod"/>
            </a:pPr>
            <a:r>
              <a:rPr lang="en-US" sz="1500" b="0" i="0" dirty="0" err="1">
                <a:solidFill>
                  <a:srgbClr val="243B53"/>
                </a:solidFill>
                <a:effectLst/>
                <a:latin typeface="Helvetica Neue"/>
              </a:rPr>
              <a:t>Branum</a:t>
            </a:r>
            <a:r>
              <a:rPr lang="en-US" sz="1500" b="0" i="0" dirty="0">
                <a:solidFill>
                  <a:srgbClr val="243B53"/>
                </a:solidFill>
                <a:effectLst/>
                <a:latin typeface="Helvetica Neue"/>
              </a:rPr>
              <a:t> AM, Lukacs SL (2008). "Food allergy among U.S. children: trends in prevalence and hospitalizations". NCHS Data Brief (10): 1–8.</a:t>
            </a:r>
          </a:p>
          <a:p>
            <a:pPr algn="l">
              <a:buFont typeface="+mj-lt"/>
              <a:buAutoNum type="arabicPeriod"/>
            </a:pPr>
            <a:r>
              <a:rPr lang="en-US" sz="1500" b="0" i="0" dirty="0">
                <a:solidFill>
                  <a:srgbClr val="243B53"/>
                </a:solidFill>
                <a:effectLst/>
                <a:latin typeface="Helvetica Neue"/>
              </a:rPr>
              <a:t>Ben-</a:t>
            </a:r>
            <a:r>
              <a:rPr lang="en-US" sz="1500" b="0" i="0" dirty="0" err="1">
                <a:solidFill>
                  <a:srgbClr val="243B53"/>
                </a:solidFill>
                <a:effectLst/>
                <a:latin typeface="Helvetica Neue"/>
              </a:rPr>
              <a:t>Shoshan</a:t>
            </a:r>
            <a:r>
              <a:rPr lang="en-US" sz="1500" b="0" i="0" dirty="0">
                <a:solidFill>
                  <a:srgbClr val="243B53"/>
                </a:solidFill>
                <a:effectLst/>
                <a:latin typeface="Helvetica Neue"/>
              </a:rPr>
              <a:t> M, Turnbull E, Clarke A (2012). "Food allergy: temporal trends and determinants". </a:t>
            </a:r>
            <a:r>
              <a:rPr lang="en-US" sz="1500" b="0" i="0" dirty="0" err="1">
                <a:solidFill>
                  <a:srgbClr val="243B53"/>
                </a:solidFill>
                <a:effectLst/>
                <a:latin typeface="Helvetica Neue"/>
              </a:rPr>
              <a:t>Curr</a:t>
            </a:r>
            <a:r>
              <a:rPr lang="en-US" sz="1500" b="0" i="0" dirty="0">
                <a:solidFill>
                  <a:srgbClr val="243B53"/>
                </a:solidFill>
                <a:effectLst/>
                <a:latin typeface="Helvetica Neue"/>
              </a:rPr>
              <a:t> Allergy Asthma Rep. 12 (4): 346–72.</a:t>
            </a:r>
          </a:p>
          <a:p>
            <a:pPr algn="l">
              <a:buFont typeface="+mj-lt"/>
              <a:buAutoNum type="arabicPeriod"/>
            </a:pPr>
            <a:r>
              <a:rPr lang="en-US" sz="1500" b="0" i="0" u="none" strike="noStrike" dirty="0">
                <a:solidFill>
                  <a:srgbClr val="0D6EFD"/>
                </a:solidFill>
                <a:effectLst/>
                <a:latin typeface="Helvetica Neue"/>
                <a:hlinkClick r:id="rId3"/>
              </a:rPr>
              <a:t>https://www.fda.gov/food/food-allergensgluten-free-guidance-documents-regulatory-information/food-allergen-labeling-and-consumer-protection-act-2004-questions-and-answers#q6</a:t>
            </a:r>
            <a:endParaRPr lang="en-US" sz="1500" b="0" i="0" dirty="0">
              <a:solidFill>
                <a:srgbClr val="243B53"/>
              </a:solidFill>
              <a:effectLst/>
              <a:latin typeface="Helvetica Neue"/>
            </a:endParaRPr>
          </a:p>
          <a:p>
            <a:endParaRPr lang="en-US" dirty="0"/>
          </a:p>
        </p:txBody>
      </p:sp>
    </p:spTree>
    <p:extLst>
      <p:ext uri="{BB962C8B-B14F-4D97-AF65-F5344CB8AC3E}">
        <p14:creationId xmlns:p14="http://schemas.microsoft.com/office/powerpoint/2010/main" val="373104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436FC-0335-1EDE-BAED-4EC23AFF89C7}"/>
              </a:ext>
            </a:extLst>
          </p:cNvPr>
          <p:cNvSpPr>
            <a:spLocks noGrp="1"/>
          </p:cNvSpPr>
          <p:nvPr>
            <p:ph type="title"/>
          </p:nvPr>
        </p:nvSpPr>
        <p:spPr>
          <a:xfrm>
            <a:off x="1028700" y="461394"/>
            <a:ext cx="10134600" cy="1550995"/>
          </a:xfrm>
        </p:spPr>
        <p:txBody>
          <a:bodyPr>
            <a:normAutofit fontScale="90000"/>
          </a:bodyPr>
          <a:lstStyle/>
          <a:p>
            <a:r>
              <a:rPr lang="en-US" b="0" i="0" dirty="0">
                <a:solidFill>
                  <a:srgbClr val="243B53"/>
                </a:solidFill>
                <a:effectLst/>
                <a:latin typeface="Helvetica Neue"/>
              </a:rPr>
              <a:t>The Big 8</a:t>
            </a:r>
            <a:br>
              <a:rPr lang="en-US" b="0" i="0" dirty="0">
                <a:solidFill>
                  <a:srgbClr val="243B53"/>
                </a:solidFill>
                <a:effectLst/>
                <a:latin typeface="Helvetica Neue"/>
              </a:rPr>
            </a:br>
            <a:r>
              <a:rPr lang="en-US" sz="1800" b="0" i="0" dirty="0">
                <a:solidFill>
                  <a:srgbClr val="243B53"/>
                </a:solidFill>
                <a:effectLst/>
                <a:latin typeface="Helvetica Neue"/>
              </a:rPr>
              <a:t>The Food Allergen Labeling and Consumer Protection Act of 2004 (FALCPA) lists the foods covered in this section as the most allergenic, which consequently make up 90 percent of food-related allergies in the United States.</a:t>
            </a:r>
            <a:r>
              <a:rPr lang="en-US" sz="1800" b="0" i="0" baseline="30000" dirty="0">
                <a:solidFill>
                  <a:srgbClr val="243B53"/>
                </a:solidFill>
                <a:effectLst/>
                <a:latin typeface="Helvetica Neue"/>
              </a:rPr>
              <a:t>[1]</a:t>
            </a:r>
            <a:br>
              <a:rPr lang="en-US" sz="1800" b="0" i="0" dirty="0">
                <a:solidFill>
                  <a:srgbClr val="243B53"/>
                </a:solidFill>
                <a:effectLst/>
                <a:latin typeface="Helvetica Neue"/>
              </a:rPr>
            </a:br>
            <a:endParaRPr lang="en-US" sz="1800" dirty="0"/>
          </a:p>
        </p:txBody>
      </p:sp>
      <p:pic>
        <p:nvPicPr>
          <p:cNvPr id="2050" name="Picture 2" descr="The Big 8">
            <a:extLst>
              <a:ext uri="{FF2B5EF4-FFF2-40B4-BE49-F238E27FC236}">
                <a16:creationId xmlns:a16="http://schemas.microsoft.com/office/drawing/2014/main" id="{C7D5422E-F6F0-D37D-69E2-F8778AD500E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81860" y="2162175"/>
            <a:ext cx="4628279" cy="39687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5804157-590D-8708-8D27-7A321DAC610F}"/>
              </a:ext>
            </a:extLst>
          </p:cNvPr>
          <p:cNvSpPr txBox="1"/>
          <p:nvPr/>
        </p:nvSpPr>
        <p:spPr>
          <a:xfrm>
            <a:off x="1178033" y="6211940"/>
            <a:ext cx="6097554" cy="646331"/>
          </a:xfrm>
          <a:prstGeom prst="rect">
            <a:avLst/>
          </a:prstGeom>
          <a:noFill/>
        </p:spPr>
        <p:txBody>
          <a:bodyPr wrap="square">
            <a:spAutoFit/>
          </a:bodyPr>
          <a:lstStyle/>
          <a:p>
            <a:r>
              <a:rPr lang="en-US" dirty="0">
                <a:hlinkClick r:id="rId3"/>
              </a:rPr>
              <a:t>https://www.fda.gov/media/79019/download</a:t>
            </a:r>
            <a:r>
              <a:rPr lang="en-US" dirty="0"/>
              <a:t>.</a:t>
            </a:r>
          </a:p>
          <a:p>
            <a:endParaRPr lang="en-US" dirty="0"/>
          </a:p>
        </p:txBody>
      </p:sp>
    </p:spTree>
    <p:extLst>
      <p:ext uri="{BB962C8B-B14F-4D97-AF65-F5344CB8AC3E}">
        <p14:creationId xmlns:p14="http://schemas.microsoft.com/office/powerpoint/2010/main" val="3448368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8A9CF-0337-4DC4-6D14-0684568ADCAB}"/>
              </a:ext>
            </a:extLst>
          </p:cNvPr>
          <p:cNvSpPr>
            <a:spLocks noGrp="1"/>
          </p:cNvSpPr>
          <p:nvPr>
            <p:ph type="title"/>
          </p:nvPr>
        </p:nvSpPr>
        <p:spPr/>
        <p:txBody>
          <a:bodyPr/>
          <a:lstStyle/>
          <a:p>
            <a:r>
              <a:rPr lang="en-US" b="0" i="0" dirty="0">
                <a:solidFill>
                  <a:srgbClr val="627D98"/>
                </a:solidFill>
                <a:effectLst/>
                <a:latin typeface="Helvetica Neue"/>
              </a:rPr>
              <a:t>Section 2: What Foods Can Cause Allergic Reactions?</a:t>
            </a:r>
            <a:endParaRPr lang="en-US" dirty="0"/>
          </a:p>
        </p:txBody>
      </p:sp>
      <p:sp>
        <p:nvSpPr>
          <p:cNvPr id="3" name="Content Placeholder 2">
            <a:extLst>
              <a:ext uri="{FF2B5EF4-FFF2-40B4-BE49-F238E27FC236}">
                <a16:creationId xmlns:a16="http://schemas.microsoft.com/office/drawing/2014/main" id="{9A773233-71FC-A336-8453-991D1346C704}"/>
              </a:ext>
            </a:extLst>
          </p:cNvPr>
          <p:cNvSpPr>
            <a:spLocks noGrp="1"/>
          </p:cNvSpPr>
          <p:nvPr>
            <p:ph idx="1"/>
          </p:nvPr>
        </p:nvSpPr>
        <p:spPr/>
        <p:txBody>
          <a:bodyPr>
            <a:normAutofit/>
          </a:bodyPr>
          <a:lstStyle/>
          <a:p>
            <a:endParaRPr lang="en-US" dirty="0">
              <a:solidFill>
                <a:srgbClr val="243B53"/>
              </a:solidFill>
              <a:latin typeface="Helvetica Neue"/>
            </a:endParaRPr>
          </a:p>
          <a:p>
            <a:endParaRPr lang="en-US" dirty="0"/>
          </a:p>
        </p:txBody>
      </p:sp>
      <p:pic>
        <p:nvPicPr>
          <p:cNvPr id="1028" name="Picture 4" descr="Wake County Launches Campaign to Reduce Risk of Food Allergy Reactions |  Wake County Government">
            <a:extLst>
              <a:ext uri="{FF2B5EF4-FFF2-40B4-BE49-F238E27FC236}">
                <a16:creationId xmlns:a16="http://schemas.microsoft.com/office/drawing/2014/main" id="{5ADD2796-2C59-F2E5-FC78-5E5442B6C2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1257" y="2252663"/>
            <a:ext cx="7608892" cy="3429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5490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1">
            <a:extLst>
              <a:ext uri="{FF2B5EF4-FFF2-40B4-BE49-F238E27FC236}">
                <a16:creationId xmlns:a16="http://schemas.microsoft.com/office/drawing/2014/main" id="{7B22176A-41DB-4D9A-9B6F-F2296F1ED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3">
            <a:extLst>
              <a:ext uri="{FF2B5EF4-FFF2-40B4-BE49-F238E27FC236}">
                <a16:creationId xmlns:a16="http://schemas.microsoft.com/office/drawing/2014/main" id="{774A8DF5-445E-49C5-B10A-8DF5FEFBC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5">
            <a:extLst>
              <a:ext uri="{FF2B5EF4-FFF2-40B4-BE49-F238E27FC236}">
                <a16:creationId xmlns:a16="http://schemas.microsoft.com/office/drawing/2014/main" id="{9A4E38D9-EFB8-40B5-B42B-514FBF180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77D27D-E576-8993-9A19-8F364D23ABE9}"/>
              </a:ext>
            </a:extLst>
          </p:cNvPr>
          <p:cNvSpPr>
            <a:spLocks noGrp="1"/>
          </p:cNvSpPr>
          <p:nvPr>
            <p:ph type="title"/>
          </p:nvPr>
        </p:nvSpPr>
        <p:spPr>
          <a:xfrm>
            <a:off x="1481417" y="722376"/>
            <a:ext cx="9229167" cy="1288825"/>
          </a:xfrm>
        </p:spPr>
        <p:txBody>
          <a:bodyPr anchor="b">
            <a:normAutofit/>
          </a:bodyPr>
          <a:lstStyle/>
          <a:p>
            <a:pPr algn="ctr"/>
            <a:r>
              <a:rPr lang="en-US" dirty="0"/>
              <a:t>Milk Allergy</a:t>
            </a:r>
            <a:endParaRPr lang="en-US"/>
          </a:p>
        </p:txBody>
      </p:sp>
      <p:sp>
        <p:nvSpPr>
          <p:cNvPr id="3" name="Content Placeholder 2">
            <a:extLst>
              <a:ext uri="{FF2B5EF4-FFF2-40B4-BE49-F238E27FC236}">
                <a16:creationId xmlns:a16="http://schemas.microsoft.com/office/drawing/2014/main" id="{C685EAD5-A9AC-1017-5D0A-2073FD55FE7D}"/>
              </a:ext>
            </a:extLst>
          </p:cNvPr>
          <p:cNvSpPr>
            <a:spLocks noGrp="1"/>
          </p:cNvSpPr>
          <p:nvPr>
            <p:ph idx="1"/>
          </p:nvPr>
        </p:nvSpPr>
        <p:spPr>
          <a:xfrm>
            <a:off x="4660900" y="2478581"/>
            <a:ext cx="5930900" cy="3028597"/>
          </a:xfrm>
        </p:spPr>
        <p:txBody>
          <a:bodyPr anchor="ctr">
            <a:normAutofit/>
          </a:bodyPr>
          <a:lstStyle/>
          <a:p>
            <a:pPr>
              <a:lnSpc>
                <a:spcPct val="100000"/>
              </a:lnSpc>
            </a:pPr>
            <a:r>
              <a:rPr lang="en-US" sz="1300" b="0" i="0">
                <a:effectLst/>
                <a:latin typeface="Helvetica Neue"/>
              </a:rPr>
              <a:t>A milk allergy differs from a milk intolerance in that a milk intolerance doesn't involve the immune system. A milk intolerance also requires a different type of treatment. The signs of a milk intolerance include bloating, gas or diarrhea.</a:t>
            </a:r>
          </a:p>
          <a:p>
            <a:pPr>
              <a:lnSpc>
                <a:spcPct val="100000"/>
              </a:lnSpc>
            </a:pPr>
            <a:r>
              <a:rPr lang="en-US" sz="1300" b="0" i="0">
                <a:effectLst/>
                <a:latin typeface="Helvetica Neue"/>
              </a:rPr>
              <a:t>Milk allergies, on the other hand, work from an immune system malfunction, where the immune system identifies certain milk proteins as harmful and then produces immunoglobulin E (</a:t>
            </a:r>
            <a:r>
              <a:rPr lang="en-US" sz="1300" b="0" i="0" err="1">
                <a:effectLst/>
                <a:latin typeface="Helvetica Neue"/>
              </a:rPr>
              <a:t>IgE</a:t>
            </a:r>
            <a:r>
              <a:rPr lang="en-US" sz="1300" b="0" i="0">
                <a:effectLst/>
                <a:latin typeface="Helvetica Neue"/>
              </a:rPr>
              <a:t>) antibodies to neutralize the proteins. </a:t>
            </a:r>
            <a:r>
              <a:rPr lang="en-US" sz="1300" b="0" i="0" err="1">
                <a:effectLst/>
                <a:latin typeface="Helvetica Neue"/>
              </a:rPr>
              <a:t>IgE</a:t>
            </a:r>
            <a:r>
              <a:rPr lang="en-US" sz="1300" b="0" i="0">
                <a:effectLst/>
                <a:latin typeface="Helvetica Neue"/>
              </a:rPr>
              <a:t> antibodies tell the immune system to release histamine and other chemicals, which is what brings on allergic symptoms.</a:t>
            </a:r>
          </a:p>
          <a:p>
            <a:pPr>
              <a:lnSpc>
                <a:spcPct val="100000"/>
              </a:lnSpc>
            </a:pPr>
            <a:r>
              <a:rPr lang="en-US" sz="1300" b="0" i="0">
                <a:effectLst/>
                <a:latin typeface="Helvetica Neue"/>
              </a:rPr>
              <a:t>One of the problematic proteins is casein, found in the solid part of milk that curdles. The other protein is whey, found in the liquid part of milk. A person can be allergic to one milk protein or both of them.</a:t>
            </a:r>
          </a:p>
          <a:p>
            <a:pPr>
              <a:lnSpc>
                <a:spcPct val="100000"/>
              </a:lnSpc>
            </a:pPr>
            <a:endParaRPr lang="en-US" sz="1300"/>
          </a:p>
        </p:txBody>
      </p:sp>
      <p:pic>
        <p:nvPicPr>
          <p:cNvPr id="4" name="Picture 3">
            <a:extLst>
              <a:ext uri="{FF2B5EF4-FFF2-40B4-BE49-F238E27FC236}">
                <a16:creationId xmlns:a16="http://schemas.microsoft.com/office/drawing/2014/main" id="{58B2D663-CFA1-0351-34D5-2B6280234AD9}"/>
              </a:ext>
            </a:extLst>
          </p:cNvPr>
          <p:cNvPicPr>
            <a:picLocks noChangeAspect="1"/>
          </p:cNvPicPr>
          <p:nvPr/>
        </p:nvPicPr>
        <p:blipFill rotWithShape="1">
          <a:blip r:embed="rId2"/>
          <a:srcRect l="34897" r="-1" b="-1"/>
          <a:stretch/>
        </p:blipFill>
        <p:spPr>
          <a:xfrm>
            <a:off x="1481417" y="2586549"/>
            <a:ext cx="2569883" cy="2626801"/>
          </a:xfrm>
          <a:prstGeom prst="rect">
            <a:avLst/>
          </a:prstGeom>
        </p:spPr>
      </p:pic>
      <p:grpSp>
        <p:nvGrpSpPr>
          <p:cNvPr id="28" name="Group 27">
            <a:extLst>
              <a:ext uri="{FF2B5EF4-FFF2-40B4-BE49-F238E27FC236}">
                <a16:creationId xmlns:a16="http://schemas.microsoft.com/office/drawing/2014/main" id="{D87FFE71-34DC-4C53-AE0F-6B141D081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7" y="5854127"/>
            <a:ext cx="867485" cy="115439"/>
            <a:chOff x="8910933" y="1861308"/>
            <a:chExt cx="867485" cy="115439"/>
          </a:xfrm>
        </p:grpSpPr>
        <p:sp>
          <p:nvSpPr>
            <p:cNvPr id="29" name="Rectangle 28">
              <a:extLst>
                <a:ext uri="{FF2B5EF4-FFF2-40B4-BE49-F238E27FC236}">
                  <a16:creationId xmlns:a16="http://schemas.microsoft.com/office/drawing/2014/main" id="{37DF92F1-0E20-46AC-BB8F-F66926B40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30" name="Straight Connector 29">
              <a:extLst>
                <a:ext uri="{FF2B5EF4-FFF2-40B4-BE49-F238E27FC236}">
                  <a16:creationId xmlns:a16="http://schemas.microsoft.com/office/drawing/2014/main" id="{FFA14CB4-8459-4D23-B4FF-8F9868E3FC9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A0C763F-37C4-4E00-AEB2-8867F4AA25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78805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3076A4E-38BA-4BCB-BE40-AD144E24ED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5">
            <a:extLst>
              <a:ext uri="{FF2B5EF4-FFF2-40B4-BE49-F238E27FC236}">
                <a16:creationId xmlns:a16="http://schemas.microsoft.com/office/drawing/2014/main" id="{6D7753FE-7408-46D8-999A-0B0C34EA8C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00" y="1028700"/>
            <a:ext cx="4038600" cy="484107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03DDEE5-A873-D234-43FD-AED401F80F06}"/>
              </a:ext>
            </a:extLst>
          </p:cNvPr>
          <p:cNvSpPr>
            <a:spLocks noGrp="1"/>
          </p:cNvSpPr>
          <p:nvPr>
            <p:ph type="title"/>
          </p:nvPr>
        </p:nvSpPr>
        <p:spPr>
          <a:xfrm>
            <a:off x="1424940" y="1653542"/>
            <a:ext cx="3246119" cy="2608006"/>
          </a:xfrm>
        </p:spPr>
        <p:txBody>
          <a:bodyPr anchor="ctr">
            <a:normAutofit/>
          </a:bodyPr>
          <a:lstStyle/>
          <a:p>
            <a:pPr algn="ctr"/>
            <a:r>
              <a:rPr lang="en-US" dirty="0"/>
              <a:t>Milk Allergy</a:t>
            </a:r>
            <a:endParaRPr lang="en-US"/>
          </a:p>
        </p:txBody>
      </p:sp>
      <p:sp>
        <p:nvSpPr>
          <p:cNvPr id="3" name="Content Placeholder 2">
            <a:extLst>
              <a:ext uri="{FF2B5EF4-FFF2-40B4-BE49-F238E27FC236}">
                <a16:creationId xmlns:a16="http://schemas.microsoft.com/office/drawing/2014/main" id="{C129C8C9-89BD-8482-06BD-27496CB77C53}"/>
              </a:ext>
            </a:extLst>
          </p:cNvPr>
          <p:cNvSpPr>
            <a:spLocks noGrp="1"/>
          </p:cNvSpPr>
          <p:nvPr>
            <p:ph idx="1"/>
          </p:nvPr>
        </p:nvSpPr>
        <p:spPr>
          <a:xfrm>
            <a:off x="6096000" y="3135086"/>
            <a:ext cx="5067300" cy="2710774"/>
          </a:xfrm>
        </p:spPr>
        <p:txBody>
          <a:bodyPr anchor="ctr">
            <a:normAutofit/>
          </a:bodyPr>
          <a:lstStyle/>
          <a:p>
            <a:pPr algn="ctr"/>
            <a:r>
              <a:rPr lang="en-US" b="0" i="0">
                <a:effectLst/>
                <a:latin typeface="Helvetica Neue"/>
              </a:rPr>
              <a:t>A milk allergy is an abnormal response to milk and products containing milk. It's very common in children, with cow's milk being the usual cause. However, sheep, goat, buffalo, and other mammal milk can also cause a reaction.</a:t>
            </a:r>
          </a:p>
          <a:p>
            <a:pPr algn="ctr"/>
            <a:endParaRPr lang="en-US"/>
          </a:p>
        </p:txBody>
      </p:sp>
      <p:pic>
        <p:nvPicPr>
          <p:cNvPr id="6" name="Picture 5">
            <a:extLst>
              <a:ext uri="{FF2B5EF4-FFF2-40B4-BE49-F238E27FC236}">
                <a16:creationId xmlns:a16="http://schemas.microsoft.com/office/drawing/2014/main" id="{0D244804-8FE1-33C0-4AF1-B9D797938B8A}"/>
              </a:ext>
            </a:extLst>
          </p:cNvPr>
          <p:cNvPicPr>
            <a:picLocks noChangeAspect="1"/>
          </p:cNvPicPr>
          <p:nvPr/>
        </p:nvPicPr>
        <p:blipFill>
          <a:blip r:embed="rId2">
            <a:alphaModFix/>
          </a:blip>
          <a:stretch>
            <a:fillRect/>
          </a:stretch>
        </p:blipFill>
        <p:spPr>
          <a:xfrm>
            <a:off x="6618042" y="753830"/>
            <a:ext cx="3939468" cy="2071398"/>
          </a:xfrm>
          <a:prstGeom prst="rect">
            <a:avLst/>
          </a:prstGeom>
        </p:spPr>
      </p:pic>
      <p:grpSp>
        <p:nvGrpSpPr>
          <p:cNvPr id="26" name="Group 25">
            <a:extLst>
              <a:ext uri="{FF2B5EF4-FFF2-40B4-BE49-F238E27FC236}">
                <a16:creationId xmlns:a16="http://schemas.microsoft.com/office/drawing/2014/main" id="{E30DE9CB-4267-487A-915E-5665607E9F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14258" y="4550150"/>
            <a:ext cx="867485" cy="115439"/>
            <a:chOff x="8910933" y="1861308"/>
            <a:chExt cx="867485" cy="115439"/>
          </a:xfrm>
        </p:grpSpPr>
        <p:sp>
          <p:nvSpPr>
            <p:cNvPr id="27" name="Rectangle 26">
              <a:extLst>
                <a:ext uri="{FF2B5EF4-FFF2-40B4-BE49-F238E27FC236}">
                  <a16:creationId xmlns:a16="http://schemas.microsoft.com/office/drawing/2014/main" id="{E237361B-A61F-4EEA-8554-10DEFF0AB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BBBC8A6A-A883-4F9C-82BA-607223F36C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234343E-05EC-4327-BA72-FD68FF0491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742322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51B364-8922-F28B-73BF-88E652A10B66}"/>
              </a:ext>
            </a:extLst>
          </p:cNvPr>
          <p:cNvSpPr>
            <a:spLocks noGrp="1"/>
          </p:cNvSpPr>
          <p:nvPr>
            <p:ph type="title"/>
          </p:nvPr>
        </p:nvSpPr>
        <p:spPr/>
        <p:txBody>
          <a:bodyPr>
            <a:normAutofit fontScale="90000"/>
          </a:bodyPr>
          <a:lstStyle/>
          <a:p>
            <a:r>
              <a:rPr lang="en-US" b="0" i="0" dirty="0">
                <a:solidFill>
                  <a:srgbClr val="243B53"/>
                </a:solidFill>
                <a:effectLst/>
                <a:latin typeface="Helvetica Neue"/>
              </a:rPr>
              <a:t>The signs and symptoms of a milk allergy range from mild to severe and include:</a:t>
            </a:r>
            <a:br>
              <a:rPr lang="en-US" b="0" i="0" dirty="0">
                <a:solidFill>
                  <a:srgbClr val="243B53"/>
                </a:solidFill>
                <a:effectLst/>
                <a:latin typeface="Helvetica Neue"/>
              </a:rPr>
            </a:br>
            <a:endParaRPr lang="en-US" dirty="0"/>
          </a:p>
        </p:txBody>
      </p:sp>
      <p:sp>
        <p:nvSpPr>
          <p:cNvPr id="5" name="Content Placeholder 4">
            <a:extLst>
              <a:ext uri="{FF2B5EF4-FFF2-40B4-BE49-F238E27FC236}">
                <a16:creationId xmlns:a16="http://schemas.microsoft.com/office/drawing/2014/main" id="{3D0A7950-DD2D-DAAD-A022-73CB424BE0B7}"/>
              </a:ext>
            </a:extLst>
          </p:cNvPr>
          <p:cNvSpPr>
            <a:spLocks noGrp="1"/>
          </p:cNvSpPr>
          <p:nvPr>
            <p:ph sz="half" idx="1"/>
          </p:nvPr>
        </p:nvSpPr>
        <p:spPr/>
        <p:txBody>
          <a:bodyPr>
            <a:normAutofit/>
          </a:bodyPr>
          <a:lstStyle/>
          <a:p>
            <a:pPr algn="l">
              <a:buFont typeface="Arial" panose="020B0604020202020204" pitchFamily="34" charset="0"/>
              <a:buChar char="•"/>
            </a:pPr>
            <a:r>
              <a:rPr lang="en-US" b="0" i="0" dirty="0">
                <a:solidFill>
                  <a:srgbClr val="243B53"/>
                </a:solidFill>
                <a:effectLst/>
                <a:latin typeface="Helvetica Neue"/>
              </a:rPr>
              <a:t>wheezing</a:t>
            </a:r>
          </a:p>
          <a:p>
            <a:pPr algn="l">
              <a:buFont typeface="Arial" panose="020B0604020202020204" pitchFamily="34" charset="0"/>
              <a:buChar char="•"/>
            </a:pPr>
            <a:r>
              <a:rPr lang="en-US" b="0" i="0" dirty="0">
                <a:solidFill>
                  <a:srgbClr val="243B53"/>
                </a:solidFill>
                <a:effectLst/>
                <a:latin typeface="Helvetica Neue"/>
              </a:rPr>
              <a:t>vomiting</a:t>
            </a:r>
          </a:p>
          <a:p>
            <a:pPr algn="l">
              <a:buFont typeface="Arial" panose="020B0604020202020204" pitchFamily="34" charset="0"/>
              <a:buChar char="•"/>
            </a:pPr>
            <a:r>
              <a:rPr lang="en-US" b="0" i="0" dirty="0">
                <a:solidFill>
                  <a:srgbClr val="243B53"/>
                </a:solidFill>
                <a:effectLst/>
                <a:latin typeface="Helvetica Neue"/>
              </a:rPr>
              <a:t>hives</a:t>
            </a:r>
          </a:p>
          <a:p>
            <a:pPr algn="l">
              <a:buFont typeface="Arial" panose="020B0604020202020204" pitchFamily="34" charset="0"/>
              <a:buChar char="•"/>
            </a:pPr>
            <a:r>
              <a:rPr lang="en-US" b="0" i="0" dirty="0">
                <a:solidFill>
                  <a:srgbClr val="243B53"/>
                </a:solidFill>
                <a:effectLst/>
                <a:latin typeface="Helvetica Neue"/>
              </a:rPr>
              <a:t>digestive problems</a:t>
            </a:r>
          </a:p>
          <a:p>
            <a:pPr algn="l">
              <a:buFont typeface="Arial" panose="020B0604020202020204" pitchFamily="34" charset="0"/>
              <a:buChar char="•"/>
            </a:pPr>
            <a:r>
              <a:rPr lang="en-US" b="0" i="0" dirty="0">
                <a:solidFill>
                  <a:srgbClr val="243B53"/>
                </a:solidFill>
                <a:effectLst/>
                <a:latin typeface="Helvetica Neue"/>
              </a:rPr>
              <a:t>itching or tingling around the lips or mouth</a:t>
            </a:r>
          </a:p>
          <a:p>
            <a:pPr algn="l">
              <a:buFont typeface="Arial" panose="020B0604020202020204" pitchFamily="34" charset="0"/>
              <a:buChar char="•"/>
            </a:pPr>
            <a:r>
              <a:rPr lang="en-US" b="0" i="0" dirty="0">
                <a:solidFill>
                  <a:srgbClr val="243B53"/>
                </a:solidFill>
                <a:effectLst/>
                <a:latin typeface="Helvetica Neue"/>
              </a:rPr>
              <a:t>swelling of the lips, tongue or throat</a:t>
            </a:r>
          </a:p>
          <a:p>
            <a:pPr algn="l">
              <a:buFont typeface="Arial" panose="020B0604020202020204" pitchFamily="34" charset="0"/>
              <a:buChar char="•"/>
            </a:pPr>
            <a:r>
              <a:rPr lang="en-US" b="0" i="0" dirty="0">
                <a:solidFill>
                  <a:srgbClr val="243B53"/>
                </a:solidFill>
                <a:effectLst/>
                <a:latin typeface="Helvetica Neue"/>
              </a:rPr>
              <a:t>coughing</a:t>
            </a:r>
          </a:p>
          <a:p>
            <a:endParaRPr lang="en-US" dirty="0"/>
          </a:p>
        </p:txBody>
      </p:sp>
      <p:sp>
        <p:nvSpPr>
          <p:cNvPr id="6" name="Content Placeholder 5">
            <a:extLst>
              <a:ext uri="{FF2B5EF4-FFF2-40B4-BE49-F238E27FC236}">
                <a16:creationId xmlns:a16="http://schemas.microsoft.com/office/drawing/2014/main" id="{B4FCAE37-51C6-36DF-B374-59FE1EB35AAC}"/>
              </a:ext>
            </a:extLst>
          </p:cNvPr>
          <p:cNvSpPr>
            <a:spLocks noGrp="1"/>
          </p:cNvSpPr>
          <p:nvPr>
            <p:ph sz="half" idx="2"/>
          </p:nvPr>
        </p:nvSpPr>
        <p:spPr/>
        <p:txBody>
          <a:bodyPr>
            <a:normAutofit/>
          </a:bodyPr>
          <a:lstStyle/>
          <a:p>
            <a:pPr algn="l">
              <a:buFont typeface="Arial" panose="020B0604020202020204" pitchFamily="34" charset="0"/>
              <a:buChar char="•"/>
            </a:pPr>
            <a:r>
              <a:rPr lang="en-US" b="0" i="0" dirty="0">
                <a:solidFill>
                  <a:srgbClr val="243B53"/>
                </a:solidFill>
                <a:effectLst/>
                <a:latin typeface="Helvetica Neue"/>
              </a:rPr>
              <a:t>shortness of breath</a:t>
            </a:r>
          </a:p>
          <a:p>
            <a:pPr algn="l">
              <a:buFont typeface="Arial" panose="020B0604020202020204" pitchFamily="34" charset="0"/>
              <a:buChar char="•"/>
            </a:pPr>
            <a:r>
              <a:rPr lang="en-US" b="0" i="0" dirty="0">
                <a:solidFill>
                  <a:srgbClr val="243B53"/>
                </a:solidFill>
                <a:effectLst/>
                <a:latin typeface="Helvetica Neue"/>
              </a:rPr>
              <a:t>loose stools or diarrhea containing blood</a:t>
            </a:r>
          </a:p>
          <a:p>
            <a:pPr algn="l">
              <a:buFont typeface="Arial" panose="020B0604020202020204" pitchFamily="34" charset="0"/>
              <a:buChar char="•"/>
            </a:pPr>
            <a:r>
              <a:rPr lang="en-US" b="0" i="0" dirty="0">
                <a:solidFill>
                  <a:srgbClr val="243B53"/>
                </a:solidFill>
                <a:effectLst/>
                <a:latin typeface="Helvetica Neue"/>
              </a:rPr>
              <a:t>abdominal cramps</a:t>
            </a:r>
          </a:p>
          <a:p>
            <a:pPr algn="l">
              <a:buFont typeface="Arial" panose="020B0604020202020204" pitchFamily="34" charset="0"/>
              <a:buChar char="•"/>
            </a:pPr>
            <a:r>
              <a:rPr lang="en-US" b="0" i="0" dirty="0">
                <a:solidFill>
                  <a:srgbClr val="243B53"/>
                </a:solidFill>
                <a:effectLst/>
                <a:latin typeface="Helvetica Neue"/>
              </a:rPr>
              <a:t>a runny nose</a:t>
            </a:r>
          </a:p>
          <a:p>
            <a:pPr algn="l">
              <a:buFont typeface="Arial" panose="020B0604020202020204" pitchFamily="34" charset="0"/>
              <a:buChar char="•"/>
            </a:pPr>
            <a:r>
              <a:rPr lang="en-US" b="0" i="0" dirty="0">
                <a:solidFill>
                  <a:srgbClr val="243B53"/>
                </a:solidFill>
                <a:effectLst/>
                <a:latin typeface="Helvetica Neue"/>
              </a:rPr>
              <a:t>watery eyes</a:t>
            </a:r>
          </a:p>
          <a:p>
            <a:pPr algn="l">
              <a:buFont typeface="Arial" panose="020B0604020202020204" pitchFamily="34" charset="0"/>
              <a:buChar char="•"/>
            </a:pPr>
            <a:r>
              <a:rPr lang="en-US" b="0" i="0" dirty="0">
                <a:solidFill>
                  <a:srgbClr val="243B53"/>
                </a:solidFill>
                <a:effectLst/>
                <a:latin typeface="Helvetica Neue"/>
              </a:rPr>
              <a:t>colic (in babies)</a:t>
            </a:r>
          </a:p>
          <a:p>
            <a:endParaRPr lang="en-US" dirty="0"/>
          </a:p>
        </p:txBody>
      </p:sp>
    </p:spTree>
    <p:extLst>
      <p:ext uri="{BB962C8B-B14F-4D97-AF65-F5344CB8AC3E}">
        <p14:creationId xmlns:p14="http://schemas.microsoft.com/office/powerpoint/2010/main" val="2568415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8E3641-B845-1615-740E-D769CF78E505}"/>
              </a:ext>
            </a:extLst>
          </p:cNvPr>
          <p:cNvSpPr>
            <a:spLocks noGrp="1"/>
          </p:cNvSpPr>
          <p:nvPr>
            <p:ph type="title"/>
          </p:nvPr>
        </p:nvSpPr>
        <p:spPr/>
        <p:txBody>
          <a:bodyPr>
            <a:normAutofit/>
          </a:bodyPr>
          <a:lstStyle/>
          <a:p>
            <a:r>
              <a:rPr lang="en-US" sz="1600" b="0" i="0" dirty="0">
                <a:solidFill>
                  <a:srgbClr val="243B53"/>
                </a:solidFill>
                <a:effectLst/>
                <a:latin typeface="Helvetica Neue"/>
              </a:rPr>
              <a:t>When studying food labels for milk and milk product allergens, staff should specifically look for </a:t>
            </a:r>
            <a:r>
              <a:rPr lang="en-US" sz="1600" b="0" i="0" dirty="0">
                <a:solidFill>
                  <a:srgbClr val="FF0000"/>
                </a:solidFill>
                <a:effectLst/>
                <a:latin typeface="Helvetica Neue"/>
              </a:rPr>
              <a:t>casein</a:t>
            </a:r>
            <a:r>
              <a:rPr lang="en-US" sz="1600" b="0" i="0" dirty="0">
                <a:solidFill>
                  <a:srgbClr val="243B53"/>
                </a:solidFill>
                <a:effectLst/>
                <a:latin typeface="Helvetica Neue"/>
              </a:rPr>
              <a:t>, which can be hidden in canned tuna, sausage and other nondairy products. More obvious sources are:</a:t>
            </a:r>
            <a:br>
              <a:rPr lang="en-US" sz="1600" b="0" i="0" dirty="0">
                <a:solidFill>
                  <a:srgbClr val="243B53"/>
                </a:solidFill>
                <a:effectLst/>
                <a:latin typeface="Helvetica Neue"/>
              </a:rPr>
            </a:br>
            <a:endParaRPr lang="en-US" sz="1600" dirty="0"/>
          </a:p>
        </p:txBody>
      </p:sp>
      <p:sp>
        <p:nvSpPr>
          <p:cNvPr id="3" name="Content Placeholder 2">
            <a:extLst>
              <a:ext uri="{FF2B5EF4-FFF2-40B4-BE49-F238E27FC236}">
                <a16:creationId xmlns:a16="http://schemas.microsoft.com/office/drawing/2014/main" id="{027C9B91-96A5-C91E-72CE-1352A600FAA0}"/>
              </a:ext>
            </a:extLst>
          </p:cNvPr>
          <p:cNvSpPr>
            <a:spLocks noGrp="1"/>
          </p:cNvSpPr>
          <p:nvPr>
            <p:ph sz="half" idx="1"/>
          </p:nvPr>
        </p:nvSpPr>
        <p:spPr/>
        <p:txBody>
          <a:bodyPr>
            <a:normAutofit fontScale="77500" lnSpcReduction="20000"/>
          </a:bodyPr>
          <a:lstStyle/>
          <a:p>
            <a:pPr algn="l">
              <a:buFont typeface="Arial" panose="020B0604020202020204" pitchFamily="34" charset="0"/>
              <a:buChar char="•"/>
            </a:pPr>
            <a:r>
              <a:rPr lang="en-US" b="0" i="0" dirty="0">
                <a:solidFill>
                  <a:srgbClr val="243B53"/>
                </a:solidFill>
                <a:effectLst/>
                <a:latin typeface="Helvetica Neue"/>
              </a:rPr>
              <a:t>whole milk, low-fat milk, skim milk, and buttermilk</a:t>
            </a:r>
          </a:p>
          <a:p>
            <a:pPr algn="l">
              <a:buFont typeface="Arial" panose="020B0604020202020204" pitchFamily="34" charset="0"/>
              <a:buChar char="•"/>
            </a:pPr>
            <a:r>
              <a:rPr lang="en-US" b="0" i="0" dirty="0">
                <a:solidFill>
                  <a:srgbClr val="243B53"/>
                </a:solidFill>
                <a:effectLst/>
                <a:latin typeface="Helvetica Neue"/>
              </a:rPr>
              <a:t>butter</a:t>
            </a:r>
          </a:p>
          <a:p>
            <a:pPr algn="l">
              <a:buFont typeface="Arial" panose="020B0604020202020204" pitchFamily="34" charset="0"/>
              <a:buChar char="•"/>
            </a:pPr>
            <a:r>
              <a:rPr lang="en-US" b="0" i="0" dirty="0">
                <a:solidFill>
                  <a:srgbClr val="243B53"/>
                </a:solidFill>
                <a:effectLst/>
                <a:latin typeface="Helvetica Neue"/>
              </a:rPr>
              <a:t>yogurt</a:t>
            </a:r>
          </a:p>
          <a:p>
            <a:pPr algn="l">
              <a:buFont typeface="Arial" panose="020B0604020202020204" pitchFamily="34" charset="0"/>
              <a:buChar char="•"/>
            </a:pPr>
            <a:r>
              <a:rPr lang="en-US" b="0" i="0" dirty="0">
                <a:solidFill>
                  <a:srgbClr val="243B53"/>
                </a:solidFill>
                <a:effectLst/>
                <a:latin typeface="Helvetica Neue"/>
              </a:rPr>
              <a:t>ice cream</a:t>
            </a:r>
          </a:p>
          <a:p>
            <a:pPr algn="l">
              <a:buFont typeface="Arial" panose="020B0604020202020204" pitchFamily="34" charset="0"/>
              <a:buChar char="•"/>
            </a:pPr>
            <a:r>
              <a:rPr lang="en-US" b="0" i="0" dirty="0">
                <a:solidFill>
                  <a:srgbClr val="243B53"/>
                </a:solidFill>
                <a:effectLst/>
                <a:latin typeface="Helvetica Neue"/>
              </a:rPr>
              <a:t>cheese and anything that contains cheese</a:t>
            </a:r>
          </a:p>
          <a:p>
            <a:pPr algn="l">
              <a:buFont typeface="Arial" panose="020B0604020202020204" pitchFamily="34" charset="0"/>
              <a:buChar char="•"/>
            </a:pPr>
            <a:r>
              <a:rPr lang="en-US" b="0" i="0" dirty="0">
                <a:solidFill>
                  <a:srgbClr val="243B53"/>
                </a:solidFill>
                <a:effectLst/>
                <a:latin typeface="Helvetica Neue"/>
              </a:rPr>
              <a:t>half-and-half</a:t>
            </a:r>
          </a:p>
          <a:p>
            <a:pPr algn="l">
              <a:buFont typeface="Arial" panose="020B0604020202020204" pitchFamily="34" charset="0"/>
              <a:buChar char="•"/>
            </a:pPr>
            <a:r>
              <a:rPr lang="en-US" b="0" i="0" dirty="0">
                <a:solidFill>
                  <a:srgbClr val="243B53"/>
                </a:solidFill>
                <a:effectLst/>
                <a:latin typeface="Helvetica Neue"/>
              </a:rPr>
              <a:t>baked goods</a:t>
            </a:r>
          </a:p>
          <a:p>
            <a:pPr algn="l">
              <a:buFont typeface="Arial" panose="020B0604020202020204" pitchFamily="34" charset="0"/>
              <a:buChar char="•"/>
            </a:pPr>
            <a:r>
              <a:rPr lang="en-US" b="0" i="0" dirty="0">
                <a:solidFill>
                  <a:srgbClr val="243B53"/>
                </a:solidFill>
                <a:effectLst/>
                <a:latin typeface="Helvetica Neue"/>
              </a:rPr>
              <a:t>processed meats</a:t>
            </a:r>
          </a:p>
          <a:p>
            <a:pPr algn="l">
              <a:buFont typeface="Arial" panose="020B0604020202020204" pitchFamily="34" charset="0"/>
              <a:buChar char="•"/>
            </a:pPr>
            <a:r>
              <a:rPr lang="en-US" b="0" i="0" dirty="0">
                <a:solidFill>
                  <a:srgbClr val="243B53"/>
                </a:solidFill>
                <a:effectLst/>
                <a:latin typeface="Helvetica Neue"/>
              </a:rPr>
              <a:t>whey</a:t>
            </a:r>
          </a:p>
          <a:p>
            <a:r>
              <a:rPr lang="en-US" dirty="0"/>
              <a:t>https://www.mayoclinic.org/diseases-conditions/milk-allergy/symptoms-causes/syc-20375101?p=1</a:t>
            </a:r>
          </a:p>
        </p:txBody>
      </p:sp>
      <p:sp>
        <p:nvSpPr>
          <p:cNvPr id="5" name="Content Placeholder 4">
            <a:extLst>
              <a:ext uri="{FF2B5EF4-FFF2-40B4-BE49-F238E27FC236}">
                <a16:creationId xmlns:a16="http://schemas.microsoft.com/office/drawing/2014/main" id="{2C71D005-62FB-01A0-ED97-47E8406C71A7}"/>
              </a:ext>
            </a:extLst>
          </p:cNvPr>
          <p:cNvSpPr>
            <a:spLocks noGrp="1"/>
          </p:cNvSpPr>
          <p:nvPr>
            <p:ph sz="half" idx="2"/>
          </p:nvPr>
        </p:nvSpPr>
        <p:spPr/>
        <p:txBody>
          <a:bodyPr>
            <a:normAutofit fontScale="77500" lnSpcReduction="20000"/>
          </a:bodyPr>
          <a:lstStyle/>
          <a:p>
            <a:pPr algn="l">
              <a:buFont typeface="Arial" panose="020B0604020202020204" pitchFamily="34" charset="0"/>
              <a:buChar char="•"/>
            </a:pPr>
            <a:r>
              <a:rPr lang="en-US" b="0" i="0" dirty="0">
                <a:solidFill>
                  <a:srgbClr val="243B53"/>
                </a:solidFill>
                <a:effectLst/>
                <a:latin typeface="Helvetica Neue"/>
              </a:rPr>
              <a:t>casein</a:t>
            </a:r>
          </a:p>
          <a:p>
            <a:pPr algn="l">
              <a:buFont typeface="Arial" panose="020B0604020202020204" pitchFamily="34" charset="0"/>
              <a:buChar char="•"/>
            </a:pPr>
            <a:r>
              <a:rPr lang="en-US" b="0" i="0" dirty="0">
                <a:solidFill>
                  <a:srgbClr val="243B53"/>
                </a:solidFill>
                <a:effectLst/>
                <a:latin typeface="Helvetica Neue"/>
              </a:rPr>
              <a:t>ingredients spelled with the prefix "</a:t>
            </a:r>
            <a:r>
              <a:rPr lang="en-US" b="0" i="0" dirty="0" err="1">
                <a:solidFill>
                  <a:srgbClr val="243B53"/>
                </a:solidFill>
                <a:effectLst/>
                <a:latin typeface="Helvetica Neue"/>
              </a:rPr>
              <a:t>lact</a:t>
            </a:r>
            <a:r>
              <a:rPr lang="en-US" b="0" i="0" dirty="0">
                <a:solidFill>
                  <a:srgbClr val="243B53"/>
                </a:solidFill>
                <a:effectLst/>
                <a:latin typeface="Helvetica Neue"/>
              </a:rPr>
              <a:t>" (such as lactose and lactate)</a:t>
            </a:r>
          </a:p>
          <a:p>
            <a:pPr algn="l">
              <a:buFont typeface="Arial" panose="020B0604020202020204" pitchFamily="34" charset="0"/>
              <a:buChar char="•"/>
            </a:pPr>
            <a:r>
              <a:rPr lang="en-US" b="0" i="0" dirty="0">
                <a:solidFill>
                  <a:srgbClr val="243B53"/>
                </a:solidFill>
                <a:effectLst/>
                <a:latin typeface="Helvetica Neue"/>
              </a:rPr>
              <a:t>chocolate, nougat and caramel</a:t>
            </a:r>
          </a:p>
          <a:p>
            <a:pPr algn="l">
              <a:buFont typeface="Arial" panose="020B0604020202020204" pitchFamily="34" charset="0"/>
              <a:buChar char="•"/>
            </a:pPr>
            <a:r>
              <a:rPr lang="en-US" b="0" i="0" dirty="0">
                <a:solidFill>
                  <a:srgbClr val="243B53"/>
                </a:solidFill>
                <a:effectLst/>
                <a:latin typeface="Helvetica Neue"/>
              </a:rPr>
              <a:t>protein powders</a:t>
            </a:r>
          </a:p>
          <a:p>
            <a:pPr algn="l">
              <a:buFont typeface="Arial" panose="020B0604020202020204" pitchFamily="34" charset="0"/>
              <a:buChar char="•"/>
            </a:pPr>
            <a:r>
              <a:rPr lang="en-US" b="0" i="0" dirty="0">
                <a:solidFill>
                  <a:srgbClr val="243B53"/>
                </a:solidFill>
                <a:effectLst/>
                <a:latin typeface="Helvetica Neue"/>
              </a:rPr>
              <a:t>artificial butter flavor</a:t>
            </a:r>
          </a:p>
          <a:p>
            <a:pPr algn="l">
              <a:buFont typeface="Arial" panose="020B0604020202020204" pitchFamily="34" charset="0"/>
              <a:buChar char="•"/>
            </a:pPr>
            <a:r>
              <a:rPr lang="en-US" b="0" i="0" dirty="0">
                <a:solidFill>
                  <a:srgbClr val="243B53"/>
                </a:solidFill>
                <a:effectLst/>
                <a:latin typeface="Helvetica Neue"/>
              </a:rPr>
              <a:t>artificial cheese flavor</a:t>
            </a:r>
          </a:p>
          <a:p>
            <a:pPr algn="l">
              <a:buFont typeface="Arial" panose="020B0604020202020204" pitchFamily="34" charset="0"/>
              <a:buChar char="•"/>
            </a:pPr>
            <a:r>
              <a:rPr lang="en-US" b="0" i="0" dirty="0">
                <a:solidFill>
                  <a:srgbClr val="243B53"/>
                </a:solidFill>
                <a:effectLst/>
                <a:latin typeface="Helvetica Neue"/>
              </a:rPr>
              <a:t>hydrolysates</a:t>
            </a:r>
          </a:p>
          <a:p>
            <a:pPr algn="l"/>
            <a:r>
              <a:rPr lang="en-US" b="0" i="0" dirty="0">
                <a:solidFill>
                  <a:srgbClr val="243B53"/>
                </a:solidFill>
                <a:effectLst/>
                <a:latin typeface="Helvetica Neue"/>
              </a:rPr>
              <a:t>Even if a food item is labeled "milk-free" or "nondairy," it could still contain allergy-causing milk proteins. So, staff must always contact an item's manufacturer for clarification.</a:t>
            </a:r>
            <a:r>
              <a:rPr lang="en-US" b="0" i="0" baseline="30000" dirty="0">
                <a:solidFill>
                  <a:srgbClr val="243B53"/>
                </a:solidFill>
                <a:effectLst/>
                <a:latin typeface="Helvetica Neue"/>
              </a:rPr>
              <a:t>[1]</a:t>
            </a:r>
            <a:endParaRPr lang="en-US" b="0" i="0" dirty="0">
              <a:solidFill>
                <a:srgbClr val="243B53"/>
              </a:solidFill>
              <a:effectLst/>
              <a:latin typeface="Helvetica Neue"/>
            </a:endParaRPr>
          </a:p>
          <a:p>
            <a:endParaRPr lang="en-US" dirty="0"/>
          </a:p>
        </p:txBody>
      </p:sp>
      <p:pic>
        <p:nvPicPr>
          <p:cNvPr id="2" name="Picture 1">
            <a:extLst>
              <a:ext uri="{FF2B5EF4-FFF2-40B4-BE49-F238E27FC236}">
                <a16:creationId xmlns:a16="http://schemas.microsoft.com/office/drawing/2014/main" id="{AFC87AB1-0D20-974A-763C-E5996B8D2E5E}"/>
              </a:ext>
            </a:extLst>
          </p:cNvPr>
          <p:cNvPicPr>
            <a:picLocks noChangeAspect="1"/>
          </p:cNvPicPr>
          <p:nvPr/>
        </p:nvPicPr>
        <p:blipFill>
          <a:blip r:embed="rId2"/>
          <a:stretch>
            <a:fillRect/>
          </a:stretch>
        </p:blipFill>
        <p:spPr>
          <a:xfrm>
            <a:off x="9248775" y="3064437"/>
            <a:ext cx="2571750" cy="1781175"/>
          </a:xfrm>
          <a:prstGeom prst="rect">
            <a:avLst/>
          </a:prstGeom>
        </p:spPr>
      </p:pic>
    </p:spTree>
    <p:extLst>
      <p:ext uri="{BB962C8B-B14F-4D97-AF65-F5344CB8AC3E}">
        <p14:creationId xmlns:p14="http://schemas.microsoft.com/office/powerpoint/2010/main" val="3716880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8">
            <a:extLst>
              <a:ext uri="{FF2B5EF4-FFF2-40B4-BE49-F238E27FC236}">
                <a16:creationId xmlns:a16="http://schemas.microsoft.com/office/drawing/2014/main" id="{7B22176A-41DB-4D9A-9B6F-F2296F1ED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10">
            <a:extLst>
              <a:ext uri="{FF2B5EF4-FFF2-40B4-BE49-F238E27FC236}">
                <a16:creationId xmlns:a16="http://schemas.microsoft.com/office/drawing/2014/main" id="{774A8DF5-445E-49C5-B10A-8DF5FEFBC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12">
            <a:extLst>
              <a:ext uri="{FF2B5EF4-FFF2-40B4-BE49-F238E27FC236}">
                <a16:creationId xmlns:a16="http://schemas.microsoft.com/office/drawing/2014/main" id="{9A4E38D9-EFB8-40B5-B42B-514FBF180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E965D6-0CE0-075C-713D-A9E1A76E1E04}"/>
              </a:ext>
            </a:extLst>
          </p:cNvPr>
          <p:cNvSpPr>
            <a:spLocks noGrp="1"/>
          </p:cNvSpPr>
          <p:nvPr>
            <p:ph type="title"/>
          </p:nvPr>
        </p:nvSpPr>
        <p:spPr>
          <a:xfrm>
            <a:off x="1028701" y="963919"/>
            <a:ext cx="10134600" cy="1036994"/>
          </a:xfrm>
        </p:spPr>
        <p:txBody>
          <a:bodyPr anchor="b">
            <a:normAutofit/>
          </a:bodyPr>
          <a:lstStyle/>
          <a:p>
            <a:pPr algn="ctr"/>
            <a:r>
              <a:rPr lang="en-US"/>
              <a:t>Objectives</a:t>
            </a:r>
          </a:p>
        </p:txBody>
      </p:sp>
      <p:grpSp>
        <p:nvGrpSpPr>
          <p:cNvPr id="34" name="Group 14">
            <a:extLst>
              <a:ext uri="{FF2B5EF4-FFF2-40B4-BE49-F238E27FC236}">
                <a16:creationId xmlns:a16="http://schemas.microsoft.com/office/drawing/2014/main" id="{D87FFE71-34DC-4C53-AE0F-6B141D081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7" y="2169459"/>
            <a:ext cx="867485" cy="115439"/>
            <a:chOff x="8910933" y="1861308"/>
            <a:chExt cx="867485" cy="115439"/>
          </a:xfrm>
        </p:grpSpPr>
        <p:sp>
          <p:nvSpPr>
            <p:cNvPr id="16" name="Rectangle 15">
              <a:extLst>
                <a:ext uri="{FF2B5EF4-FFF2-40B4-BE49-F238E27FC236}">
                  <a16:creationId xmlns:a16="http://schemas.microsoft.com/office/drawing/2014/main" id="{37DF92F1-0E20-46AC-BB8F-F66926B40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7" name="Straight Connector 16">
              <a:extLst>
                <a:ext uri="{FF2B5EF4-FFF2-40B4-BE49-F238E27FC236}">
                  <a16:creationId xmlns:a16="http://schemas.microsoft.com/office/drawing/2014/main" id="{FFA14CB4-8459-4D23-B4FF-8F9868E3FC9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C763F-37C4-4E00-AEB2-8867F4AA25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graphicFrame>
        <p:nvGraphicFramePr>
          <p:cNvPr id="35" name="Content Placeholder 2">
            <a:extLst>
              <a:ext uri="{FF2B5EF4-FFF2-40B4-BE49-F238E27FC236}">
                <a16:creationId xmlns:a16="http://schemas.microsoft.com/office/drawing/2014/main" id="{B0F18AA4-AD8E-D80D-0621-16315F011C3B}"/>
              </a:ext>
            </a:extLst>
          </p:cNvPr>
          <p:cNvGraphicFramePr>
            <a:graphicFrameLocks noGrp="1"/>
          </p:cNvGraphicFramePr>
          <p:nvPr>
            <p:ph idx="1"/>
            <p:extLst>
              <p:ext uri="{D42A27DB-BD31-4B8C-83A1-F6EECF244321}">
                <p14:modId xmlns:p14="http://schemas.microsoft.com/office/powerpoint/2010/main" val="3745194420"/>
              </p:ext>
            </p:extLst>
          </p:nvPr>
        </p:nvGraphicFramePr>
        <p:xfrm>
          <a:off x="1028700" y="2749258"/>
          <a:ext cx="10134600" cy="33381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451516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081" y="159026"/>
            <a:ext cx="11886519"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87344C-0F27-1333-4E49-1EA4B2837298}"/>
              </a:ext>
            </a:extLst>
          </p:cNvPr>
          <p:cNvSpPr>
            <a:spLocks noGrp="1"/>
          </p:cNvSpPr>
          <p:nvPr>
            <p:ph type="title"/>
          </p:nvPr>
        </p:nvSpPr>
        <p:spPr>
          <a:xfrm>
            <a:off x="1028700" y="723901"/>
            <a:ext cx="5836920" cy="1288884"/>
          </a:xfrm>
        </p:spPr>
        <p:txBody>
          <a:bodyPr anchor="b">
            <a:normAutofit/>
          </a:bodyPr>
          <a:lstStyle/>
          <a:p>
            <a:pPr algn="ctr"/>
            <a:r>
              <a:rPr lang="en-US" b="0" i="0">
                <a:effectLst/>
                <a:latin typeface="Helvetica Neue"/>
              </a:rPr>
              <a:t>Eggs</a:t>
            </a:r>
            <a:br>
              <a:rPr lang="en-US" b="0" i="0">
                <a:effectLst/>
                <a:latin typeface="Helvetica Neue"/>
              </a:rPr>
            </a:br>
            <a:endParaRPr lang="en-US"/>
          </a:p>
        </p:txBody>
      </p:sp>
      <p:sp>
        <p:nvSpPr>
          <p:cNvPr id="3" name="Content Placeholder 2">
            <a:extLst>
              <a:ext uri="{FF2B5EF4-FFF2-40B4-BE49-F238E27FC236}">
                <a16:creationId xmlns:a16="http://schemas.microsoft.com/office/drawing/2014/main" id="{F0E76AA9-7F4E-7D4E-27D9-7E6D6378FEB7}"/>
              </a:ext>
            </a:extLst>
          </p:cNvPr>
          <p:cNvSpPr>
            <a:spLocks noGrp="1"/>
          </p:cNvSpPr>
          <p:nvPr>
            <p:ph idx="1"/>
          </p:nvPr>
        </p:nvSpPr>
        <p:spPr>
          <a:xfrm>
            <a:off x="1266529" y="2732545"/>
            <a:ext cx="5384169" cy="3232826"/>
          </a:xfrm>
        </p:spPr>
        <p:txBody>
          <a:bodyPr anchor="t">
            <a:normAutofit/>
          </a:bodyPr>
          <a:lstStyle/>
          <a:p>
            <a:pPr algn="ctr"/>
            <a:r>
              <a:rPr lang="en-US" b="0" i="0">
                <a:effectLst/>
                <a:latin typeface="Helvetica Neue"/>
              </a:rPr>
              <a:t>An egg allergy is the result of the body's immune system overreacting to proteins found in eggs. Approximately two percent of children are allergic to eggs, but they may outgrow the allergy by the time they're 16 years old.</a:t>
            </a:r>
            <a:endParaRPr lang="en-US"/>
          </a:p>
        </p:txBody>
      </p:sp>
      <p:pic>
        <p:nvPicPr>
          <p:cNvPr id="4" name="Picture 3">
            <a:extLst>
              <a:ext uri="{FF2B5EF4-FFF2-40B4-BE49-F238E27FC236}">
                <a16:creationId xmlns:a16="http://schemas.microsoft.com/office/drawing/2014/main" id="{BAF3D687-EB8B-4F82-D4E3-A6A4B6E24E1D}"/>
              </a:ext>
            </a:extLst>
          </p:cNvPr>
          <p:cNvPicPr>
            <a:picLocks noChangeAspect="1"/>
          </p:cNvPicPr>
          <p:nvPr/>
        </p:nvPicPr>
        <p:blipFill>
          <a:blip r:embed="rId2">
            <a:alphaModFix/>
          </a:blip>
          <a:stretch>
            <a:fillRect/>
          </a:stretch>
        </p:blipFill>
        <p:spPr>
          <a:xfrm>
            <a:off x="7741239" y="1547707"/>
            <a:ext cx="3666392" cy="3666392"/>
          </a:xfrm>
          <a:prstGeom prst="rect">
            <a:avLst/>
          </a:prstGeom>
        </p:spPr>
      </p:pic>
      <p:grpSp>
        <p:nvGrpSpPr>
          <p:cNvPr id="28" name="Group 27">
            <a:extLst>
              <a:ext uri="{FF2B5EF4-FFF2-40B4-BE49-F238E27FC236}">
                <a16:creationId xmlns:a16="http://schemas.microsoft.com/office/drawing/2014/main" id="{073091F1-AA5A-47C6-9502-D5870A72D5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513418" y="2320171"/>
            <a:ext cx="867485" cy="115439"/>
            <a:chOff x="8910933" y="1861308"/>
            <a:chExt cx="867485" cy="115439"/>
          </a:xfrm>
        </p:grpSpPr>
        <p:sp>
          <p:nvSpPr>
            <p:cNvPr id="29" name="Rectangle 28">
              <a:extLst>
                <a:ext uri="{FF2B5EF4-FFF2-40B4-BE49-F238E27FC236}">
                  <a16:creationId xmlns:a16="http://schemas.microsoft.com/office/drawing/2014/main" id="{8085C4F7-6E91-4DF6-BB01-A46132BC3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30" name="Straight Connector 29">
              <a:extLst>
                <a:ext uri="{FF2B5EF4-FFF2-40B4-BE49-F238E27FC236}">
                  <a16:creationId xmlns:a16="http://schemas.microsoft.com/office/drawing/2014/main" id="{25476588-B9AD-4662-A085-8E4D91493B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CDB34B3-D348-476E-BE7F-1139370F43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968802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6C0BD5-C278-1F28-8B39-7219C52CE175}"/>
              </a:ext>
            </a:extLst>
          </p:cNvPr>
          <p:cNvSpPr>
            <a:spLocks noGrp="1"/>
          </p:cNvSpPr>
          <p:nvPr>
            <p:ph type="title"/>
          </p:nvPr>
        </p:nvSpPr>
        <p:spPr/>
        <p:txBody>
          <a:bodyPr/>
          <a:lstStyle/>
          <a:p>
            <a:r>
              <a:rPr lang="en-US" b="0" i="0" dirty="0">
                <a:solidFill>
                  <a:srgbClr val="243B53"/>
                </a:solidFill>
                <a:effectLst/>
                <a:latin typeface="Helvetica Neue"/>
              </a:rPr>
              <a:t>The signs and symptoms of an egg allergy include:</a:t>
            </a:r>
            <a:br>
              <a:rPr lang="en-US" b="0" i="0" dirty="0">
                <a:solidFill>
                  <a:srgbClr val="243B53"/>
                </a:solidFill>
                <a:effectLst/>
                <a:latin typeface="Helvetica Neue"/>
              </a:rPr>
            </a:br>
            <a:endParaRPr lang="en-US" dirty="0"/>
          </a:p>
        </p:txBody>
      </p:sp>
      <p:sp>
        <p:nvSpPr>
          <p:cNvPr id="3" name="Content Placeholder 2">
            <a:extLst>
              <a:ext uri="{FF2B5EF4-FFF2-40B4-BE49-F238E27FC236}">
                <a16:creationId xmlns:a16="http://schemas.microsoft.com/office/drawing/2014/main" id="{92FDBB03-20C4-00DD-D757-1B1ACBDEE1D1}"/>
              </a:ext>
            </a:extLst>
          </p:cNvPr>
          <p:cNvSpPr>
            <a:spLocks noGrp="1"/>
          </p:cNvSpPr>
          <p:nvPr>
            <p:ph sz="half" idx="1"/>
          </p:nvPr>
        </p:nvSpPr>
        <p:spPr/>
        <p:txBody>
          <a:bodyPr>
            <a:normAutofit/>
          </a:bodyPr>
          <a:lstStyle/>
          <a:p>
            <a:pPr algn="l">
              <a:buFont typeface="Arial" panose="020B0604020202020204" pitchFamily="34" charset="0"/>
              <a:buChar char="•"/>
            </a:pPr>
            <a:r>
              <a:rPr lang="en-US" b="0" i="0" dirty="0">
                <a:solidFill>
                  <a:srgbClr val="243B53"/>
                </a:solidFill>
                <a:effectLst/>
                <a:latin typeface="Helvetica Neue"/>
              </a:rPr>
              <a:t>wheezing</a:t>
            </a:r>
          </a:p>
          <a:p>
            <a:pPr algn="l">
              <a:buFont typeface="Arial" panose="020B0604020202020204" pitchFamily="34" charset="0"/>
              <a:buChar char="•"/>
            </a:pPr>
            <a:r>
              <a:rPr lang="en-US" b="0" i="0" dirty="0">
                <a:solidFill>
                  <a:srgbClr val="243B53"/>
                </a:solidFill>
                <a:effectLst/>
                <a:latin typeface="Helvetica Neue"/>
              </a:rPr>
              <a:t>trouble breathing</a:t>
            </a:r>
          </a:p>
          <a:p>
            <a:pPr algn="l">
              <a:buFont typeface="Arial" panose="020B0604020202020204" pitchFamily="34" charset="0"/>
              <a:buChar char="•"/>
            </a:pPr>
            <a:r>
              <a:rPr lang="en-US" b="0" i="0" dirty="0">
                <a:solidFill>
                  <a:srgbClr val="243B53"/>
                </a:solidFill>
                <a:effectLst/>
                <a:latin typeface="Helvetica Neue"/>
              </a:rPr>
              <a:t>coughing</a:t>
            </a:r>
          </a:p>
          <a:p>
            <a:pPr algn="l">
              <a:buFont typeface="Arial" panose="020B0604020202020204" pitchFamily="34" charset="0"/>
              <a:buChar char="•"/>
            </a:pPr>
            <a:r>
              <a:rPr lang="en-US" b="0" i="0" dirty="0">
                <a:solidFill>
                  <a:srgbClr val="243B53"/>
                </a:solidFill>
                <a:effectLst/>
                <a:latin typeface="Helvetica Neue"/>
              </a:rPr>
              <a:t>hoarseness</a:t>
            </a:r>
          </a:p>
          <a:p>
            <a:pPr algn="l">
              <a:buFont typeface="Arial" panose="020B0604020202020204" pitchFamily="34" charset="0"/>
              <a:buChar char="•"/>
            </a:pPr>
            <a:r>
              <a:rPr lang="en-US" b="0" i="0" dirty="0">
                <a:solidFill>
                  <a:srgbClr val="243B53"/>
                </a:solidFill>
                <a:effectLst/>
                <a:latin typeface="Helvetica Neue"/>
              </a:rPr>
              <a:t>throat tightness</a:t>
            </a:r>
          </a:p>
          <a:p>
            <a:pPr algn="l">
              <a:buFont typeface="Arial" panose="020B0604020202020204" pitchFamily="34" charset="0"/>
              <a:buChar char="•"/>
            </a:pPr>
            <a:r>
              <a:rPr lang="en-US" b="0" i="0" dirty="0">
                <a:solidFill>
                  <a:srgbClr val="243B53"/>
                </a:solidFill>
                <a:effectLst/>
                <a:latin typeface="Helvetica Neue"/>
              </a:rPr>
              <a:t>stomachache</a:t>
            </a:r>
          </a:p>
          <a:p>
            <a:endParaRPr lang="en-US" dirty="0"/>
          </a:p>
        </p:txBody>
      </p:sp>
      <p:sp>
        <p:nvSpPr>
          <p:cNvPr id="5" name="Content Placeholder 4">
            <a:extLst>
              <a:ext uri="{FF2B5EF4-FFF2-40B4-BE49-F238E27FC236}">
                <a16:creationId xmlns:a16="http://schemas.microsoft.com/office/drawing/2014/main" id="{2A566574-C930-80F8-0A0A-279854B40DC1}"/>
              </a:ext>
            </a:extLst>
          </p:cNvPr>
          <p:cNvSpPr>
            <a:spLocks noGrp="1"/>
          </p:cNvSpPr>
          <p:nvPr>
            <p:ph sz="half" idx="2"/>
          </p:nvPr>
        </p:nvSpPr>
        <p:spPr/>
        <p:txBody>
          <a:bodyPr>
            <a:normAutofit/>
          </a:bodyPr>
          <a:lstStyle/>
          <a:p>
            <a:pPr algn="l">
              <a:buFont typeface="Arial" panose="020B0604020202020204" pitchFamily="34" charset="0"/>
              <a:buChar char="•"/>
            </a:pPr>
            <a:r>
              <a:rPr lang="en-US" b="0" i="0" dirty="0">
                <a:solidFill>
                  <a:srgbClr val="243B53"/>
                </a:solidFill>
                <a:effectLst/>
                <a:latin typeface="Helvetica Neue"/>
              </a:rPr>
              <a:t>vomiting</a:t>
            </a:r>
          </a:p>
          <a:p>
            <a:pPr algn="l">
              <a:buFont typeface="Arial" panose="020B0604020202020204" pitchFamily="34" charset="0"/>
              <a:buChar char="•"/>
            </a:pPr>
            <a:r>
              <a:rPr lang="en-US" b="0" i="0" dirty="0">
                <a:solidFill>
                  <a:srgbClr val="243B53"/>
                </a:solidFill>
                <a:effectLst/>
                <a:latin typeface="Helvetica Neue"/>
              </a:rPr>
              <a:t>diarrhea</a:t>
            </a:r>
          </a:p>
          <a:p>
            <a:pPr algn="l">
              <a:buFont typeface="Arial" panose="020B0604020202020204" pitchFamily="34" charset="0"/>
              <a:buChar char="•"/>
            </a:pPr>
            <a:r>
              <a:rPr lang="en-US" b="0" i="0" dirty="0">
                <a:solidFill>
                  <a:srgbClr val="243B53"/>
                </a:solidFill>
                <a:effectLst/>
                <a:latin typeface="Helvetica Neue"/>
              </a:rPr>
              <a:t>itchy, watery, or swollen eyes</a:t>
            </a:r>
          </a:p>
          <a:p>
            <a:pPr algn="l">
              <a:buFont typeface="Arial" panose="020B0604020202020204" pitchFamily="34" charset="0"/>
              <a:buChar char="•"/>
            </a:pPr>
            <a:r>
              <a:rPr lang="en-US" b="0" i="0" dirty="0">
                <a:solidFill>
                  <a:srgbClr val="243B53"/>
                </a:solidFill>
                <a:effectLst/>
                <a:latin typeface="Helvetica Neue"/>
              </a:rPr>
              <a:t>hives</a:t>
            </a:r>
          </a:p>
          <a:p>
            <a:pPr algn="l">
              <a:buFont typeface="Arial" panose="020B0604020202020204" pitchFamily="34" charset="0"/>
              <a:buChar char="•"/>
            </a:pPr>
            <a:r>
              <a:rPr lang="en-US" b="0" i="0" dirty="0">
                <a:solidFill>
                  <a:srgbClr val="243B53"/>
                </a:solidFill>
                <a:effectLst/>
                <a:latin typeface="Helvetica Neue"/>
              </a:rPr>
              <a:t>red spots</a:t>
            </a:r>
          </a:p>
          <a:p>
            <a:pPr algn="l">
              <a:buFont typeface="Arial" panose="020B0604020202020204" pitchFamily="34" charset="0"/>
              <a:buChar char="•"/>
            </a:pPr>
            <a:r>
              <a:rPr lang="en-US" b="0" i="0" dirty="0">
                <a:solidFill>
                  <a:srgbClr val="243B53"/>
                </a:solidFill>
                <a:effectLst/>
                <a:latin typeface="Helvetica Neue"/>
              </a:rPr>
              <a:t>swelling</a:t>
            </a:r>
          </a:p>
          <a:p>
            <a:pPr algn="l">
              <a:buFont typeface="Arial" panose="020B0604020202020204" pitchFamily="34" charset="0"/>
              <a:buChar char="•"/>
            </a:pPr>
            <a:r>
              <a:rPr lang="en-US" b="0" i="0" dirty="0">
                <a:solidFill>
                  <a:srgbClr val="243B53"/>
                </a:solidFill>
                <a:effectLst/>
                <a:latin typeface="Helvetica Neue"/>
              </a:rPr>
              <a:t>a drop in blood pressure</a:t>
            </a:r>
          </a:p>
          <a:p>
            <a:pPr algn="l">
              <a:buFont typeface="Arial" panose="020B0604020202020204" pitchFamily="34" charset="0"/>
              <a:buChar char="•"/>
            </a:pPr>
            <a:r>
              <a:rPr lang="en-US" b="0" i="0" dirty="0">
                <a:solidFill>
                  <a:srgbClr val="243B53"/>
                </a:solidFill>
                <a:effectLst/>
                <a:latin typeface="Helvetica Neue"/>
              </a:rPr>
              <a:t>lightheadedness or loss of consciousness</a:t>
            </a:r>
          </a:p>
          <a:p>
            <a:endParaRPr lang="en-US" dirty="0"/>
          </a:p>
        </p:txBody>
      </p:sp>
    </p:spTree>
    <p:extLst>
      <p:ext uri="{BB962C8B-B14F-4D97-AF65-F5344CB8AC3E}">
        <p14:creationId xmlns:p14="http://schemas.microsoft.com/office/powerpoint/2010/main" val="16520275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EB670-94BC-8FC0-1F18-85C27A9F461C}"/>
              </a:ext>
            </a:extLst>
          </p:cNvPr>
          <p:cNvSpPr>
            <a:spLocks noGrp="1"/>
          </p:cNvSpPr>
          <p:nvPr>
            <p:ph type="title"/>
          </p:nvPr>
        </p:nvSpPr>
        <p:spPr/>
        <p:txBody>
          <a:bodyPr/>
          <a:lstStyle/>
          <a:p>
            <a:r>
              <a:rPr lang="en-US"/>
              <a:t>Egg Allergy</a:t>
            </a:r>
            <a:endParaRPr lang="en-US" dirty="0"/>
          </a:p>
        </p:txBody>
      </p:sp>
      <p:sp>
        <p:nvSpPr>
          <p:cNvPr id="3" name="Content Placeholder 2">
            <a:extLst>
              <a:ext uri="{FF2B5EF4-FFF2-40B4-BE49-F238E27FC236}">
                <a16:creationId xmlns:a16="http://schemas.microsoft.com/office/drawing/2014/main" id="{67B51D03-1987-1B39-6630-729FA849413A}"/>
              </a:ext>
            </a:extLst>
          </p:cNvPr>
          <p:cNvSpPr>
            <a:spLocks noGrp="1"/>
          </p:cNvSpPr>
          <p:nvPr>
            <p:ph idx="1"/>
          </p:nvPr>
        </p:nvSpPr>
        <p:spPr/>
        <p:txBody>
          <a:bodyPr>
            <a:normAutofit fontScale="85000" lnSpcReduction="10000"/>
          </a:bodyPr>
          <a:lstStyle/>
          <a:p>
            <a:pPr algn="l"/>
            <a:r>
              <a:rPr lang="en-US" b="0" i="0">
                <a:solidFill>
                  <a:srgbClr val="243B53"/>
                </a:solidFill>
                <a:effectLst/>
                <a:latin typeface="Helvetica Neue"/>
              </a:rPr>
              <a:t>Like with some other allergies, an egg allergy can affect the same person differently at different times. They may be mild and affect just only one system of the body, like the skin. Or they may be more severe and affect several parts of the body. It can also cause anaphylaxis despite the severity of previous reactions.</a:t>
            </a:r>
          </a:p>
          <a:p>
            <a:pPr algn="l"/>
            <a:r>
              <a:rPr lang="en-US" b="0" i="0">
                <a:solidFill>
                  <a:srgbClr val="243B53"/>
                </a:solidFill>
                <a:effectLst/>
                <a:latin typeface="Helvetica Neue"/>
              </a:rPr>
              <a:t>Because eggs can be found in unexpected places, reading the labels of ingredients is extremely important. Statements to look out for include "may contain egg," "processed in a facility that also processes eggs," or "manufactured on equipment also used for eggs." Questions about cross-contamination should be directed to a food item's manufacturer since federal law does not require that information on labels.</a:t>
            </a:r>
          </a:p>
          <a:p>
            <a:pPr algn="l"/>
            <a:r>
              <a:rPr lang="en-US" b="0" i="0">
                <a:solidFill>
                  <a:srgbClr val="243B53"/>
                </a:solidFill>
                <a:effectLst/>
                <a:latin typeface="Helvetica Neue"/>
              </a:rPr>
              <a:t>If a guest shows signs of an egg allergy, 911 should be dialed immediately if the guest cannot get access to or self-administer an epinephrine shot. Epinephrine should be administered if the symptoms involve two different parts of the body, or if there's swelling of the mouth or throat, or difficulty breathing.</a:t>
            </a:r>
          </a:p>
          <a:p>
            <a:pPr algn="l"/>
            <a:r>
              <a:rPr lang="en-US" b="0" i="0">
                <a:solidFill>
                  <a:srgbClr val="243B53"/>
                </a:solidFill>
                <a:effectLst/>
                <a:latin typeface="Helvetica Neue"/>
                <a:hlinkClick r:id="rId2"/>
              </a:rPr>
              <a:t>https://kidshealth.org/en/parents/egg-allergy.html/</a:t>
            </a:r>
            <a:endParaRPr lang="en-US" b="0" i="0">
              <a:solidFill>
                <a:srgbClr val="243B53"/>
              </a:solidFill>
              <a:effectLst/>
              <a:latin typeface="Helvetica Neue"/>
            </a:endParaRPr>
          </a:p>
          <a:p>
            <a:pPr algn="l"/>
            <a:endParaRPr lang="en-US" b="0" i="0">
              <a:solidFill>
                <a:srgbClr val="243B53"/>
              </a:solidFill>
              <a:effectLst/>
              <a:latin typeface="Helvetica Neue"/>
            </a:endParaRPr>
          </a:p>
          <a:p>
            <a:pPr algn="l"/>
            <a:endParaRPr lang="en-US" b="0" i="0">
              <a:solidFill>
                <a:srgbClr val="243B53"/>
              </a:solidFill>
              <a:effectLst/>
              <a:latin typeface="Helvetica Neue"/>
            </a:endParaRPr>
          </a:p>
          <a:p>
            <a:endParaRPr lang="en-US" dirty="0"/>
          </a:p>
        </p:txBody>
      </p:sp>
    </p:spTree>
    <p:extLst>
      <p:ext uri="{BB962C8B-B14F-4D97-AF65-F5344CB8AC3E}">
        <p14:creationId xmlns:p14="http://schemas.microsoft.com/office/powerpoint/2010/main" val="36392346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75" name="Rectangle 6164">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6" name="Rectangle 6166">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2" y="0"/>
            <a:ext cx="12188778"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7" name="Rectangle 6168">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125" y="159026"/>
            <a:ext cx="11871475"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B4B578-465E-6FBD-2E2D-A71829EE88CE}"/>
              </a:ext>
            </a:extLst>
          </p:cNvPr>
          <p:cNvSpPr>
            <a:spLocks noGrp="1"/>
          </p:cNvSpPr>
          <p:nvPr>
            <p:ph type="title"/>
          </p:nvPr>
        </p:nvSpPr>
        <p:spPr>
          <a:xfrm>
            <a:off x="1041690" y="733100"/>
            <a:ext cx="4856089" cy="1275669"/>
          </a:xfrm>
        </p:spPr>
        <p:txBody>
          <a:bodyPr anchor="b">
            <a:normAutofit/>
          </a:bodyPr>
          <a:lstStyle/>
          <a:p>
            <a:pPr algn="ctr"/>
            <a:r>
              <a:rPr lang="en-US" b="0" i="0">
                <a:effectLst/>
                <a:latin typeface="Helvetica Neue"/>
              </a:rPr>
              <a:t>Soybeans</a:t>
            </a:r>
            <a:br>
              <a:rPr lang="en-US" b="0" i="0">
                <a:effectLst/>
                <a:latin typeface="Helvetica Neue"/>
              </a:rPr>
            </a:br>
            <a:endParaRPr lang="en-US"/>
          </a:p>
        </p:txBody>
      </p:sp>
      <p:sp>
        <p:nvSpPr>
          <p:cNvPr id="3" name="Content Placeholder 2">
            <a:extLst>
              <a:ext uri="{FF2B5EF4-FFF2-40B4-BE49-F238E27FC236}">
                <a16:creationId xmlns:a16="http://schemas.microsoft.com/office/drawing/2014/main" id="{71F88D0B-2B60-6DE2-284E-452FB35D4121}"/>
              </a:ext>
            </a:extLst>
          </p:cNvPr>
          <p:cNvSpPr>
            <a:spLocks noGrp="1"/>
          </p:cNvSpPr>
          <p:nvPr>
            <p:ph idx="1"/>
          </p:nvPr>
        </p:nvSpPr>
        <p:spPr>
          <a:xfrm>
            <a:off x="1028700" y="2216151"/>
            <a:ext cx="4882068" cy="3390900"/>
          </a:xfrm>
        </p:spPr>
        <p:txBody>
          <a:bodyPr anchor="t">
            <a:normAutofit/>
          </a:bodyPr>
          <a:lstStyle/>
          <a:p>
            <a:pPr algn="ctr">
              <a:lnSpc>
                <a:spcPct val="100000"/>
              </a:lnSpc>
            </a:pPr>
            <a:r>
              <a:rPr lang="en-US" sz="1300" b="0" i="0">
                <a:effectLst/>
                <a:latin typeface="Helvetica Neue"/>
              </a:rPr>
              <a:t>A soy allergy is more common in infants and young children. Many children outgrow this type of allergy; however, some people keep the allergy for a lifetime. The allergy works when proteins in the soy bind to specific </a:t>
            </a:r>
            <a:r>
              <a:rPr lang="en-US" sz="1300" b="0" i="0" err="1">
                <a:effectLst/>
                <a:latin typeface="Helvetica Neue"/>
              </a:rPr>
              <a:t>IgE</a:t>
            </a:r>
            <a:r>
              <a:rPr lang="en-US" sz="1300" b="0" i="0">
                <a:effectLst/>
                <a:latin typeface="Helvetica Neue"/>
              </a:rPr>
              <a:t> antibodies made by the immune system. This triggers immune defenses and causes mild or very severe symptoms.</a:t>
            </a:r>
          </a:p>
          <a:p>
            <a:pPr algn="ctr">
              <a:lnSpc>
                <a:spcPct val="100000"/>
              </a:lnSpc>
            </a:pPr>
            <a:r>
              <a:rPr lang="en-US" sz="1300" b="0" i="0">
                <a:effectLst/>
                <a:latin typeface="Helvetica Neue"/>
              </a:rPr>
              <a:t>One study found that up to 88% of people allergic to soy products were also sensitive to peanuts, tree nuts, eggs, milk and sesame. And although reactions are usually mild, all of them can be unpredictable.</a:t>
            </a:r>
          </a:p>
          <a:p>
            <a:pPr algn="ctr">
              <a:lnSpc>
                <a:spcPct val="100000"/>
              </a:lnSpc>
            </a:pPr>
            <a:r>
              <a:rPr lang="en-US" sz="1300" b="0" i="0">
                <a:effectLst/>
                <a:latin typeface="Helvetica Neue"/>
              </a:rPr>
              <a:t>People with this type of allergy should avoid soy and all soy products. Soybeans are widely used in processed food products. Fortunately, federal law requires that it be listed on packaged foods sold in the U.S. within an ingredient list or in a separate "Contains" statement. </a:t>
            </a:r>
            <a:endParaRPr lang="en-US" sz="1300"/>
          </a:p>
        </p:txBody>
      </p:sp>
      <p:pic>
        <p:nvPicPr>
          <p:cNvPr id="6148" name="Picture 4" descr="How to Grow Soybeans | BBC Gardeners World Magazine">
            <a:extLst>
              <a:ext uri="{FF2B5EF4-FFF2-40B4-BE49-F238E27FC236}">
                <a16:creationId xmlns:a16="http://schemas.microsoft.com/office/drawing/2014/main" id="{562AF372-15C6-34EC-BD4B-BFA8D7DFA6C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168670" y="3585759"/>
            <a:ext cx="3829474" cy="254834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BDF0DC0-EE26-63F3-0FEC-8FA7010CF261}"/>
              </a:ext>
            </a:extLst>
          </p:cNvPr>
          <p:cNvPicPr>
            <a:picLocks noChangeAspect="1"/>
          </p:cNvPicPr>
          <p:nvPr/>
        </p:nvPicPr>
        <p:blipFill rotWithShape="1">
          <a:blip r:embed="rId3"/>
          <a:srcRect l="6612" r="8721" b="1"/>
          <a:stretch/>
        </p:blipFill>
        <p:spPr>
          <a:xfrm>
            <a:off x="9480135" y="1370934"/>
            <a:ext cx="2227211" cy="1980512"/>
          </a:xfrm>
          <a:prstGeom prst="rect">
            <a:avLst/>
          </a:prstGeom>
        </p:spPr>
      </p:pic>
      <p:pic>
        <p:nvPicPr>
          <p:cNvPr id="5" name="Picture 4">
            <a:extLst>
              <a:ext uri="{FF2B5EF4-FFF2-40B4-BE49-F238E27FC236}">
                <a16:creationId xmlns:a16="http://schemas.microsoft.com/office/drawing/2014/main" id="{30801C4E-49E1-05E9-2B97-80BED3A0BB22}"/>
              </a:ext>
            </a:extLst>
          </p:cNvPr>
          <p:cNvPicPr>
            <a:picLocks noChangeAspect="1"/>
          </p:cNvPicPr>
          <p:nvPr/>
        </p:nvPicPr>
        <p:blipFill>
          <a:blip r:embed="rId4"/>
          <a:stretch>
            <a:fillRect/>
          </a:stretch>
        </p:blipFill>
        <p:spPr>
          <a:xfrm>
            <a:off x="5769003" y="321171"/>
            <a:ext cx="3636003" cy="2427031"/>
          </a:xfrm>
          <a:prstGeom prst="rect">
            <a:avLst/>
          </a:prstGeom>
        </p:spPr>
      </p:pic>
      <p:grpSp>
        <p:nvGrpSpPr>
          <p:cNvPr id="6171" name="Group 6170">
            <a:extLst>
              <a:ext uri="{FF2B5EF4-FFF2-40B4-BE49-F238E27FC236}">
                <a16:creationId xmlns:a16="http://schemas.microsoft.com/office/drawing/2014/main" id="{53745597-CF0F-4C14-83C4-612B382A90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35992" y="5849932"/>
            <a:ext cx="867485" cy="115439"/>
            <a:chOff x="8910933" y="1861308"/>
            <a:chExt cx="867485" cy="115439"/>
          </a:xfrm>
        </p:grpSpPr>
        <p:sp>
          <p:nvSpPr>
            <p:cNvPr id="6172" name="Rectangle 6171">
              <a:extLst>
                <a:ext uri="{FF2B5EF4-FFF2-40B4-BE49-F238E27FC236}">
                  <a16:creationId xmlns:a16="http://schemas.microsoft.com/office/drawing/2014/main" id="{471CB755-D435-4BD8-A3DB-B304ED0E7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6173" name="Straight Connector 6172">
              <a:extLst>
                <a:ext uri="{FF2B5EF4-FFF2-40B4-BE49-F238E27FC236}">
                  <a16:creationId xmlns:a16="http://schemas.microsoft.com/office/drawing/2014/main" id="{0B7F2CAE-48A1-4EAD-BDD1-4DA217AC0FF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174" name="Straight Connector 6173">
              <a:extLst>
                <a:ext uri="{FF2B5EF4-FFF2-40B4-BE49-F238E27FC236}">
                  <a16:creationId xmlns:a16="http://schemas.microsoft.com/office/drawing/2014/main" id="{98FB73A0-9D61-4989-BA5F-7EF6308D86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590488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CEBCF-5AB0-A4BE-7C33-ADE791B05F85}"/>
              </a:ext>
            </a:extLst>
          </p:cNvPr>
          <p:cNvSpPr>
            <a:spLocks noGrp="1"/>
          </p:cNvSpPr>
          <p:nvPr>
            <p:ph type="title"/>
          </p:nvPr>
        </p:nvSpPr>
        <p:spPr/>
        <p:txBody>
          <a:bodyPr/>
          <a:lstStyle/>
          <a:p>
            <a:r>
              <a:rPr lang="en-US" b="0" i="0" dirty="0">
                <a:solidFill>
                  <a:srgbClr val="243B53"/>
                </a:solidFill>
                <a:effectLst/>
                <a:latin typeface="Helvetica Neue"/>
              </a:rPr>
              <a:t>Some food items that contain soy include:</a:t>
            </a:r>
            <a:br>
              <a:rPr lang="en-US" b="0" i="0" dirty="0">
                <a:solidFill>
                  <a:srgbClr val="243B53"/>
                </a:solidFill>
                <a:effectLst/>
                <a:latin typeface="Helvetica Neue"/>
              </a:rPr>
            </a:br>
            <a:endParaRPr lang="en-US" dirty="0"/>
          </a:p>
        </p:txBody>
      </p:sp>
      <p:sp>
        <p:nvSpPr>
          <p:cNvPr id="3" name="Content Placeholder 2">
            <a:extLst>
              <a:ext uri="{FF2B5EF4-FFF2-40B4-BE49-F238E27FC236}">
                <a16:creationId xmlns:a16="http://schemas.microsoft.com/office/drawing/2014/main" id="{5C8D75FE-37B4-8572-6725-846E8AAF324A}"/>
              </a:ext>
            </a:extLst>
          </p:cNvPr>
          <p:cNvSpPr>
            <a:spLocks noGrp="1"/>
          </p:cNvSpPr>
          <p:nvPr>
            <p:ph sz="half" idx="1"/>
          </p:nvPr>
        </p:nvSpPr>
        <p:spPr/>
        <p:txBody>
          <a:bodyPr>
            <a:normAutofit fontScale="85000" lnSpcReduction="10000"/>
          </a:bodyPr>
          <a:lstStyle/>
          <a:p>
            <a:pPr algn="l">
              <a:buFont typeface="Arial" panose="020B0604020202020204" pitchFamily="34" charset="0"/>
              <a:buChar char="•"/>
            </a:pPr>
            <a:r>
              <a:rPr lang="en-US" b="0" i="0" dirty="0">
                <a:solidFill>
                  <a:srgbClr val="243B53"/>
                </a:solidFill>
                <a:effectLst/>
                <a:latin typeface="Helvetica Neue"/>
              </a:rPr>
              <a:t>cold-pressed, expelled or extruded soy oil</a:t>
            </a:r>
          </a:p>
          <a:p>
            <a:pPr algn="l">
              <a:buFont typeface="Arial" panose="020B0604020202020204" pitchFamily="34" charset="0"/>
              <a:buChar char="•"/>
            </a:pPr>
            <a:r>
              <a:rPr lang="en-US" b="0" i="0" dirty="0">
                <a:solidFill>
                  <a:srgbClr val="243B53"/>
                </a:solidFill>
                <a:effectLst/>
                <a:latin typeface="Helvetica Neue"/>
              </a:rPr>
              <a:t>edamame</a:t>
            </a:r>
          </a:p>
          <a:p>
            <a:pPr algn="l">
              <a:buFont typeface="Arial" panose="020B0604020202020204" pitchFamily="34" charset="0"/>
              <a:buChar char="•"/>
            </a:pPr>
            <a:r>
              <a:rPr lang="en-US" b="0" i="0" dirty="0">
                <a:solidFill>
                  <a:srgbClr val="243B53"/>
                </a:solidFill>
                <a:effectLst/>
                <a:latin typeface="Helvetica Neue"/>
              </a:rPr>
              <a:t>miso</a:t>
            </a:r>
          </a:p>
          <a:p>
            <a:pPr algn="l">
              <a:buFont typeface="Arial" panose="020B0604020202020204" pitchFamily="34" charset="0"/>
              <a:buChar char="•"/>
            </a:pPr>
            <a:r>
              <a:rPr lang="en-US" b="0" i="0" dirty="0">
                <a:solidFill>
                  <a:srgbClr val="243B53"/>
                </a:solidFill>
                <a:effectLst/>
                <a:latin typeface="Helvetica Neue"/>
              </a:rPr>
              <a:t>natto</a:t>
            </a:r>
          </a:p>
          <a:p>
            <a:pPr algn="l">
              <a:buFont typeface="Arial" panose="020B0604020202020204" pitchFamily="34" charset="0"/>
              <a:buChar char="•"/>
            </a:pPr>
            <a:r>
              <a:rPr lang="en-US" b="0" i="0" dirty="0" err="1">
                <a:solidFill>
                  <a:srgbClr val="243B53"/>
                </a:solidFill>
                <a:effectLst/>
                <a:latin typeface="Helvetica Neue"/>
              </a:rPr>
              <a:t>okara</a:t>
            </a:r>
            <a:endParaRPr lang="en-US" b="0" i="0" dirty="0">
              <a:solidFill>
                <a:srgbClr val="243B53"/>
              </a:solidFill>
              <a:effectLst/>
              <a:latin typeface="Helvetica Neue"/>
            </a:endParaRPr>
          </a:p>
          <a:p>
            <a:pPr algn="l">
              <a:buFont typeface="Arial" panose="020B0604020202020204" pitchFamily="34" charset="0"/>
              <a:buChar char="•"/>
            </a:pPr>
            <a:r>
              <a:rPr lang="en-US" b="0" i="0" dirty="0">
                <a:solidFill>
                  <a:srgbClr val="243B53"/>
                </a:solidFill>
                <a:effectLst/>
                <a:latin typeface="Helvetica Neue"/>
              </a:rPr>
              <a:t>shoyu</a:t>
            </a:r>
          </a:p>
          <a:p>
            <a:endParaRPr lang="en-US" dirty="0"/>
          </a:p>
        </p:txBody>
      </p:sp>
      <p:sp>
        <p:nvSpPr>
          <p:cNvPr id="4" name="Content Placeholder 3">
            <a:extLst>
              <a:ext uri="{FF2B5EF4-FFF2-40B4-BE49-F238E27FC236}">
                <a16:creationId xmlns:a16="http://schemas.microsoft.com/office/drawing/2014/main" id="{58D7E0BE-1063-30B5-162A-55B3F2551DA3}"/>
              </a:ext>
            </a:extLst>
          </p:cNvPr>
          <p:cNvSpPr>
            <a:spLocks noGrp="1"/>
          </p:cNvSpPr>
          <p:nvPr>
            <p:ph sz="half" idx="2"/>
          </p:nvPr>
        </p:nvSpPr>
        <p:spPr/>
        <p:txBody>
          <a:bodyPr>
            <a:normAutofit fontScale="85000" lnSpcReduction="10000"/>
          </a:bodyPr>
          <a:lstStyle/>
          <a:p>
            <a:pPr algn="l">
              <a:buFont typeface="Arial" panose="020B0604020202020204" pitchFamily="34" charset="0"/>
              <a:buChar char="•"/>
            </a:pPr>
            <a:r>
              <a:rPr lang="en-US" b="0" i="0" dirty="0">
                <a:solidFill>
                  <a:srgbClr val="243B53"/>
                </a:solidFill>
                <a:effectLst/>
                <a:latin typeface="Helvetica Neue"/>
              </a:rPr>
              <a:t>soy (soy albumin, soy cheese, soy fiber, soy flour, soy grits, soy ice cream, soy milk, soy nuts, soy sprouts, soy yogurt)</a:t>
            </a:r>
          </a:p>
          <a:p>
            <a:pPr algn="l">
              <a:buFont typeface="Arial" panose="020B0604020202020204" pitchFamily="34" charset="0"/>
              <a:buChar char="•"/>
            </a:pPr>
            <a:r>
              <a:rPr lang="en-US" b="0" i="0" dirty="0">
                <a:solidFill>
                  <a:srgbClr val="243B53"/>
                </a:solidFill>
                <a:effectLst/>
                <a:latin typeface="Helvetica Neue"/>
              </a:rPr>
              <a:t>soya</a:t>
            </a:r>
          </a:p>
          <a:p>
            <a:pPr algn="l">
              <a:buFont typeface="Arial" panose="020B0604020202020204" pitchFamily="34" charset="0"/>
              <a:buChar char="•"/>
            </a:pPr>
            <a:r>
              <a:rPr lang="en-US" b="0" i="0" dirty="0">
                <a:solidFill>
                  <a:srgbClr val="243B53"/>
                </a:solidFill>
                <a:effectLst/>
                <a:latin typeface="Helvetica Neue"/>
              </a:rPr>
              <a:t>soybean (curd, granules)</a:t>
            </a:r>
          </a:p>
          <a:p>
            <a:pPr algn="l">
              <a:buFont typeface="Arial" panose="020B0604020202020204" pitchFamily="34" charset="0"/>
              <a:buChar char="•"/>
            </a:pPr>
            <a:r>
              <a:rPr lang="en-US" b="0" i="0" dirty="0">
                <a:solidFill>
                  <a:srgbClr val="243B53"/>
                </a:solidFill>
                <a:effectLst/>
                <a:latin typeface="Helvetica Neue"/>
              </a:rPr>
              <a:t>soy protein (concentrate, hydrolyzed, isolate)</a:t>
            </a:r>
          </a:p>
          <a:p>
            <a:pPr algn="l">
              <a:buFont typeface="Arial" panose="020B0604020202020204" pitchFamily="34" charset="0"/>
              <a:buChar char="•"/>
            </a:pPr>
            <a:r>
              <a:rPr lang="en-US" b="0" i="0" dirty="0">
                <a:solidFill>
                  <a:srgbClr val="243B53"/>
                </a:solidFill>
                <a:effectLst/>
                <a:latin typeface="Helvetica Neue"/>
              </a:rPr>
              <a:t>soy sauce</a:t>
            </a:r>
          </a:p>
          <a:p>
            <a:pPr algn="l">
              <a:buFont typeface="Arial" panose="020B0604020202020204" pitchFamily="34" charset="0"/>
              <a:buChar char="•"/>
            </a:pPr>
            <a:r>
              <a:rPr lang="en-US" b="0" i="0" dirty="0">
                <a:solidFill>
                  <a:srgbClr val="243B53"/>
                </a:solidFill>
                <a:effectLst/>
                <a:latin typeface="Helvetica Neue"/>
              </a:rPr>
              <a:t>tamari</a:t>
            </a:r>
          </a:p>
          <a:p>
            <a:pPr algn="l">
              <a:buFont typeface="Arial" panose="020B0604020202020204" pitchFamily="34" charset="0"/>
              <a:buChar char="•"/>
            </a:pPr>
            <a:r>
              <a:rPr lang="en-US" b="0" i="0" dirty="0">
                <a:solidFill>
                  <a:srgbClr val="243B53"/>
                </a:solidFill>
                <a:effectLst/>
                <a:latin typeface="Helvetica Neue"/>
              </a:rPr>
              <a:t>tempeh</a:t>
            </a:r>
          </a:p>
          <a:p>
            <a:pPr algn="l">
              <a:buFont typeface="Arial" panose="020B0604020202020204" pitchFamily="34" charset="0"/>
              <a:buChar char="•"/>
            </a:pPr>
            <a:r>
              <a:rPr lang="en-US" b="0" i="0" dirty="0">
                <a:solidFill>
                  <a:srgbClr val="243B53"/>
                </a:solidFill>
                <a:effectLst/>
                <a:latin typeface="Helvetica Neue"/>
              </a:rPr>
              <a:t>textured vegetable protein (TVP)</a:t>
            </a:r>
          </a:p>
          <a:p>
            <a:pPr algn="l">
              <a:buFont typeface="Arial" panose="020B0604020202020204" pitchFamily="34" charset="0"/>
              <a:buChar char="•"/>
            </a:pPr>
            <a:r>
              <a:rPr lang="en-US" b="0" i="0" dirty="0">
                <a:solidFill>
                  <a:srgbClr val="243B53"/>
                </a:solidFill>
                <a:effectLst/>
                <a:latin typeface="Helvetica Neue"/>
              </a:rPr>
              <a:t>tofu</a:t>
            </a:r>
          </a:p>
          <a:p>
            <a:endParaRPr lang="en-US" dirty="0"/>
          </a:p>
        </p:txBody>
      </p:sp>
    </p:spTree>
    <p:extLst>
      <p:ext uri="{BB962C8B-B14F-4D97-AF65-F5344CB8AC3E}">
        <p14:creationId xmlns:p14="http://schemas.microsoft.com/office/powerpoint/2010/main" val="13097040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51A01047-632B-4F57-9CDB-AA680D5BBB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7" name="Rectangle 5">
            <a:extLst>
              <a:ext uri="{FF2B5EF4-FFF2-40B4-BE49-F238E27FC236}">
                <a16:creationId xmlns:a16="http://schemas.microsoft.com/office/drawing/2014/main" id="{48EF695B-E7DE-4164-862A-9CD06DFB0E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5899" y="723900"/>
            <a:ext cx="4580642"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9539CD-C718-ACE9-520D-C1741D3FAAB7}"/>
              </a:ext>
            </a:extLst>
          </p:cNvPr>
          <p:cNvSpPr>
            <a:spLocks noGrp="1"/>
          </p:cNvSpPr>
          <p:nvPr>
            <p:ph type="title"/>
          </p:nvPr>
        </p:nvSpPr>
        <p:spPr>
          <a:xfrm>
            <a:off x="7150882" y="1000366"/>
            <a:ext cx="3995397" cy="1239627"/>
          </a:xfrm>
        </p:spPr>
        <p:txBody>
          <a:bodyPr anchor="b">
            <a:normAutofit/>
          </a:bodyPr>
          <a:lstStyle/>
          <a:p>
            <a:pPr algn="ctr"/>
            <a:r>
              <a:rPr lang="en-US" dirty="0"/>
              <a:t>Soy Allergy</a:t>
            </a:r>
            <a:endParaRPr lang="en-US"/>
          </a:p>
        </p:txBody>
      </p:sp>
      <p:sp>
        <p:nvSpPr>
          <p:cNvPr id="3" name="Content Placeholder 2">
            <a:extLst>
              <a:ext uri="{FF2B5EF4-FFF2-40B4-BE49-F238E27FC236}">
                <a16:creationId xmlns:a16="http://schemas.microsoft.com/office/drawing/2014/main" id="{13E34FFE-575D-5460-14D6-DE93DDBFFE58}"/>
              </a:ext>
            </a:extLst>
          </p:cNvPr>
          <p:cNvSpPr>
            <a:spLocks noGrp="1"/>
          </p:cNvSpPr>
          <p:nvPr>
            <p:ph idx="1"/>
          </p:nvPr>
        </p:nvSpPr>
        <p:spPr>
          <a:xfrm>
            <a:off x="7279965" y="2884395"/>
            <a:ext cx="3766670" cy="2469140"/>
          </a:xfrm>
        </p:spPr>
        <p:txBody>
          <a:bodyPr>
            <a:normAutofit/>
          </a:bodyPr>
          <a:lstStyle/>
          <a:p>
            <a:pPr algn="ctr">
              <a:lnSpc>
                <a:spcPct val="100000"/>
              </a:lnSpc>
            </a:pPr>
            <a:r>
              <a:rPr lang="en-US" sz="1400" b="0" i="0">
                <a:effectLst/>
                <a:latin typeface="Helvetica Neue"/>
              </a:rPr>
              <a:t>It's important to note that most people with soy allergy can safely eat highly refined soy oil as well as soy lecithin. Therefore, federal laws do not require it to be labeled as an allergen. Guest must still avoid cold-pressed, expelled or extruded soy oils – or – gourmet soy oils because they're not highly refined and could contain small amounts of soy protein.</a:t>
            </a:r>
          </a:p>
          <a:p>
            <a:pPr algn="ctr">
              <a:lnSpc>
                <a:spcPct val="100000"/>
              </a:lnSpc>
            </a:pPr>
            <a:endParaRPr lang="en-US" sz="1400"/>
          </a:p>
        </p:txBody>
      </p:sp>
      <p:pic>
        <p:nvPicPr>
          <p:cNvPr id="7170" name="Picture 2" descr="Soy Foods: Hidden Sources, Health and Environmental Impact">
            <a:extLst>
              <a:ext uri="{FF2B5EF4-FFF2-40B4-BE49-F238E27FC236}">
                <a16:creationId xmlns:a16="http://schemas.microsoft.com/office/drawing/2014/main" id="{D8AD0FCC-703A-E9B3-78D2-433A7FE764C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23901" y="785197"/>
            <a:ext cx="5372100" cy="5372100"/>
          </a:xfrm>
          <a:prstGeom prst="rect">
            <a:avLst/>
          </a:prstGeom>
          <a:noFill/>
          <a:extLst>
            <a:ext uri="{909E8E84-426E-40DD-AFC4-6F175D3DCCD1}">
              <a14:hiddenFill xmlns:a14="http://schemas.microsoft.com/office/drawing/2010/main">
                <a:solidFill>
                  <a:srgbClr val="FFFFFF"/>
                </a:solidFill>
              </a14:hiddenFill>
            </a:ext>
          </a:extLst>
        </p:spPr>
      </p:pic>
      <p:grpSp>
        <p:nvGrpSpPr>
          <p:cNvPr id="7179" name="Group 7178">
            <a:extLst>
              <a:ext uri="{FF2B5EF4-FFF2-40B4-BE49-F238E27FC236}">
                <a16:creationId xmlns:a16="http://schemas.microsoft.com/office/drawing/2014/main" id="{D5ADB088-C125-457F-9C61-DFE21DCEF4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92478" y="2543656"/>
            <a:ext cx="867485" cy="115439"/>
            <a:chOff x="8910933" y="1861308"/>
            <a:chExt cx="867485" cy="115439"/>
          </a:xfrm>
        </p:grpSpPr>
        <p:sp>
          <p:nvSpPr>
            <p:cNvPr id="7180" name="Rectangle 7179">
              <a:extLst>
                <a:ext uri="{FF2B5EF4-FFF2-40B4-BE49-F238E27FC236}">
                  <a16:creationId xmlns:a16="http://schemas.microsoft.com/office/drawing/2014/main" id="{6DE177E3-7A50-4A27-B466-79375BA19D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81" name="Straight Connector 7180">
              <a:extLst>
                <a:ext uri="{FF2B5EF4-FFF2-40B4-BE49-F238E27FC236}">
                  <a16:creationId xmlns:a16="http://schemas.microsoft.com/office/drawing/2014/main" id="{6F53D207-3550-41FA-BBC0-A5220E7346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182" name="Straight Connector 7181">
              <a:extLst>
                <a:ext uri="{FF2B5EF4-FFF2-40B4-BE49-F238E27FC236}">
                  <a16:creationId xmlns:a16="http://schemas.microsoft.com/office/drawing/2014/main" id="{6EF5A581-4EC8-4E1B-BF64-8A1FE8530F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041219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24D78E-3159-B0BF-6BF2-43847DADA7B9}"/>
              </a:ext>
            </a:extLst>
          </p:cNvPr>
          <p:cNvSpPr>
            <a:spLocks noGrp="1"/>
          </p:cNvSpPr>
          <p:nvPr>
            <p:ph type="title"/>
          </p:nvPr>
        </p:nvSpPr>
        <p:spPr/>
        <p:txBody>
          <a:bodyPr/>
          <a:lstStyle/>
          <a:p>
            <a:r>
              <a:rPr lang="en-US" b="0" i="0" dirty="0">
                <a:solidFill>
                  <a:srgbClr val="243B53"/>
                </a:solidFill>
                <a:effectLst/>
                <a:latin typeface="Helvetica Neue"/>
              </a:rPr>
              <a:t>Other foods that may contain soy include:</a:t>
            </a:r>
            <a:br>
              <a:rPr lang="en-US" b="0" i="0" dirty="0">
                <a:solidFill>
                  <a:srgbClr val="243B53"/>
                </a:solidFill>
                <a:effectLst/>
                <a:latin typeface="Helvetica Neue"/>
              </a:rPr>
            </a:br>
            <a:endParaRPr lang="en-US" dirty="0"/>
          </a:p>
        </p:txBody>
      </p:sp>
      <p:sp>
        <p:nvSpPr>
          <p:cNvPr id="3" name="Content Placeholder 2">
            <a:extLst>
              <a:ext uri="{FF2B5EF4-FFF2-40B4-BE49-F238E27FC236}">
                <a16:creationId xmlns:a16="http://schemas.microsoft.com/office/drawing/2014/main" id="{8546366D-A2DF-663C-62EE-78466AD5FBC4}"/>
              </a:ext>
            </a:extLst>
          </p:cNvPr>
          <p:cNvSpPr>
            <a:spLocks noGrp="1"/>
          </p:cNvSpPr>
          <p:nvPr>
            <p:ph idx="1"/>
          </p:nvPr>
        </p:nvSpPr>
        <p:spPr/>
        <p:txBody>
          <a:bodyPr>
            <a:normAutofit lnSpcReduction="10000"/>
          </a:bodyPr>
          <a:lstStyle/>
          <a:p>
            <a:pPr algn="l">
              <a:buFont typeface="Arial" panose="020B0604020202020204" pitchFamily="34" charset="0"/>
              <a:buChar char="•"/>
            </a:pPr>
            <a:r>
              <a:rPr lang="en-US" b="0" i="0" dirty="0">
                <a:solidFill>
                  <a:srgbClr val="243B53"/>
                </a:solidFill>
                <a:effectLst/>
                <a:latin typeface="Helvetica Neue"/>
              </a:rPr>
              <a:t>Chinese, Indian, Indonesian, Thai and Vietnamese cuisine</a:t>
            </a:r>
          </a:p>
          <a:p>
            <a:pPr algn="l">
              <a:buFont typeface="Arial" panose="020B0604020202020204" pitchFamily="34" charset="0"/>
              <a:buChar char="•"/>
            </a:pPr>
            <a:r>
              <a:rPr lang="en-US" b="0" i="0" dirty="0">
                <a:solidFill>
                  <a:srgbClr val="243B53"/>
                </a:solidFill>
                <a:effectLst/>
                <a:latin typeface="Helvetica Neue"/>
              </a:rPr>
              <a:t>cereals, breads, chips, crackers, pasta, rice, tortillas and rice prepared with soy</a:t>
            </a:r>
          </a:p>
          <a:p>
            <a:pPr algn="l">
              <a:buFont typeface="Arial" panose="020B0604020202020204" pitchFamily="34" charset="0"/>
              <a:buChar char="•"/>
            </a:pPr>
            <a:r>
              <a:rPr lang="en-US" b="0" i="0" dirty="0">
                <a:solidFill>
                  <a:srgbClr val="243B53"/>
                </a:solidFill>
                <a:effectLst/>
                <a:latin typeface="Helvetica Neue"/>
              </a:rPr>
              <a:t>vegetable gum</a:t>
            </a:r>
          </a:p>
          <a:p>
            <a:pPr algn="l">
              <a:buFont typeface="Arial" panose="020B0604020202020204" pitchFamily="34" charset="0"/>
              <a:buChar char="•"/>
            </a:pPr>
            <a:r>
              <a:rPr lang="en-US" b="0" i="0" dirty="0">
                <a:solidFill>
                  <a:srgbClr val="243B53"/>
                </a:solidFill>
                <a:effectLst/>
                <a:latin typeface="Helvetica Neue"/>
              </a:rPr>
              <a:t>vegetable starch</a:t>
            </a:r>
          </a:p>
          <a:p>
            <a:pPr algn="l">
              <a:buFont typeface="Arial" panose="020B0604020202020204" pitchFamily="34" charset="0"/>
              <a:buChar char="•"/>
            </a:pPr>
            <a:r>
              <a:rPr lang="en-US" b="0" i="0" dirty="0">
                <a:solidFill>
                  <a:srgbClr val="243B53"/>
                </a:solidFill>
                <a:effectLst/>
                <a:latin typeface="Helvetica Neue"/>
              </a:rPr>
              <a:t>vegetable broth</a:t>
            </a:r>
          </a:p>
          <a:p>
            <a:pPr algn="l">
              <a:buFont typeface="Arial" panose="020B0604020202020204" pitchFamily="34" charset="0"/>
              <a:buChar char="•"/>
            </a:pPr>
            <a:endParaRPr lang="en-US" dirty="0">
              <a:solidFill>
                <a:srgbClr val="243B53"/>
              </a:solidFill>
              <a:latin typeface="Helvetica Neue"/>
            </a:endParaRPr>
          </a:p>
          <a:p>
            <a:pPr algn="l">
              <a:buFont typeface="Arial" panose="020B0604020202020204" pitchFamily="34" charset="0"/>
              <a:buChar char="•"/>
            </a:pPr>
            <a:endParaRPr lang="en-US" b="0" i="0" dirty="0">
              <a:solidFill>
                <a:srgbClr val="243B53"/>
              </a:solidFill>
              <a:effectLst/>
              <a:latin typeface="Helvetica Neue"/>
            </a:endParaRPr>
          </a:p>
          <a:p>
            <a:pPr algn="l"/>
            <a:endParaRPr lang="en-US" b="0" i="0" dirty="0">
              <a:solidFill>
                <a:srgbClr val="243B53"/>
              </a:solidFill>
              <a:effectLst/>
              <a:latin typeface="Helvetica Neue"/>
            </a:endParaRPr>
          </a:p>
          <a:p>
            <a:r>
              <a:rPr lang="en-US" dirty="0"/>
              <a:t>https://www.foodallergy.org/living-food-allergies/food-allergy-essentials/common-allergens/soy</a:t>
            </a:r>
          </a:p>
        </p:txBody>
      </p:sp>
      <p:pic>
        <p:nvPicPr>
          <p:cNvPr id="2" name="Picture 1">
            <a:extLst>
              <a:ext uri="{FF2B5EF4-FFF2-40B4-BE49-F238E27FC236}">
                <a16:creationId xmlns:a16="http://schemas.microsoft.com/office/drawing/2014/main" id="{06C3843F-67A9-CFF2-1ADC-6EF7DDFFD28F}"/>
              </a:ext>
            </a:extLst>
          </p:cNvPr>
          <p:cNvPicPr>
            <a:picLocks noChangeAspect="1"/>
          </p:cNvPicPr>
          <p:nvPr/>
        </p:nvPicPr>
        <p:blipFill>
          <a:blip r:embed="rId2"/>
          <a:stretch>
            <a:fillRect/>
          </a:stretch>
        </p:blipFill>
        <p:spPr>
          <a:xfrm>
            <a:off x="7766761" y="3122298"/>
            <a:ext cx="2867025" cy="2508647"/>
          </a:xfrm>
          <a:prstGeom prst="rect">
            <a:avLst/>
          </a:prstGeom>
        </p:spPr>
      </p:pic>
    </p:spTree>
    <p:extLst>
      <p:ext uri="{BB962C8B-B14F-4D97-AF65-F5344CB8AC3E}">
        <p14:creationId xmlns:p14="http://schemas.microsoft.com/office/powerpoint/2010/main" val="10063050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620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081" y="159026"/>
            <a:ext cx="7313839"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FA0E22D-375E-2DB4-C7DC-A53E519BCA9F}"/>
              </a:ext>
            </a:extLst>
          </p:cNvPr>
          <p:cNvSpPr>
            <a:spLocks noGrp="1"/>
          </p:cNvSpPr>
          <p:nvPr>
            <p:ph type="title"/>
          </p:nvPr>
        </p:nvSpPr>
        <p:spPr>
          <a:xfrm>
            <a:off x="1077426" y="723901"/>
            <a:ext cx="5465148" cy="1288884"/>
          </a:xfrm>
        </p:spPr>
        <p:txBody>
          <a:bodyPr anchor="b">
            <a:normAutofit/>
          </a:bodyPr>
          <a:lstStyle/>
          <a:p>
            <a:pPr algn="ctr"/>
            <a:r>
              <a:rPr lang="en-US" b="0" i="0">
                <a:effectLst/>
                <a:latin typeface="Helvetica Neue"/>
              </a:rPr>
              <a:t>Unexpected sources include:</a:t>
            </a:r>
            <a:br>
              <a:rPr lang="en-US" b="0" i="0">
                <a:effectLst/>
                <a:latin typeface="Helvetica Neue"/>
              </a:rPr>
            </a:br>
            <a:endParaRPr lang="en-US"/>
          </a:p>
        </p:txBody>
      </p:sp>
      <p:sp>
        <p:nvSpPr>
          <p:cNvPr id="6" name="Content Placeholder 5">
            <a:extLst>
              <a:ext uri="{FF2B5EF4-FFF2-40B4-BE49-F238E27FC236}">
                <a16:creationId xmlns:a16="http://schemas.microsoft.com/office/drawing/2014/main" id="{C96C6C51-3012-07E8-1145-7E2999CCE522}"/>
              </a:ext>
            </a:extLst>
          </p:cNvPr>
          <p:cNvSpPr>
            <a:spLocks noGrp="1"/>
          </p:cNvSpPr>
          <p:nvPr>
            <p:ph idx="1"/>
          </p:nvPr>
        </p:nvSpPr>
        <p:spPr>
          <a:xfrm>
            <a:off x="1077426" y="2732545"/>
            <a:ext cx="5465149" cy="3232826"/>
          </a:xfrm>
        </p:spPr>
        <p:txBody>
          <a:bodyPr anchor="t">
            <a:normAutofit/>
          </a:bodyPr>
          <a:lstStyle/>
          <a:p>
            <a:pPr algn="ctr">
              <a:lnSpc>
                <a:spcPct val="100000"/>
              </a:lnSpc>
              <a:buFont typeface="Arial" panose="020B0604020202020204" pitchFamily="34" charset="0"/>
              <a:buChar char="•"/>
            </a:pPr>
            <a:r>
              <a:rPr lang="en-US" sz="1100" b="0" i="0">
                <a:effectLst/>
                <a:latin typeface="Helvetica Neue"/>
              </a:rPr>
              <a:t>baked goods</a:t>
            </a:r>
          </a:p>
          <a:p>
            <a:pPr algn="ctr">
              <a:lnSpc>
                <a:spcPct val="100000"/>
              </a:lnSpc>
              <a:buFont typeface="Arial" panose="020B0604020202020204" pitchFamily="34" charset="0"/>
              <a:buChar char="•"/>
            </a:pPr>
            <a:r>
              <a:rPr lang="en-US" sz="1100" b="0" i="0">
                <a:effectLst/>
                <a:latin typeface="Helvetica Neue"/>
              </a:rPr>
              <a:t>canned broths and soups</a:t>
            </a:r>
          </a:p>
          <a:p>
            <a:pPr algn="ctr">
              <a:lnSpc>
                <a:spcPct val="100000"/>
              </a:lnSpc>
              <a:buFont typeface="Arial" panose="020B0604020202020204" pitchFamily="34" charset="0"/>
              <a:buChar char="•"/>
            </a:pPr>
            <a:r>
              <a:rPr lang="en-US" sz="1100" b="0" i="0">
                <a:effectLst/>
                <a:latin typeface="Helvetica Neue"/>
              </a:rPr>
              <a:t>canned tuna and meat</a:t>
            </a:r>
          </a:p>
          <a:p>
            <a:pPr algn="ctr">
              <a:lnSpc>
                <a:spcPct val="100000"/>
              </a:lnSpc>
              <a:buFont typeface="Arial" panose="020B0604020202020204" pitchFamily="34" charset="0"/>
              <a:buChar char="•"/>
            </a:pPr>
            <a:r>
              <a:rPr lang="en-US" sz="1100" b="0" i="0">
                <a:effectLst/>
                <a:latin typeface="Helvetica Neue"/>
              </a:rPr>
              <a:t>cereals</a:t>
            </a:r>
          </a:p>
          <a:p>
            <a:pPr algn="ctr">
              <a:lnSpc>
                <a:spcPct val="100000"/>
              </a:lnSpc>
              <a:buFont typeface="Arial" panose="020B0604020202020204" pitchFamily="34" charset="0"/>
              <a:buChar char="•"/>
            </a:pPr>
            <a:r>
              <a:rPr lang="en-US" sz="1100" b="0" i="0">
                <a:effectLst/>
                <a:latin typeface="Helvetica Neue"/>
              </a:rPr>
              <a:t>cookies</a:t>
            </a:r>
          </a:p>
          <a:p>
            <a:pPr algn="ctr">
              <a:lnSpc>
                <a:spcPct val="100000"/>
              </a:lnSpc>
              <a:buFont typeface="Arial" panose="020B0604020202020204" pitchFamily="34" charset="0"/>
              <a:buChar char="•"/>
            </a:pPr>
            <a:r>
              <a:rPr lang="en-US" sz="1100" b="0" i="0">
                <a:effectLst/>
                <a:latin typeface="Helvetica Neue"/>
              </a:rPr>
              <a:t>high-protein energy bars and snacks</a:t>
            </a:r>
          </a:p>
          <a:p>
            <a:pPr algn="ctr">
              <a:lnSpc>
                <a:spcPct val="100000"/>
              </a:lnSpc>
              <a:buFont typeface="Arial" panose="020B0604020202020204" pitchFamily="34" charset="0"/>
              <a:buChar char="•"/>
            </a:pPr>
            <a:r>
              <a:rPr lang="en-US" sz="1100" b="0" i="0">
                <a:effectLst/>
                <a:latin typeface="Helvetica Neue"/>
              </a:rPr>
              <a:t>dairy products (like ice cream and yogurt)</a:t>
            </a:r>
          </a:p>
          <a:p>
            <a:pPr algn="ctr">
              <a:lnSpc>
                <a:spcPct val="100000"/>
              </a:lnSpc>
              <a:buFont typeface="Arial" panose="020B0604020202020204" pitchFamily="34" charset="0"/>
              <a:buChar char="•"/>
            </a:pPr>
            <a:r>
              <a:rPr lang="en-US" sz="1100" b="0" i="0">
                <a:effectLst/>
                <a:latin typeface="Helvetica Neue"/>
              </a:rPr>
              <a:t>low-fat peanut butter</a:t>
            </a:r>
          </a:p>
          <a:p>
            <a:pPr algn="ctr">
              <a:lnSpc>
                <a:spcPct val="100000"/>
              </a:lnSpc>
              <a:buFont typeface="Arial" panose="020B0604020202020204" pitchFamily="34" charset="0"/>
              <a:buChar char="•"/>
            </a:pPr>
            <a:r>
              <a:rPr lang="en-US" sz="1100" b="0" i="0">
                <a:effectLst/>
                <a:latin typeface="Helvetica Neue"/>
              </a:rPr>
              <a:t>processed meats</a:t>
            </a:r>
          </a:p>
          <a:p>
            <a:pPr algn="ctr">
              <a:lnSpc>
                <a:spcPct val="100000"/>
              </a:lnSpc>
              <a:buFont typeface="Arial" panose="020B0604020202020204" pitchFamily="34" charset="0"/>
              <a:buChar char="•"/>
            </a:pPr>
            <a:r>
              <a:rPr lang="en-US" sz="1100" b="0" i="0">
                <a:effectLst/>
                <a:latin typeface="Helvetica Neue"/>
              </a:rPr>
              <a:t>sauces</a:t>
            </a:r>
          </a:p>
          <a:p>
            <a:pPr algn="ctr">
              <a:lnSpc>
                <a:spcPct val="100000"/>
              </a:lnSpc>
              <a:buFont typeface="Arial" panose="020B0604020202020204" pitchFamily="34" charset="0"/>
              <a:buChar char="•"/>
            </a:pPr>
            <a:r>
              <a:rPr lang="en-US" sz="1100" b="0" i="0">
                <a:effectLst/>
                <a:latin typeface="Helvetica Neue"/>
              </a:rPr>
              <a:t>sausages</a:t>
            </a:r>
            <a:r>
              <a:rPr lang="en-US" sz="1100" b="0" i="0" baseline="30000">
                <a:effectLst/>
                <a:latin typeface="Helvetica Neue"/>
              </a:rPr>
              <a:t>[1]</a:t>
            </a:r>
            <a:endParaRPr lang="en-US" sz="1100" b="0" i="0">
              <a:effectLst/>
              <a:latin typeface="Helvetica Neue"/>
            </a:endParaRPr>
          </a:p>
          <a:p>
            <a:pPr algn="ctr">
              <a:lnSpc>
                <a:spcPct val="100000"/>
              </a:lnSpc>
            </a:pPr>
            <a:endParaRPr lang="en-US" sz="1100"/>
          </a:p>
        </p:txBody>
      </p:sp>
      <p:pic>
        <p:nvPicPr>
          <p:cNvPr id="7" name="Picture 6">
            <a:extLst>
              <a:ext uri="{FF2B5EF4-FFF2-40B4-BE49-F238E27FC236}">
                <a16:creationId xmlns:a16="http://schemas.microsoft.com/office/drawing/2014/main" id="{44FD7C52-C33F-5C54-7966-A1E70AFACBDD}"/>
              </a:ext>
            </a:extLst>
          </p:cNvPr>
          <p:cNvPicPr>
            <a:picLocks noChangeAspect="1"/>
          </p:cNvPicPr>
          <p:nvPr/>
        </p:nvPicPr>
        <p:blipFill rotWithShape="1">
          <a:blip r:embed="rId2">
            <a:alphaModFix/>
          </a:blip>
          <a:srcRect r="9297"/>
          <a:stretch/>
        </p:blipFill>
        <p:spPr>
          <a:xfrm>
            <a:off x="7620000" y="10"/>
            <a:ext cx="4572000" cy="6857990"/>
          </a:xfrm>
          <a:prstGeom prst="rect">
            <a:avLst/>
          </a:prstGeom>
        </p:spPr>
      </p:pic>
      <p:grpSp>
        <p:nvGrpSpPr>
          <p:cNvPr id="18" name="Group 17">
            <a:extLst>
              <a:ext uri="{FF2B5EF4-FFF2-40B4-BE49-F238E27FC236}">
                <a16:creationId xmlns:a16="http://schemas.microsoft.com/office/drawing/2014/main" id="{073091F1-AA5A-47C6-9502-D5870A72D5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76258" y="2320171"/>
            <a:ext cx="867485" cy="115439"/>
            <a:chOff x="8910933" y="1861308"/>
            <a:chExt cx="867485" cy="115439"/>
          </a:xfrm>
        </p:grpSpPr>
        <p:sp>
          <p:nvSpPr>
            <p:cNvPr id="19" name="Rectangle 18">
              <a:extLst>
                <a:ext uri="{FF2B5EF4-FFF2-40B4-BE49-F238E27FC236}">
                  <a16:creationId xmlns:a16="http://schemas.microsoft.com/office/drawing/2014/main" id="{8085C4F7-6E91-4DF6-BB01-A46132BC3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20" name="Straight Connector 19">
              <a:extLst>
                <a:ext uri="{FF2B5EF4-FFF2-40B4-BE49-F238E27FC236}">
                  <a16:creationId xmlns:a16="http://schemas.microsoft.com/office/drawing/2014/main" id="{25476588-B9AD-4662-A085-8E4D91493B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CDB34B3-D348-476E-BE7F-1139370F43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948121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51A01047-632B-4F57-9CDB-AA680D5BBB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1" name="Rectangle 5">
            <a:extLst>
              <a:ext uri="{FF2B5EF4-FFF2-40B4-BE49-F238E27FC236}">
                <a16:creationId xmlns:a16="http://schemas.microsoft.com/office/drawing/2014/main" id="{B58CAE4E-CCB2-426F-8FE2-AE527879B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00" y="1028700"/>
            <a:ext cx="4038600" cy="484107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DA425C8-02B5-4179-0106-986E4A042202}"/>
              </a:ext>
            </a:extLst>
          </p:cNvPr>
          <p:cNvSpPr>
            <a:spLocks noGrp="1"/>
          </p:cNvSpPr>
          <p:nvPr>
            <p:ph type="title"/>
          </p:nvPr>
        </p:nvSpPr>
        <p:spPr>
          <a:xfrm>
            <a:off x="1441835" y="1665297"/>
            <a:ext cx="3209483" cy="2596247"/>
          </a:xfrm>
        </p:spPr>
        <p:txBody>
          <a:bodyPr anchor="ctr">
            <a:normAutofit/>
          </a:bodyPr>
          <a:lstStyle/>
          <a:p>
            <a:pPr algn="ctr"/>
            <a:r>
              <a:rPr lang="en-US" b="0" i="0">
                <a:effectLst/>
                <a:latin typeface="Helvetica Neue"/>
              </a:rPr>
              <a:t>Fish</a:t>
            </a:r>
            <a:br>
              <a:rPr lang="en-US" b="0" i="0">
                <a:effectLst/>
                <a:latin typeface="Helvetica Neue"/>
              </a:rPr>
            </a:br>
            <a:endParaRPr lang="en-US"/>
          </a:p>
        </p:txBody>
      </p:sp>
      <p:sp>
        <p:nvSpPr>
          <p:cNvPr id="3" name="Content Placeholder 2">
            <a:extLst>
              <a:ext uri="{FF2B5EF4-FFF2-40B4-BE49-F238E27FC236}">
                <a16:creationId xmlns:a16="http://schemas.microsoft.com/office/drawing/2014/main" id="{23C46463-57E5-06F2-F056-6773C8AC82A5}"/>
              </a:ext>
            </a:extLst>
          </p:cNvPr>
          <p:cNvSpPr>
            <a:spLocks noGrp="1"/>
          </p:cNvSpPr>
          <p:nvPr>
            <p:ph idx="1"/>
          </p:nvPr>
        </p:nvSpPr>
        <p:spPr>
          <a:xfrm>
            <a:off x="6095999" y="2888804"/>
            <a:ext cx="5118345" cy="3019069"/>
          </a:xfrm>
        </p:spPr>
        <p:txBody>
          <a:bodyPr>
            <a:normAutofit/>
          </a:bodyPr>
          <a:lstStyle/>
          <a:p>
            <a:pPr algn="ctr">
              <a:lnSpc>
                <a:spcPct val="100000"/>
              </a:lnSpc>
            </a:pPr>
            <a:r>
              <a:rPr lang="en-US" sz="1700" b="0" i="0">
                <a:effectLst/>
                <a:latin typeface="Helvetica Neue"/>
              </a:rPr>
              <a:t>Fish allergies differ from seafood allergies in that seafood includes both fish (tuna or cod) and shellfish (lobster or clams). Also, people may be allergic to only some fish and not others. Reactions may occur after consumption, after touching fish, or after breathing vapors from cooking fish.</a:t>
            </a:r>
          </a:p>
          <a:p>
            <a:pPr algn="ctr">
              <a:lnSpc>
                <a:spcPct val="100000"/>
              </a:lnSpc>
            </a:pPr>
            <a:r>
              <a:rPr lang="en-US" sz="1700" b="0" i="0">
                <a:effectLst/>
                <a:latin typeface="Helvetica Neue"/>
              </a:rPr>
              <a:t>A fish allergy can develop at any age too, so even people who may have been able to eat fish in the past could develop an allergy that will last a lifetime.</a:t>
            </a:r>
          </a:p>
          <a:p>
            <a:pPr algn="ctr">
              <a:lnSpc>
                <a:spcPct val="100000"/>
              </a:lnSpc>
            </a:pPr>
            <a:endParaRPr lang="en-US" sz="1700"/>
          </a:p>
        </p:txBody>
      </p:sp>
      <p:pic>
        <p:nvPicPr>
          <p:cNvPr id="8194" name="Picture 2" descr="Fish Allergy Sign | No Fish Sign | Sticker Genius">
            <a:extLst>
              <a:ext uri="{FF2B5EF4-FFF2-40B4-BE49-F238E27FC236}">
                <a16:creationId xmlns:a16="http://schemas.microsoft.com/office/drawing/2014/main" id="{96AADFF2-91DC-C31A-6B57-F819E2A55C6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73650" y="1028701"/>
            <a:ext cx="1379364" cy="13793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FF70242-9424-6E4E-5692-81DFCB05291B}"/>
              </a:ext>
            </a:extLst>
          </p:cNvPr>
          <p:cNvPicPr>
            <a:picLocks noChangeAspect="1"/>
          </p:cNvPicPr>
          <p:nvPr/>
        </p:nvPicPr>
        <p:blipFill>
          <a:blip r:embed="rId3"/>
          <a:stretch>
            <a:fillRect/>
          </a:stretch>
        </p:blipFill>
        <p:spPr>
          <a:xfrm>
            <a:off x="9053964" y="1028700"/>
            <a:ext cx="1737998" cy="1379364"/>
          </a:xfrm>
          <a:prstGeom prst="rect">
            <a:avLst/>
          </a:prstGeom>
        </p:spPr>
      </p:pic>
      <p:grpSp>
        <p:nvGrpSpPr>
          <p:cNvPr id="8203" name="Group 8202">
            <a:extLst>
              <a:ext uri="{FF2B5EF4-FFF2-40B4-BE49-F238E27FC236}">
                <a16:creationId xmlns:a16="http://schemas.microsoft.com/office/drawing/2014/main" id="{9213DE51-AD92-46D2-A87A-2262694FB24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14258" y="4550150"/>
            <a:ext cx="867485" cy="115439"/>
            <a:chOff x="8910933" y="1861308"/>
            <a:chExt cx="867485" cy="115439"/>
          </a:xfrm>
        </p:grpSpPr>
        <p:sp>
          <p:nvSpPr>
            <p:cNvPr id="8204" name="Rectangle 8203">
              <a:extLst>
                <a:ext uri="{FF2B5EF4-FFF2-40B4-BE49-F238E27FC236}">
                  <a16:creationId xmlns:a16="http://schemas.microsoft.com/office/drawing/2014/main" id="{C72D06E8-3167-4562-977F-BB867D93CD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05" name="Straight Connector 8204">
              <a:extLst>
                <a:ext uri="{FF2B5EF4-FFF2-40B4-BE49-F238E27FC236}">
                  <a16:creationId xmlns:a16="http://schemas.microsoft.com/office/drawing/2014/main" id="{DDF2395B-B3CE-41DA-8F81-5B1DFEE48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206" name="Straight Connector 8205">
              <a:extLst>
                <a:ext uri="{FF2B5EF4-FFF2-40B4-BE49-F238E27FC236}">
                  <a16:creationId xmlns:a16="http://schemas.microsoft.com/office/drawing/2014/main" id="{72ACFEA4-AEC6-48BF-9B46-BE4055C9D6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196817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32807-B17E-C8FD-2107-E2B656EF7E92}"/>
              </a:ext>
            </a:extLst>
          </p:cNvPr>
          <p:cNvSpPr>
            <a:spLocks noGrp="1"/>
          </p:cNvSpPr>
          <p:nvPr>
            <p:ph type="title"/>
          </p:nvPr>
        </p:nvSpPr>
        <p:spPr>
          <a:xfrm>
            <a:off x="1028700" y="906011"/>
            <a:ext cx="10134600" cy="1106378"/>
          </a:xfrm>
        </p:spPr>
        <p:txBody>
          <a:bodyPr>
            <a:normAutofit fontScale="90000"/>
          </a:bodyPr>
          <a:lstStyle/>
          <a:p>
            <a:r>
              <a:rPr lang="en-US" b="0" i="0" dirty="0">
                <a:solidFill>
                  <a:srgbClr val="243B53"/>
                </a:solidFill>
                <a:effectLst/>
                <a:latin typeface="Helvetica Neue"/>
              </a:rPr>
              <a:t>The signs and symptoms of a fish allergy, which is the result of the body's immune system overreacting to proteins in the fish, include:</a:t>
            </a:r>
            <a:br>
              <a:rPr lang="en-US" b="0" i="0" dirty="0">
                <a:solidFill>
                  <a:srgbClr val="243B53"/>
                </a:solidFill>
                <a:effectLst/>
                <a:latin typeface="Helvetica Neue"/>
              </a:rPr>
            </a:br>
            <a:endParaRPr lang="en-US" dirty="0"/>
          </a:p>
        </p:txBody>
      </p:sp>
      <p:sp>
        <p:nvSpPr>
          <p:cNvPr id="3" name="Content Placeholder 2">
            <a:extLst>
              <a:ext uri="{FF2B5EF4-FFF2-40B4-BE49-F238E27FC236}">
                <a16:creationId xmlns:a16="http://schemas.microsoft.com/office/drawing/2014/main" id="{24B457A3-8A84-25DD-7EC0-03C1F324A40B}"/>
              </a:ext>
            </a:extLst>
          </p:cNvPr>
          <p:cNvSpPr>
            <a:spLocks noGrp="1"/>
          </p:cNvSpPr>
          <p:nvPr>
            <p:ph sz="half" idx="1"/>
          </p:nvPr>
        </p:nvSpPr>
        <p:spPr/>
        <p:txBody>
          <a:bodyPr>
            <a:normAutofit/>
          </a:bodyPr>
          <a:lstStyle/>
          <a:p>
            <a:pPr algn="l">
              <a:buFont typeface="Arial" panose="020B0604020202020204" pitchFamily="34" charset="0"/>
              <a:buChar char="•"/>
            </a:pPr>
            <a:r>
              <a:rPr lang="en-US" b="0" i="0" dirty="0">
                <a:solidFill>
                  <a:srgbClr val="243B53"/>
                </a:solidFill>
                <a:effectLst/>
                <a:latin typeface="Helvetica Neue"/>
              </a:rPr>
              <a:t>wheezing</a:t>
            </a:r>
          </a:p>
          <a:p>
            <a:pPr algn="l">
              <a:buFont typeface="Arial" panose="020B0604020202020204" pitchFamily="34" charset="0"/>
              <a:buChar char="•"/>
            </a:pPr>
            <a:r>
              <a:rPr lang="en-US" b="0" i="0" dirty="0">
                <a:solidFill>
                  <a:srgbClr val="243B53"/>
                </a:solidFill>
                <a:effectLst/>
                <a:latin typeface="Helvetica Neue"/>
              </a:rPr>
              <a:t>trouble breathing</a:t>
            </a:r>
          </a:p>
          <a:p>
            <a:pPr algn="l">
              <a:buFont typeface="Arial" panose="020B0604020202020204" pitchFamily="34" charset="0"/>
              <a:buChar char="•"/>
            </a:pPr>
            <a:r>
              <a:rPr lang="en-US" b="0" i="0" dirty="0">
                <a:solidFill>
                  <a:srgbClr val="243B53"/>
                </a:solidFill>
                <a:effectLst/>
                <a:latin typeface="Helvetica Neue"/>
              </a:rPr>
              <a:t>coughing</a:t>
            </a:r>
          </a:p>
          <a:p>
            <a:pPr algn="l">
              <a:buFont typeface="Arial" panose="020B0604020202020204" pitchFamily="34" charset="0"/>
              <a:buChar char="•"/>
            </a:pPr>
            <a:r>
              <a:rPr lang="en-US" b="0" i="0" dirty="0">
                <a:solidFill>
                  <a:srgbClr val="243B53"/>
                </a:solidFill>
                <a:effectLst/>
                <a:latin typeface="Helvetica Neue"/>
              </a:rPr>
              <a:t>hoarseness</a:t>
            </a:r>
          </a:p>
          <a:p>
            <a:pPr algn="l">
              <a:buFont typeface="Arial" panose="020B0604020202020204" pitchFamily="34" charset="0"/>
              <a:buChar char="•"/>
            </a:pPr>
            <a:r>
              <a:rPr lang="en-US" b="0" i="0" dirty="0">
                <a:solidFill>
                  <a:srgbClr val="243B53"/>
                </a:solidFill>
                <a:effectLst/>
                <a:latin typeface="Helvetica Neue"/>
              </a:rPr>
              <a:t>throat tightness</a:t>
            </a:r>
          </a:p>
          <a:p>
            <a:pPr algn="l">
              <a:buFont typeface="Arial" panose="020B0604020202020204" pitchFamily="34" charset="0"/>
              <a:buChar char="•"/>
            </a:pPr>
            <a:r>
              <a:rPr lang="en-US" b="0" i="0" dirty="0">
                <a:solidFill>
                  <a:srgbClr val="243B53"/>
                </a:solidFill>
                <a:effectLst/>
                <a:latin typeface="Helvetica Neue"/>
              </a:rPr>
              <a:t>belly pain</a:t>
            </a:r>
          </a:p>
          <a:p>
            <a:pPr algn="l">
              <a:buFont typeface="Arial" panose="020B0604020202020204" pitchFamily="34" charset="0"/>
              <a:buChar char="•"/>
            </a:pPr>
            <a:r>
              <a:rPr lang="en-US" b="0" i="0" dirty="0">
                <a:solidFill>
                  <a:srgbClr val="243B53"/>
                </a:solidFill>
                <a:effectLst/>
                <a:latin typeface="Helvetica Neue"/>
              </a:rPr>
              <a:t>vomiting</a:t>
            </a:r>
          </a:p>
          <a:p>
            <a:endParaRPr lang="en-US" dirty="0"/>
          </a:p>
        </p:txBody>
      </p:sp>
      <p:sp>
        <p:nvSpPr>
          <p:cNvPr id="4" name="Content Placeholder 3">
            <a:extLst>
              <a:ext uri="{FF2B5EF4-FFF2-40B4-BE49-F238E27FC236}">
                <a16:creationId xmlns:a16="http://schemas.microsoft.com/office/drawing/2014/main" id="{C491D479-D53D-AEB3-D742-9EFCFFBBC7BC}"/>
              </a:ext>
            </a:extLst>
          </p:cNvPr>
          <p:cNvSpPr>
            <a:spLocks noGrp="1"/>
          </p:cNvSpPr>
          <p:nvPr>
            <p:ph sz="half" idx="2"/>
          </p:nvPr>
        </p:nvSpPr>
        <p:spPr/>
        <p:txBody>
          <a:bodyPr/>
          <a:lstStyle/>
          <a:p>
            <a:pPr algn="l">
              <a:buFont typeface="Arial" panose="020B0604020202020204" pitchFamily="34" charset="0"/>
              <a:buChar char="•"/>
            </a:pPr>
            <a:r>
              <a:rPr lang="en-US" b="0" i="0" dirty="0">
                <a:solidFill>
                  <a:srgbClr val="243B53"/>
                </a:solidFill>
                <a:effectLst/>
                <a:latin typeface="Helvetica Neue"/>
              </a:rPr>
              <a:t>diarrhea</a:t>
            </a:r>
          </a:p>
          <a:p>
            <a:pPr algn="l">
              <a:buFont typeface="Arial" panose="020B0604020202020204" pitchFamily="34" charset="0"/>
              <a:buChar char="•"/>
            </a:pPr>
            <a:r>
              <a:rPr lang="en-US" b="0" i="0" dirty="0">
                <a:solidFill>
                  <a:srgbClr val="243B53"/>
                </a:solidFill>
                <a:effectLst/>
                <a:latin typeface="Helvetica Neue"/>
              </a:rPr>
              <a:t>itchy, watery, or swollen eyes</a:t>
            </a:r>
          </a:p>
          <a:p>
            <a:pPr algn="l">
              <a:buFont typeface="Arial" panose="020B0604020202020204" pitchFamily="34" charset="0"/>
              <a:buChar char="•"/>
            </a:pPr>
            <a:r>
              <a:rPr lang="en-US" b="0" i="0" dirty="0">
                <a:solidFill>
                  <a:srgbClr val="243B53"/>
                </a:solidFill>
                <a:effectLst/>
                <a:latin typeface="Helvetica Neue"/>
              </a:rPr>
              <a:t>hives</a:t>
            </a:r>
          </a:p>
          <a:p>
            <a:pPr algn="l">
              <a:buFont typeface="Arial" panose="020B0604020202020204" pitchFamily="34" charset="0"/>
              <a:buChar char="•"/>
            </a:pPr>
            <a:r>
              <a:rPr lang="en-US" b="0" i="0" dirty="0">
                <a:solidFill>
                  <a:srgbClr val="243B53"/>
                </a:solidFill>
                <a:effectLst/>
                <a:latin typeface="Helvetica Neue"/>
              </a:rPr>
              <a:t>red spots</a:t>
            </a:r>
          </a:p>
          <a:p>
            <a:pPr algn="l">
              <a:buFont typeface="Arial" panose="020B0604020202020204" pitchFamily="34" charset="0"/>
              <a:buChar char="•"/>
            </a:pPr>
            <a:r>
              <a:rPr lang="en-US" b="0" i="0" dirty="0">
                <a:solidFill>
                  <a:srgbClr val="243B53"/>
                </a:solidFill>
                <a:effectLst/>
                <a:latin typeface="Helvetica Neue"/>
              </a:rPr>
              <a:t>swelling</a:t>
            </a:r>
          </a:p>
          <a:p>
            <a:pPr algn="l">
              <a:buFont typeface="Arial" panose="020B0604020202020204" pitchFamily="34" charset="0"/>
              <a:buChar char="•"/>
            </a:pPr>
            <a:r>
              <a:rPr lang="en-US" b="0" i="0" dirty="0">
                <a:solidFill>
                  <a:srgbClr val="243B53"/>
                </a:solidFill>
                <a:effectLst/>
                <a:latin typeface="Helvetica Neue"/>
              </a:rPr>
              <a:t>a drop in blood pressure</a:t>
            </a:r>
          </a:p>
          <a:p>
            <a:pPr algn="l">
              <a:buFont typeface="Arial" panose="020B0604020202020204" pitchFamily="34" charset="0"/>
              <a:buChar char="•"/>
            </a:pPr>
            <a:r>
              <a:rPr lang="en-US" b="0" i="0" dirty="0">
                <a:solidFill>
                  <a:srgbClr val="243B53"/>
                </a:solidFill>
                <a:effectLst/>
                <a:latin typeface="Helvetica Neue"/>
              </a:rPr>
              <a:t>lightheadedness or loss of consciousness</a:t>
            </a:r>
          </a:p>
          <a:p>
            <a:endParaRPr lang="en-US" dirty="0"/>
          </a:p>
        </p:txBody>
      </p:sp>
    </p:spTree>
    <p:extLst>
      <p:ext uri="{BB962C8B-B14F-4D97-AF65-F5344CB8AC3E}">
        <p14:creationId xmlns:p14="http://schemas.microsoft.com/office/powerpoint/2010/main" val="2066873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 name="Rectangle 37">
            <a:extLst>
              <a:ext uri="{FF2B5EF4-FFF2-40B4-BE49-F238E27FC236}">
                <a16:creationId xmlns:a16="http://schemas.microsoft.com/office/drawing/2014/main" id="{9D3B3C7E-BC2D-4436-8B03-AC421FA667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39">
            <a:extLst>
              <a:ext uri="{FF2B5EF4-FFF2-40B4-BE49-F238E27FC236}">
                <a16:creationId xmlns:a16="http://schemas.microsoft.com/office/drawing/2014/main" id="{79B5D0C1-066E-4C02-A6B8-59FAE4A197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4240546"/>
            <a:ext cx="867485" cy="115439"/>
            <a:chOff x="8910933" y="1861308"/>
            <a:chExt cx="867485" cy="115439"/>
          </a:xfrm>
        </p:grpSpPr>
        <p:sp>
          <p:nvSpPr>
            <p:cNvPr id="41" name="Rectangle 40">
              <a:extLst>
                <a:ext uri="{FF2B5EF4-FFF2-40B4-BE49-F238E27FC236}">
                  <a16:creationId xmlns:a16="http://schemas.microsoft.com/office/drawing/2014/main" id="{D4386904-AFDC-449E-8D1B-906B305EBD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42" name="Straight Connector 41">
              <a:extLst>
                <a:ext uri="{FF2B5EF4-FFF2-40B4-BE49-F238E27FC236}">
                  <a16:creationId xmlns:a16="http://schemas.microsoft.com/office/drawing/2014/main" id="{F70778F2-11E8-428C-8324-479CA9D6FE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A0BE89E-CB2D-48BA-A8D2-533FAAAA725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useBgFill="1">
        <p:nvSpPr>
          <p:cNvPr id="65" name="Rectangle 44">
            <a:extLst>
              <a:ext uri="{FF2B5EF4-FFF2-40B4-BE49-F238E27FC236}">
                <a16:creationId xmlns:a16="http://schemas.microsoft.com/office/drawing/2014/main" id="{1AB7CFDD-E67B-4078-9BD0-D09D4200E4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46">
            <a:extLst>
              <a:ext uri="{FF2B5EF4-FFF2-40B4-BE49-F238E27FC236}">
                <a16:creationId xmlns:a16="http://schemas.microsoft.com/office/drawing/2014/main" id="{B191E377-3C4E-4C42-B42C-858169F3AB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33" descr="Assorted vegetables and fruits">
            <a:extLst>
              <a:ext uri="{FF2B5EF4-FFF2-40B4-BE49-F238E27FC236}">
                <a16:creationId xmlns:a16="http://schemas.microsoft.com/office/drawing/2014/main" id="{AB8DC6B8-5B4F-846B-E091-E08A923FC019}"/>
              </a:ext>
            </a:extLst>
          </p:cNvPr>
          <p:cNvPicPr>
            <a:picLocks noChangeAspect="1"/>
          </p:cNvPicPr>
          <p:nvPr/>
        </p:nvPicPr>
        <p:blipFill rotWithShape="1">
          <a:blip r:embed="rId2">
            <a:alphaModFix amt="41000"/>
          </a:blip>
          <a:srcRect t="8610" b="7120"/>
          <a:stretch/>
        </p:blipFill>
        <p:spPr>
          <a:xfrm>
            <a:off x="-1" y="1"/>
            <a:ext cx="12192001" cy="6857999"/>
          </a:xfrm>
          <a:prstGeom prst="rect">
            <a:avLst/>
          </a:prstGeom>
        </p:spPr>
      </p:pic>
      <p:sp>
        <p:nvSpPr>
          <p:cNvPr id="2" name="Title 1">
            <a:extLst>
              <a:ext uri="{FF2B5EF4-FFF2-40B4-BE49-F238E27FC236}">
                <a16:creationId xmlns:a16="http://schemas.microsoft.com/office/drawing/2014/main" id="{9F96FBDD-D474-977F-B3EF-321537CF9C44}"/>
              </a:ext>
            </a:extLst>
          </p:cNvPr>
          <p:cNvSpPr>
            <a:spLocks noGrp="1"/>
          </p:cNvSpPr>
          <p:nvPr>
            <p:ph type="title"/>
          </p:nvPr>
        </p:nvSpPr>
        <p:spPr>
          <a:xfrm>
            <a:off x="2455401" y="1066801"/>
            <a:ext cx="7272408" cy="2077328"/>
          </a:xfrm>
          <a:effectLst>
            <a:outerShdw blurRad="38100" dist="12700" dir="2700000" algn="tl" rotWithShape="0">
              <a:prstClr val="black">
                <a:alpha val="40000"/>
              </a:prstClr>
            </a:outerShdw>
          </a:effectLst>
        </p:spPr>
        <p:txBody>
          <a:bodyPr vert="horz" lIns="91440" tIns="45720" rIns="91440" bIns="45720" rtlCol="0" anchor="b">
            <a:normAutofit/>
          </a:bodyPr>
          <a:lstStyle/>
          <a:p>
            <a:pPr algn="ctr"/>
            <a:r>
              <a:rPr lang="en-US" sz="2800" b="0" i="0" kern="1200" cap="all" spc="390" baseline="0">
                <a:solidFill>
                  <a:schemeClr val="bg1"/>
                </a:solidFill>
                <a:effectLst/>
                <a:latin typeface="+mj-lt"/>
                <a:ea typeface="+mj-ea"/>
                <a:cs typeface="+mj-cs"/>
              </a:rPr>
              <a:t>Section 1: Food Allergens</a:t>
            </a:r>
            <a:endParaRPr lang="en-US" sz="2800" kern="1200" cap="all" spc="390" baseline="0">
              <a:solidFill>
                <a:schemeClr val="bg1"/>
              </a:solidFill>
              <a:latin typeface="+mj-lt"/>
              <a:ea typeface="+mj-ea"/>
              <a:cs typeface="+mj-cs"/>
            </a:endParaRPr>
          </a:p>
        </p:txBody>
      </p:sp>
      <p:grpSp>
        <p:nvGrpSpPr>
          <p:cNvPr id="68" name="Group 48">
            <a:extLst>
              <a:ext uri="{FF2B5EF4-FFF2-40B4-BE49-F238E27FC236}">
                <a16:creationId xmlns:a16="http://schemas.microsoft.com/office/drawing/2014/main" id="{91B7537E-7B93-4306-B9DF-4CD583E0AA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4237480"/>
            <a:ext cx="867485" cy="115439"/>
            <a:chOff x="8910933" y="1861308"/>
            <a:chExt cx="867485" cy="115439"/>
          </a:xfrm>
        </p:grpSpPr>
        <p:sp>
          <p:nvSpPr>
            <p:cNvPr id="50" name="Rectangle 49">
              <a:extLst>
                <a:ext uri="{FF2B5EF4-FFF2-40B4-BE49-F238E27FC236}">
                  <a16:creationId xmlns:a16="http://schemas.microsoft.com/office/drawing/2014/main" id="{00AB796C-11E6-468E-9C0D-38940D8E2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51" name="Straight Connector 50">
              <a:extLst>
                <a:ext uri="{FF2B5EF4-FFF2-40B4-BE49-F238E27FC236}">
                  <a16:creationId xmlns:a16="http://schemas.microsoft.com/office/drawing/2014/main" id="{0FC9ACE4-DF02-4B56-B482-DDAD2EC090F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99CC309-9401-4122-8206-A304650EFC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70926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32496-882B-A638-EC15-DA686734A61A}"/>
              </a:ext>
            </a:extLst>
          </p:cNvPr>
          <p:cNvSpPr>
            <a:spLocks noGrp="1"/>
          </p:cNvSpPr>
          <p:nvPr>
            <p:ph type="title"/>
          </p:nvPr>
        </p:nvSpPr>
        <p:spPr/>
        <p:txBody>
          <a:bodyPr/>
          <a:lstStyle/>
          <a:p>
            <a:r>
              <a:rPr lang="en-US"/>
              <a:t>Fish Allergy</a:t>
            </a:r>
            <a:endParaRPr lang="en-US" dirty="0"/>
          </a:p>
        </p:txBody>
      </p:sp>
      <p:sp>
        <p:nvSpPr>
          <p:cNvPr id="3" name="Content Placeholder 2">
            <a:extLst>
              <a:ext uri="{FF2B5EF4-FFF2-40B4-BE49-F238E27FC236}">
                <a16:creationId xmlns:a16="http://schemas.microsoft.com/office/drawing/2014/main" id="{FB4A79EC-DFD6-6D76-6DA1-21317B58BBAE}"/>
              </a:ext>
            </a:extLst>
          </p:cNvPr>
          <p:cNvSpPr>
            <a:spLocks noGrp="1"/>
          </p:cNvSpPr>
          <p:nvPr>
            <p:ph idx="1"/>
          </p:nvPr>
        </p:nvSpPr>
        <p:spPr/>
        <p:txBody>
          <a:bodyPr>
            <a:normAutofit fontScale="70000" lnSpcReduction="20000"/>
          </a:bodyPr>
          <a:lstStyle/>
          <a:p>
            <a:pPr algn="l"/>
            <a:r>
              <a:rPr lang="en-US" b="0" i="0" dirty="0">
                <a:solidFill>
                  <a:srgbClr val="243B53"/>
                </a:solidFill>
                <a:effectLst/>
                <a:latin typeface="Helvetica Neue"/>
              </a:rPr>
              <a:t>People who are allergic to fish should not eat it or any food that contains fish as ingredients. People who are sensitive to just the smell of cooking fish should avoid areas where it's being cooked as well.</a:t>
            </a:r>
          </a:p>
          <a:p>
            <a:pPr algn="l"/>
            <a:r>
              <a:rPr lang="en-US" b="0" i="0" dirty="0">
                <a:solidFill>
                  <a:srgbClr val="243B53"/>
                </a:solidFill>
                <a:effectLst/>
                <a:latin typeface="Helvetica Neue"/>
              </a:rPr>
              <a:t>In addition, staff should always read food labels to see if a food item contains fish. By law, manufacturers must state whether food items contain fish and list it in an ingredient list or display "Contains fish," "May contain fish," "Processed in a facility that also processes fish," or "Manufactured on equipment also used for fish" on a label.</a:t>
            </a:r>
          </a:p>
          <a:p>
            <a:pPr algn="l"/>
            <a:r>
              <a:rPr lang="en-US" b="0" i="0" dirty="0">
                <a:solidFill>
                  <a:srgbClr val="243B53"/>
                </a:solidFill>
                <a:effectLst/>
                <a:latin typeface="Helvetica Neue"/>
              </a:rPr>
              <a:t>Confirming the possibility of cross-contamination with the manufacturer is advised since cross-contamination labeling is not required. Most cross-contamination happens in Chinese, Vietnamese, Thai, or Japanese restaurants, where staff uses the same surfaces, utensils, or oil to prepare fish and other foods. Fried foods are also at risk since they may be fried in the same oil used to fry fish.</a:t>
            </a:r>
          </a:p>
          <a:p>
            <a:pPr algn="l"/>
            <a:r>
              <a:rPr lang="en-US" b="0" i="0" dirty="0">
                <a:solidFill>
                  <a:srgbClr val="243B53"/>
                </a:solidFill>
                <a:effectLst/>
                <a:latin typeface="Helvetica Neue"/>
              </a:rPr>
              <a:t>Calling 911 is recommended for any guest who experiences swelling of the mouth or throat or has difficulty breathing if they don't have access to epinephrine. If symptoms affect two different parts of the body, like hives with vomiting, calling 911 is necessary as well. And just like with shellfish (described later), guests having an allergic reaction will need supervision until help arrives because a second wave of serious symptoms can occur even if the first wave was mild.</a:t>
            </a:r>
            <a:r>
              <a:rPr lang="en-US" b="0" i="0" baseline="30000" dirty="0">
                <a:solidFill>
                  <a:srgbClr val="243B53"/>
                </a:solidFill>
                <a:effectLst/>
                <a:latin typeface="Helvetica Neue"/>
              </a:rPr>
              <a:t>[1]</a:t>
            </a:r>
          </a:p>
          <a:p>
            <a:pPr algn="l"/>
            <a:r>
              <a:rPr lang="en-US" b="0" i="0" baseline="30000" dirty="0">
                <a:solidFill>
                  <a:srgbClr val="243B53"/>
                </a:solidFill>
                <a:effectLst/>
                <a:latin typeface="Helvetica Neue"/>
              </a:rPr>
              <a:t>https://kidshealth.org/en/parents/fish-allergy.html</a:t>
            </a:r>
          </a:p>
          <a:p>
            <a:pPr algn="l"/>
            <a:endParaRPr lang="en-US" b="0" i="0" dirty="0">
              <a:solidFill>
                <a:srgbClr val="243B53"/>
              </a:solidFill>
              <a:effectLst/>
              <a:latin typeface="Helvetica Neue"/>
            </a:endParaRPr>
          </a:p>
          <a:p>
            <a:endParaRPr lang="en-US" dirty="0"/>
          </a:p>
        </p:txBody>
      </p:sp>
      <p:pic>
        <p:nvPicPr>
          <p:cNvPr id="4" name="Picture 3">
            <a:extLst>
              <a:ext uri="{FF2B5EF4-FFF2-40B4-BE49-F238E27FC236}">
                <a16:creationId xmlns:a16="http://schemas.microsoft.com/office/drawing/2014/main" id="{3A935875-C72F-9F28-E7BF-15BE478D0495}"/>
              </a:ext>
            </a:extLst>
          </p:cNvPr>
          <p:cNvPicPr>
            <a:picLocks noChangeAspect="1"/>
          </p:cNvPicPr>
          <p:nvPr/>
        </p:nvPicPr>
        <p:blipFill>
          <a:blip r:embed="rId2"/>
          <a:stretch>
            <a:fillRect/>
          </a:stretch>
        </p:blipFill>
        <p:spPr>
          <a:xfrm>
            <a:off x="7182040" y="269314"/>
            <a:ext cx="2619375" cy="1743075"/>
          </a:xfrm>
          <a:prstGeom prst="rect">
            <a:avLst/>
          </a:prstGeom>
        </p:spPr>
      </p:pic>
    </p:spTree>
    <p:extLst>
      <p:ext uri="{BB962C8B-B14F-4D97-AF65-F5344CB8AC3E}">
        <p14:creationId xmlns:p14="http://schemas.microsoft.com/office/powerpoint/2010/main" val="20886891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5" name="Rectangle 9224">
            <a:extLst>
              <a:ext uri="{FF2B5EF4-FFF2-40B4-BE49-F238E27FC236}">
                <a16:creationId xmlns:a16="http://schemas.microsoft.com/office/drawing/2014/main" id="{23076A4E-38BA-4BCB-BE40-AD144E24ED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7" name="Rectangle 5">
            <a:extLst>
              <a:ext uri="{FF2B5EF4-FFF2-40B4-BE49-F238E27FC236}">
                <a16:creationId xmlns:a16="http://schemas.microsoft.com/office/drawing/2014/main" id="{6D7753FE-7408-46D8-999A-0B0C34EA8C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00" y="1028700"/>
            <a:ext cx="4038600" cy="484107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4B516C16-65B9-2EB0-0EE5-6FA15B318067}"/>
              </a:ext>
            </a:extLst>
          </p:cNvPr>
          <p:cNvSpPr>
            <a:spLocks noGrp="1"/>
          </p:cNvSpPr>
          <p:nvPr>
            <p:ph type="title"/>
          </p:nvPr>
        </p:nvSpPr>
        <p:spPr>
          <a:xfrm>
            <a:off x="1424940" y="1653542"/>
            <a:ext cx="3246119" cy="2608006"/>
          </a:xfrm>
        </p:spPr>
        <p:txBody>
          <a:bodyPr anchor="ctr">
            <a:normAutofit/>
          </a:bodyPr>
          <a:lstStyle/>
          <a:p>
            <a:pPr algn="ctr"/>
            <a:r>
              <a:rPr lang="en-US" dirty="0"/>
              <a:t>Tree Nut Allergy</a:t>
            </a:r>
            <a:endParaRPr lang="en-US"/>
          </a:p>
        </p:txBody>
      </p:sp>
      <p:sp>
        <p:nvSpPr>
          <p:cNvPr id="3" name="Content Placeholder 2">
            <a:extLst>
              <a:ext uri="{FF2B5EF4-FFF2-40B4-BE49-F238E27FC236}">
                <a16:creationId xmlns:a16="http://schemas.microsoft.com/office/drawing/2014/main" id="{FC729687-7CDE-A024-3B4D-996B77E0582C}"/>
              </a:ext>
            </a:extLst>
          </p:cNvPr>
          <p:cNvSpPr>
            <a:spLocks noGrp="1"/>
          </p:cNvSpPr>
          <p:nvPr>
            <p:ph idx="1"/>
          </p:nvPr>
        </p:nvSpPr>
        <p:spPr>
          <a:xfrm>
            <a:off x="6096000" y="3135086"/>
            <a:ext cx="5067300" cy="2710774"/>
          </a:xfrm>
        </p:spPr>
        <p:txBody>
          <a:bodyPr anchor="ctr">
            <a:normAutofit/>
          </a:bodyPr>
          <a:lstStyle/>
          <a:p>
            <a:pPr algn="ctr">
              <a:lnSpc>
                <a:spcPct val="100000"/>
              </a:lnSpc>
            </a:pPr>
            <a:r>
              <a:rPr lang="en-US" sz="1100" b="0" i="0">
                <a:effectLst/>
                <a:latin typeface="Helvetica Neue"/>
              </a:rPr>
              <a:t>Tree nut allergies are reactions to walnuts, almonds, hazelnuts, pecans, cashews and pistachios. About 50% of children who are allergic to one tree nut are allergic to another one.</a:t>
            </a:r>
            <a:r>
              <a:rPr lang="en-US" sz="1100" b="0" i="0" baseline="30000">
                <a:effectLst/>
                <a:latin typeface="Helvetica Neue"/>
              </a:rPr>
              <a:t>[1]</a:t>
            </a:r>
            <a:r>
              <a:rPr lang="en-US" sz="1100" b="0" i="0">
                <a:effectLst/>
                <a:latin typeface="Helvetica Neue"/>
              </a:rPr>
              <a:t> And about two-thirds of patients who react to cashews or walnuts will react to pistachios or pecans – in that order. Many children who are allergic to one or more tree nuts stay allergic to them for a lifetime.</a:t>
            </a:r>
          </a:p>
          <a:p>
            <a:pPr algn="ctr">
              <a:lnSpc>
                <a:spcPct val="100000"/>
              </a:lnSpc>
            </a:pPr>
            <a:r>
              <a:rPr lang="en-US" sz="1100" b="0" i="0">
                <a:effectLst/>
                <a:latin typeface="Helvetica Neue"/>
              </a:rPr>
              <a:t>The allergy works by the nut's proteins binding to specific </a:t>
            </a:r>
            <a:r>
              <a:rPr lang="en-US" sz="1100" b="0" i="0" err="1">
                <a:effectLst/>
                <a:latin typeface="Helvetica Neue"/>
              </a:rPr>
              <a:t>IgE</a:t>
            </a:r>
            <a:r>
              <a:rPr lang="en-US" sz="1100" b="0" i="0">
                <a:effectLst/>
                <a:latin typeface="Helvetica Neue"/>
              </a:rPr>
              <a:t> antibodies in the immune system. This triggers immune defenses and causes symptoms that can be mild or very severe. In fact, tree nuts can cause anaphylaxis, be unpredictable, and cause a reaction even in very small amounts.</a:t>
            </a:r>
          </a:p>
          <a:p>
            <a:pPr algn="ctr">
              <a:lnSpc>
                <a:spcPct val="100000"/>
              </a:lnSpc>
            </a:pPr>
            <a:r>
              <a:rPr lang="en-US" sz="1100" b="0" i="0">
                <a:effectLst/>
                <a:latin typeface="Helvetica Neue"/>
              </a:rPr>
              <a:t>To prevent a reaction, susceptible people must avoid all tree nuts and tree nut products because if they're allergic to one type, chances are they're allergic to other types. They should additionally avoid peanuts since the probability of cross-contact with tree nuts during manufacturing and processing is high.</a:t>
            </a:r>
          </a:p>
          <a:p>
            <a:pPr algn="ctr">
              <a:lnSpc>
                <a:spcPct val="100000"/>
              </a:lnSpc>
            </a:pPr>
            <a:endParaRPr lang="en-US" sz="1100"/>
          </a:p>
        </p:txBody>
      </p:sp>
      <p:pic>
        <p:nvPicPr>
          <p:cNvPr id="9220" name="Picture 4" descr="What is a tree nut allergy? - Spokin">
            <a:extLst>
              <a:ext uri="{FF2B5EF4-FFF2-40B4-BE49-F238E27FC236}">
                <a16:creationId xmlns:a16="http://schemas.microsoft.com/office/drawing/2014/main" id="{965AD074-BD7E-A182-F1F8-3010341C6602}"/>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tretch>
            <a:fillRect/>
          </a:stretch>
        </p:blipFill>
        <p:spPr bwMode="auto">
          <a:xfrm>
            <a:off x="6661696" y="1001480"/>
            <a:ext cx="3935908" cy="1895067"/>
          </a:xfrm>
          <a:prstGeom prst="rect">
            <a:avLst/>
          </a:prstGeom>
          <a:noFill/>
          <a:extLst>
            <a:ext uri="{909E8E84-426E-40DD-AFC4-6F175D3DCCD1}">
              <a14:hiddenFill xmlns:a14="http://schemas.microsoft.com/office/drawing/2010/main">
                <a:solidFill>
                  <a:srgbClr val="FFFFFF"/>
                </a:solidFill>
              </a14:hiddenFill>
            </a:ext>
          </a:extLst>
        </p:spPr>
      </p:pic>
      <p:grpSp>
        <p:nvGrpSpPr>
          <p:cNvPr id="9229" name="Group 9228">
            <a:extLst>
              <a:ext uri="{FF2B5EF4-FFF2-40B4-BE49-F238E27FC236}">
                <a16:creationId xmlns:a16="http://schemas.microsoft.com/office/drawing/2014/main" id="{E30DE9CB-4267-487A-915E-5665607E9F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14258" y="4550150"/>
            <a:ext cx="867485" cy="115439"/>
            <a:chOff x="8910933" y="1861308"/>
            <a:chExt cx="867485" cy="115439"/>
          </a:xfrm>
        </p:grpSpPr>
        <p:sp>
          <p:nvSpPr>
            <p:cNvPr id="9230" name="Rectangle 9229">
              <a:extLst>
                <a:ext uri="{FF2B5EF4-FFF2-40B4-BE49-F238E27FC236}">
                  <a16:creationId xmlns:a16="http://schemas.microsoft.com/office/drawing/2014/main" id="{E237361B-A61F-4EEA-8554-10DEFF0AB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31" name="Straight Connector 9230">
              <a:extLst>
                <a:ext uri="{FF2B5EF4-FFF2-40B4-BE49-F238E27FC236}">
                  <a16:creationId xmlns:a16="http://schemas.microsoft.com/office/drawing/2014/main" id="{BBBC8A6A-A883-4F9C-82BA-607223F36C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232" name="Straight Connector 9231">
              <a:extLst>
                <a:ext uri="{FF2B5EF4-FFF2-40B4-BE49-F238E27FC236}">
                  <a16:creationId xmlns:a16="http://schemas.microsoft.com/office/drawing/2014/main" id="{E234343E-05EC-4327-BA72-FD68FF0491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657280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023288D-6BA3-4B09-B8EC-0B09654F32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2431AF1-1E72-F80D-9C96-DB63B7C78711}"/>
              </a:ext>
            </a:extLst>
          </p:cNvPr>
          <p:cNvPicPr>
            <a:picLocks noChangeAspect="1"/>
          </p:cNvPicPr>
          <p:nvPr/>
        </p:nvPicPr>
        <p:blipFill rotWithShape="1">
          <a:blip r:embed="rId2"/>
          <a:srcRect t="564" r="-1" b="6771"/>
          <a:stretch/>
        </p:blipFill>
        <p:spPr>
          <a:xfrm>
            <a:off x="3778246" y="519134"/>
            <a:ext cx="4851609" cy="5819732"/>
          </a:xfrm>
          <a:custGeom>
            <a:avLst/>
            <a:gdLst/>
            <a:ahLst/>
            <a:cxnLst/>
            <a:rect l="l" t="t" r="r" b="b"/>
            <a:pathLst>
              <a:path w="4580642" h="5494694">
                <a:moveTo>
                  <a:pt x="0" y="0"/>
                </a:moveTo>
                <a:lnTo>
                  <a:pt x="4580642" y="0"/>
                </a:lnTo>
                <a:lnTo>
                  <a:pt x="4580642" y="5494694"/>
                </a:lnTo>
                <a:lnTo>
                  <a:pt x="2282142" y="4718460"/>
                </a:lnTo>
                <a:lnTo>
                  <a:pt x="0" y="5494694"/>
                </a:lnTo>
                <a:close/>
              </a:path>
            </a:pathLst>
          </a:custGeom>
        </p:spPr>
      </p:pic>
    </p:spTree>
    <p:extLst>
      <p:ext uri="{BB962C8B-B14F-4D97-AF65-F5344CB8AC3E}">
        <p14:creationId xmlns:p14="http://schemas.microsoft.com/office/powerpoint/2010/main" val="8153135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6ABAC6-A553-28B0-4551-24FFC2EF80DF}"/>
              </a:ext>
            </a:extLst>
          </p:cNvPr>
          <p:cNvSpPr>
            <a:spLocks noGrp="1"/>
          </p:cNvSpPr>
          <p:nvPr>
            <p:ph type="title"/>
          </p:nvPr>
        </p:nvSpPr>
        <p:spPr>
          <a:xfrm>
            <a:off x="1028700" y="723900"/>
            <a:ext cx="10134600" cy="727395"/>
          </a:xfrm>
        </p:spPr>
        <p:txBody>
          <a:bodyPr>
            <a:normAutofit/>
          </a:bodyPr>
          <a:lstStyle/>
          <a:p>
            <a:r>
              <a:rPr lang="en-US" sz="1400" b="0" i="0" dirty="0">
                <a:solidFill>
                  <a:srgbClr val="243B53"/>
                </a:solidFill>
                <a:effectLst/>
                <a:latin typeface="Helvetica Neue"/>
              </a:rPr>
              <a:t>Foods that contain tree nuts include:</a:t>
            </a:r>
            <a:br>
              <a:rPr lang="en-US" sz="1400" b="0" i="0" dirty="0">
                <a:solidFill>
                  <a:srgbClr val="243B53"/>
                </a:solidFill>
                <a:effectLst/>
                <a:latin typeface="Helvetica Neue"/>
              </a:rPr>
            </a:br>
            <a:endParaRPr lang="en-US" sz="1400" dirty="0"/>
          </a:p>
        </p:txBody>
      </p:sp>
      <p:sp>
        <p:nvSpPr>
          <p:cNvPr id="3" name="Content Placeholder 2">
            <a:extLst>
              <a:ext uri="{FF2B5EF4-FFF2-40B4-BE49-F238E27FC236}">
                <a16:creationId xmlns:a16="http://schemas.microsoft.com/office/drawing/2014/main" id="{5325FBBF-DC8B-F357-E1BF-41DDF6874C6A}"/>
              </a:ext>
            </a:extLst>
          </p:cNvPr>
          <p:cNvSpPr>
            <a:spLocks noGrp="1"/>
          </p:cNvSpPr>
          <p:nvPr>
            <p:ph sz="half" idx="1"/>
          </p:nvPr>
        </p:nvSpPr>
        <p:spPr>
          <a:xfrm>
            <a:off x="735301" y="1534583"/>
            <a:ext cx="4953000" cy="3998323"/>
          </a:xfrm>
        </p:spPr>
        <p:txBody>
          <a:bodyPr>
            <a:normAutofit fontScale="25000" lnSpcReduction="20000"/>
          </a:bodyPr>
          <a:lstStyle/>
          <a:p>
            <a:pPr algn="l">
              <a:buFont typeface="Arial" panose="020B0604020202020204" pitchFamily="34" charset="0"/>
              <a:buChar char="•"/>
            </a:pPr>
            <a:r>
              <a:rPr lang="en-US" sz="4800" b="0" i="0" dirty="0">
                <a:solidFill>
                  <a:srgbClr val="243B53"/>
                </a:solidFill>
                <a:effectLst/>
                <a:latin typeface="Helvetica Neue"/>
              </a:rPr>
              <a:t>almonds</a:t>
            </a:r>
          </a:p>
          <a:p>
            <a:pPr algn="l">
              <a:buFont typeface="Arial" panose="020B0604020202020204" pitchFamily="34" charset="0"/>
              <a:buChar char="•"/>
            </a:pPr>
            <a:r>
              <a:rPr lang="en-US" sz="4800" b="0" i="0" dirty="0">
                <a:solidFill>
                  <a:srgbClr val="243B53"/>
                </a:solidFill>
                <a:effectLst/>
                <a:latin typeface="Helvetica Neue"/>
              </a:rPr>
              <a:t>artificial nuts</a:t>
            </a:r>
          </a:p>
          <a:p>
            <a:pPr algn="l">
              <a:buFont typeface="Arial" panose="020B0604020202020204" pitchFamily="34" charset="0"/>
              <a:buChar char="•"/>
            </a:pPr>
            <a:r>
              <a:rPr lang="en-US" sz="4800" b="0" i="0" dirty="0">
                <a:solidFill>
                  <a:srgbClr val="243B53"/>
                </a:solidFill>
                <a:effectLst/>
                <a:latin typeface="Helvetica Neue"/>
              </a:rPr>
              <a:t>beechnuts</a:t>
            </a:r>
          </a:p>
          <a:p>
            <a:pPr algn="l">
              <a:buFont typeface="Arial" panose="020B0604020202020204" pitchFamily="34" charset="0"/>
              <a:buChar char="•"/>
            </a:pPr>
            <a:r>
              <a:rPr lang="en-US" sz="4800" b="0" i="0" dirty="0">
                <a:solidFill>
                  <a:srgbClr val="243B53"/>
                </a:solidFill>
                <a:effectLst/>
                <a:latin typeface="Helvetica Neue"/>
              </a:rPr>
              <a:t>black walnut hull extract (flavoring)</a:t>
            </a:r>
          </a:p>
          <a:p>
            <a:pPr algn="l">
              <a:buFont typeface="Arial" panose="020B0604020202020204" pitchFamily="34" charset="0"/>
              <a:buChar char="•"/>
            </a:pPr>
            <a:r>
              <a:rPr lang="en-US" sz="4800" b="0" i="0" dirty="0" err="1">
                <a:solidFill>
                  <a:srgbClr val="243B53"/>
                </a:solidFill>
                <a:effectLst/>
                <a:latin typeface="Helvetica Neue"/>
              </a:rPr>
              <a:t>brazil</a:t>
            </a:r>
            <a:r>
              <a:rPr lang="en-US" sz="4800" b="0" i="0" dirty="0">
                <a:solidFill>
                  <a:srgbClr val="243B53"/>
                </a:solidFill>
                <a:effectLst/>
                <a:latin typeface="Helvetica Neue"/>
              </a:rPr>
              <a:t> nuts</a:t>
            </a:r>
          </a:p>
          <a:p>
            <a:pPr algn="l">
              <a:buFont typeface="Arial" panose="020B0604020202020204" pitchFamily="34" charset="0"/>
              <a:buChar char="•"/>
            </a:pPr>
            <a:r>
              <a:rPr lang="en-US" sz="4800" b="0" i="0" dirty="0">
                <a:solidFill>
                  <a:srgbClr val="243B53"/>
                </a:solidFill>
                <a:effectLst/>
                <a:latin typeface="Helvetica Neue"/>
              </a:rPr>
              <a:t>butternuts</a:t>
            </a:r>
          </a:p>
          <a:p>
            <a:pPr algn="l">
              <a:buFont typeface="Arial" panose="020B0604020202020204" pitchFamily="34" charset="0"/>
              <a:buChar char="•"/>
            </a:pPr>
            <a:r>
              <a:rPr lang="en-US" sz="4800" b="0" i="0" dirty="0">
                <a:solidFill>
                  <a:srgbClr val="243B53"/>
                </a:solidFill>
                <a:effectLst/>
                <a:latin typeface="Helvetica Neue"/>
              </a:rPr>
              <a:t>cashews</a:t>
            </a:r>
          </a:p>
          <a:p>
            <a:pPr algn="l">
              <a:buFont typeface="Arial" panose="020B0604020202020204" pitchFamily="34" charset="0"/>
              <a:buChar char="•"/>
            </a:pPr>
            <a:r>
              <a:rPr lang="en-US" sz="4800" b="0" i="0" dirty="0">
                <a:solidFill>
                  <a:srgbClr val="243B53"/>
                </a:solidFill>
                <a:effectLst/>
                <a:latin typeface="Helvetica Neue"/>
              </a:rPr>
              <a:t>chestnuts</a:t>
            </a:r>
          </a:p>
          <a:p>
            <a:pPr algn="l">
              <a:buFont typeface="Arial" panose="020B0604020202020204" pitchFamily="34" charset="0"/>
              <a:buChar char="•"/>
            </a:pPr>
            <a:r>
              <a:rPr lang="en-US" sz="4800" b="0" i="0" dirty="0">
                <a:solidFill>
                  <a:srgbClr val="243B53"/>
                </a:solidFill>
                <a:effectLst/>
                <a:latin typeface="Helvetica Neue"/>
              </a:rPr>
              <a:t>chinquapin nuts</a:t>
            </a:r>
          </a:p>
          <a:p>
            <a:pPr algn="l">
              <a:buFont typeface="Arial" panose="020B0604020202020204" pitchFamily="34" charset="0"/>
              <a:buChar char="•"/>
            </a:pPr>
            <a:r>
              <a:rPr lang="en-US" sz="4800" b="0" i="0" dirty="0">
                <a:solidFill>
                  <a:srgbClr val="243B53"/>
                </a:solidFill>
                <a:effectLst/>
                <a:latin typeface="Helvetica Neue"/>
              </a:rPr>
              <a:t>coconuts</a:t>
            </a:r>
          </a:p>
          <a:p>
            <a:pPr algn="l">
              <a:buFont typeface="Arial" panose="020B0604020202020204" pitchFamily="34" charset="0"/>
              <a:buChar char="•"/>
            </a:pPr>
            <a:r>
              <a:rPr lang="en-US" sz="4800" b="0" i="0" dirty="0">
                <a:solidFill>
                  <a:srgbClr val="243B53"/>
                </a:solidFill>
                <a:effectLst/>
                <a:latin typeface="Helvetica Neue"/>
              </a:rPr>
              <a:t>filbert/hazelnuts</a:t>
            </a:r>
          </a:p>
          <a:p>
            <a:pPr algn="l">
              <a:buFont typeface="Arial" panose="020B0604020202020204" pitchFamily="34" charset="0"/>
              <a:buChar char="•"/>
            </a:pPr>
            <a:r>
              <a:rPr lang="en-US" sz="4800" b="0" i="0" dirty="0">
                <a:solidFill>
                  <a:srgbClr val="243B53"/>
                </a:solidFill>
                <a:effectLst/>
                <a:latin typeface="Helvetica Neue"/>
              </a:rPr>
              <a:t>gianduja (a chocolate-nut mixture)</a:t>
            </a:r>
          </a:p>
          <a:p>
            <a:pPr algn="l">
              <a:buFont typeface="Arial" panose="020B0604020202020204" pitchFamily="34" charset="0"/>
              <a:buChar char="•"/>
            </a:pPr>
            <a:r>
              <a:rPr lang="en-US" sz="4800" b="0" i="0" dirty="0">
                <a:solidFill>
                  <a:srgbClr val="243B53"/>
                </a:solidFill>
                <a:effectLst/>
                <a:latin typeface="Helvetica Neue"/>
              </a:rPr>
              <a:t>ginkgo nuts</a:t>
            </a:r>
          </a:p>
          <a:p>
            <a:pPr algn="l">
              <a:buFont typeface="Arial" panose="020B0604020202020204" pitchFamily="34" charset="0"/>
              <a:buChar char="•"/>
            </a:pPr>
            <a:r>
              <a:rPr lang="en-US" sz="4800" b="0" i="0" dirty="0">
                <a:solidFill>
                  <a:srgbClr val="243B53"/>
                </a:solidFill>
                <a:effectLst/>
                <a:latin typeface="Helvetica Neue"/>
              </a:rPr>
              <a:t>hickory nuts</a:t>
            </a:r>
          </a:p>
          <a:p>
            <a:pPr algn="l">
              <a:buFont typeface="Arial" panose="020B0604020202020204" pitchFamily="34" charset="0"/>
              <a:buChar char="•"/>
            </a:pPr>
            <a:r>
              <a:rPr lang="en-US" sz="4800" b="0" i="0" dirty="0">
                <a:solidFill>
                  <a:srgbClr val="243B53"/>
                </a:solidFill>
                <a:effectLst/>
                <a:latin typeface="Helvetica Neue"/>
              </a:rPr>
              <a:t>litchi/lichee/lychee nuts</a:t>
            </a:r>
          </a:p>
          <a:p>
            <a:pPr algn="l">
              <a:buFont typeface="Arial" panose="020B0604020202020204" pitchFamily="34" charset="0"/>
              <a:buChar char="•"/>
            </a:pPr>
            <a:r>
              <a:rPr lang="en-US" sz="4800" b="0" i="0" dirty="0">
                <a:solidFill>
                  <a:srgbClr val="243B53"/>
                </a:solidFill>
                <a:effectLst/>
                <a:latin typeface="Helvetica Neue"/>
              </a:rPr>
              <a:t>macadamia nuts</a:t>
            </a:r>
          </a:p>
          <a:p>
            <a:pPr algn="l">
              <a:buFont typeface="Arial" panose="020B0604020202020204" pitchFamily="34" charset="0"/>
              <a:buChar char="•"/>
            </a:pPr>
            <a:r>
              <a:rPr lang="en-US" sz="4800" b="0" i="0" dirty="0">
                <a:solidFill>
                  <a:srgbClr val="243B53"/>
                </a:solidFill>
                <a:effectLst/>
                <a:latin typeface="Helvetica Neue"/>
              </a:rPr>
              <a:t>marzipan/almond paste</a:t>
            </a:r>
          </a:p>
          <a:p>
            <a:endParaRPr lang="en-US" dirty="0"/>
          </a:p>
        </p:txBody>
      </p:sp>
      <p:sp>
        <p:nvSpPr>
          <p:cNvPr id="5" name="Content Placeholder 4">
            <a:extLst>
              <a:ext uri="{FF2B5EF4-FFF2-40B4-BE49-F238E27FC236}">
                <a16:creationId xmlns:a16="http://schemas.microsoft.com/office/drawing/2014/main" id="{EE5F4C96-47AF-6352-D200-8AFBC960C656}"/>
              </a:ext>
            </a:extLst>
          </p:cNvPr>
          <p:cNvSpPr>
            <a:spLocks noGrp="1"/>
          </p:cNvSpPr>
          <p:nvPr>
            <p:ph sz="half" idx="2"/>
          </p:nvPr>
        </p:nvSpPr>
        <p:spPr>
          <a:xfrm>
            <a:off x="5870196" y="1087597"/>
            <a:ext cx="4953000" cy="3998323"/>
          </a:xfrm>
        </p:spPr>
        <p:txBody>
          <a:bodyPr>
            <a:normAutofit fontScale="25000" lnSpcReduction="20000"/>
          </a:bodyPr>
          <a:lstStyle/>
          <a:p>
            <a:pPr algn="l">
              <a:buFont typeface="Arial" panose="020B0604020202020204" pitchFamily="34" charset="0"/>
              <a:buChar char="•"/>
            </a:pPr>
            <a:r>
              <a:rPr lang="en-US" sz="4800" b="0" i="0" dirty="0">
                <a:solidFill>
                  <a:srgbClr val="243B53"/>
                </a:solidFill>
                <a:effectLst/>
                <a:latin typeface="Helvetica Neue"/>
              </a:rPr>
              <a:t>nangai nuts</a:t>
            </a:r>
          </a:p>
          <a:p>
            <a:pPr algn="l">
              <a:buFont typeface="Arial" panose="020B0604020202020204" pitchFamily="34" charset="0"/>
              <a:buChar char="•"/>
            </a:pPr>
            <a:r>
              <a:rPr lang="en-US" sz="4800" b="0" i="0" dirty="0">
                <a:solidFill>
                  <a:srgbClr val="243B53"/>
                </a:solidFill>
                <a:effectLst/>
                <a:latin typeface="Helvetica Neue"/>
              </a:rPr>
              <a:t>natural nut extract (almond, walnut, etc.)</a:t>
            </a:r>
          </a:p>
          <a:p>
            <a:pPr algn="l">
              <a:buFont typeface="Arial" panose="020B0604020202020204" pitchFamily="34" charset="0"/>
              <a:buChar char="•"/>
            </a:pPr>
            <a:r>
              <a:rPr lang="en-US" sz="4800" b="0" i="0" dirty="0">
                <a:solidFill>
                  <a:srgbClr val="243B53"/>
                </a:solidFill>
                <a:effectLst/>
                <a:latin typeface="Helvetica Neue"/>
              </a:rPr>
              <a:t>nut butters (like cashew butter)</a:t>
            </a:r>
          </a:p>
          <a:p>
            <a:pPr algn="l">
              <a:buFont typeface="Arial" panose="020B0604020202020204" pitchFamily="34" charset="0"/>
              <a:buChar char="•"/>
            </a:pPr>
            <a:r>
              <a:rPr lang="en-US" sz="4800" b="0" i="0" dirty="0">
                <a:solidFill>
                  <a:srgbClr val="243B53"/>
                </a:solidFill>
                <a:effectLst/>
                <a:latin typeface="Helvetica Neue"/>
              </a:rPr>
              <a:t>nut distillates/alcoholic extracts</a:t>
            </a:r>
          </a:p>
          <a:p>
            <a:pPr algn="l">
              <a:buFont typeface="Arial" panose="020B0604020202020204" pitchFamily="34" charset="0"/>
              <a:buChar char="•"/>
            </a:pPr>
            <a:r>
              <a:rPr lang="en-US" sz="4800" b="0" i="0" dirty="0">
                <a:solidFill>
                  <a:srgbClr val="243B53"/>
                </a:solidFill>
                <a:effectLst/>
                <a:latin typeface="Helvetica Neue"/>
              </a:rPr>
              <a:t>nut meal</a:t>
            </a:r>
          </a:p>
          <a:p>
            <a:pPr algn="l">
              <a:buFont typeface="Arial" panose="020B0604020202020204" pitchFamily="34" charset="0"/>
              <a:buChar char="•"/>
            </a:pPr>
            <a:r>
              <a:rPr lang="en-US" sz="4800" b="0" i="0" dirty="0">
                <a:solidFill>
                  <a:srgbClr val="243B53"/>
                </a:solidFill>
                <a:effectLst/>
                <a:latin typeface="Helvetica Neue"/>
              </a:rPr>
              <a:t>nut meat</a:t>
            </a:r>
          </a:p>
          <a:p>
            <a:pPr algn="l">
              <a:buFont typeface="Arial" panose="020B0604020202020204" pitchFamily="34" charset="0"/>
              <a:buChar char="•"/>
            </a:pPr>
            <a:r>
              <a:rPr lang="en-US" sz="4800" b="0" i="0" dirty="0">
                <a:solidFill>
                  <a:srgbClr val="243B53"/>
                </a:solidFill>
                <a:effectLst/>
                <a:latin typeface="Helvetica Neue"/>
              </a:rPr>
              <a:t>nut milk (almond milk, cashew milk, etc.)</a:t>
            </a:r>
          </a:p>
          <a:p>
            <a:pPr algn="l">
              <a:buFont typeface="Arial" panose="020B0604020202020204" pitchFamily="34" charset="0"/>
              <a:buChar char="•"/>
            </a:pPr>
            <a:r>
              <a:rPr lang="en-US" sz="4800" b="0" i="0" dirty="0">
                <a:solidFill>
                  <a:srgbClr val="243B53"/>
                </a:solidFill>
                <a:effectLst/>
                <a:latin typeface="Helvetica Neue"/>
              </a:rPr>
              <a:t>nut oils (walnut oil, almond oil, etc.)</a:t>
            </a:r>
          </a:p>
          <a:p>
            <a:pPr algn="l">
              <a:buFont typeface="Arial" panose="020B0604020202020204" pitchFamily="34" charset="0"/>
              <a:buChar char="•"/>
            </a:pPr>
            <a:r>
              <a:rPr lang="en-US" sz="4800" b="0" i="0" dirty="0">
                <a:solidFill>
                  <a:srgbClr val="243B53"/>
                </a:solidFill>
                <a:effectLst/>
                <a:latin typeface="Helvetica Neue"/>
              </a:rPr>
              <a:t>nut paste (like almond paste)</a:t>
            </a:r>
          </a:p>
          <a:p>
            <a:pPr algn="l">
              <a:buFont typeface="Arial" panose="020B0604020202020204" pitchFamily="34" charset="0"/>
              <a:buChar char="•"/>
            </a:pPr>
            <a:r>
              <a:rPr lang="en-US" sz="4800" b="0" i="0" dirty="0">
                <a:solidFill>
                  <a:srgbClr val="243B53"/>
                </a:solidFill>
                <a:effectLst/>
                <a:latin typeface="Helvetica Neue"/>
              </a:rPr>
              <a:t>nut pieces</a:t>
            </a:r>
          </a:p>
          <a:p>
            <a:pPr algn="l">
              <a:buFont typeface="Arial" panose="020B0604020202020204" pitchFamily="34" charset="0"/>
              <a:buChar char="•"/>
            </a:pPr>
            <a:r>
              <a:rPr lang="en-US" sz="4800" b="0" i="0" dirty="0">
                <a:solidFill>
                  <a:srgbClr val="243B53"/>
                </a:solidFill>
                <a:effectLst/>
                <a:latin typeface="Helvetica Neue"/>
              </a:rPr>
              <a:t>pecan</a:t>
            </a:r>
          </a:p>
          <a:p>
            <a:pPr algn="l">
              <a:buFont typeface="Arial" panose="020B0604020202020204" pitchFamily="34" charset="0"/>
              <a:buChar char="•"/>
            </a:pPr>
            <a:r>
              <a:rPr lang="en-US" sz="4800" b="0" i="0" dirty="0">
                <a:solidFill>
                  <a:srgbClr val="243B53"/>
                </a:solidFill>
                <a:effectLst/>
                <a:latin typeface="Helvetica Neue"/>
              </a:rPr>
              <a:t>pesto</a:t>
            </a:r>
          </a:p>
          <a:p>
            <a:pPr algn="l">
              <a:buFont typeface="Arial" panose="020B0604020202020204" pitchFamily="34" charset="0"/>
              <a:buChar char="•"/>
            </a:pPr>
            <a:r>
              <a:rPr lang="en-US" sz="4800" b="0" i="0" dirty="0">
                <a:solidFill>
                  <a:srgbClr val="243B53"/>
                </a:solidFill>
                <a:effectLst/>
                <a:latin typeface="Helvetica Neue"/>
              </a:rPr>
              <a:t>pili nuts</a:t>
            </a:r>
          </a:p>
          <a:p>
            <a:pPr algn="l">
              <a:buFont typeface="Arial" panose="020B0604020202020204" pitchFamily="34" charset="0"/>
              <a:buChar char="•"/>
            </a:pPr>
            <a:r>
              <a:rPr lang="en-US" sz="4800" b="0" i="0" dirty="0">
                <a:solidFill>
                  <a:srgbClr val="243B53"/>
                </a:solidFill>
                <a:effectLst/>
                <a:latin typeface="Helvetica Neue"/>
              </a:rPr>
              <a:t>pine nuts (also known as </a:t>
            </a:r>
            <a:r>
              <a:rPr lang="en-US" sz="4800" b="0" i="0" dirty="0" err="1">
                <a:solidFill>
                  <a:srgbClr val="243B53"/>
                </a:solidFill>
                <a:effectLst/>
                <a:latin typeface="Helvetica Neue"/>
              </a:rPr>
              <a:t>indian</a:t>
            </a:r>
            <a:r>
              <a:rPr lang="en-US" sz="4800" b="0" i="0" dirty="0">
                <a:solidFill>
                  <a:srgbClr val="243B53"/>
                </a:solidFill>
                <a:effectLst/>
                <a:latin typeface="Helvetica Neue"/>
              </a:rPr>
              <a:t>, pignoli, </a:t>
            </a:r>
            <a:r>
              <a:rPr lang="en-US" sz="4800" b="0" i="0" dirty="0" err="1">
                <a:solidFill>
                  <a:srgbClr val="243B53"/>
                </a:solidFill>
                <a:effectLst/>
                <a:latin typeface="Helvetica Neue"/>
              </a:rPr>
              <a:t>pigñolia</a:t>
            </a:r>
            <a:r>
              <a:rPr lang="en-US" sz="4800" b="0" i="0" dirty="0">
                <a:solidFill>
                  <a:srgbClr val="243B53"/>
                </a:solidFill>
                <a:effectLst/>
                <a:latin typeface="Helvetica Neue"/>
              </a:rPr>
              <a:t>, </a:t>
            </a:r>
            <a:r>
              <a:rPr lang="en-US" sz="4800" b="0" i="0" dirty="0" err="1">
                <a:solidFill>
                  <a:srgbClr val="243B53"/>
                </a:solidFill>
                <a:effectLst/>
                <a:latin typeface="Helvetica Neue"/>
              </a:rPr>
              <a:t>pignon</a:t>
            </a:r>
            <a:r>
              <a:rPr lang="en-US" sz="4800" b="0" i="0" dirty="0">
                <a:solidFill>
                  <a:srgbClr val="243B53"/>
                </a:solidFill>
                <a:effectLst/>
                <a:latin typeface="Helvetica Neue"/>
              </a:rPr>
              <a:t>, piñon and pinyon nuts)</a:t>
            </a:r>
          </a:p>
          <a:p>
            <a:pPr algn="l">
              <a:buFont typeface="Arial" panose="020B0604020202020204" pitchFamily="34" charset="0"/>
              <a:buChar char="•"/>
            </a:pPr>
            <a:r>
              <a:rPr lang="en-US" sz="4800" b="0" i="0" dirty="0">
                <a:solidFill>
                  <a:srgbClr val="243B53"/>
                </a:solidFill>
                <a:effectLst/>
                <a:latin typeface="Helvetica Neue"/>
              </a:rPr>
              <a:t>pistachios</a:t>
            </a:r>
          </a:p>
          <a:p>
            <a:pPr algn="l">
              <a:buFont typeface="Arial" panose="020B0604020202020204" pitchFamily="34" charset="0"/>
              <a:buChar char="•"/>
            </a:pPr>
            <a:r>
              <a:rPr lang="en-US" sz="4800" b="0" i="0" dirty="0">
                <a:solidFill>
                  <a:srgbClr val="243B53"/>
                </a:solidFill>
                <a:effectLst/>
                <a:latin typeface="Helvetica Neue"/>
              </a:rPr>
              <a:t>pralines</a:t>
            </a:r>
          </a:p>
          <a:p>
            <a:pPr algn="l">
              <a:buFont typeface="Arial" panose="020B0604020202020204" pitchFamily="34" charset="0"/>
              <a:buChar char="•"/>
            </a:pPr>
            <a:r>
              <a:rPr lang="en-US" sz="4800" b="0" i="0" dirty="0">
                <a:solidFill>
                  <a:srgbClr val="243B53"/>
                </a:solidFill>
                <a:effectLst/>
                <a:latin typeface="Helvetica Neue"/>
              </a:rPr>
              <a:t>shea nuts</a:t>
            </a:r>
          </a:p>
          <a:p>
            <a:pPr algn="l">
              <a:buFont typeface="Arial" panose="020B0604020202020204" pitchFamily="34" charset="0"/>
              <a:buChar char="•"/>
            </a:pPr>
            <a:r>
              <a:rPr lang="en-US" sz="4800" b="0" i="0" dirty="0">
                <a:solidFill>
                  <a:srgbClr val="243B53"/>
                </a:solidFill>
                <a:effectLst/>
                <a:latin typeface="Helvetica Neue"/>
              </a:rPr>
              <a:t>walnuts</a:t>
            </a:r>
          </a:p>
          <a:p>
            <a:pPr algn="l">
              <a:buFont typeface="Arial" panose="020B0604020202020204" pitchFamily="34" charset="0"/>
              <a:buChar char="•"/>
            </a:pPr>
            <a:r>
              <a:rPr lang="en-US" sz="4800" b="0" i="0" dirty="0">
                <a:solidFill>
                  <a:srgbClr val="243B53"/>
                </a:solidFill>
                <a:effectLst/>
                <a:latin typeface="Helvetica Neue"/>
              </a:rPr>
              <a:t>walnut hull extract (flavoring)</a:t>
            </a:r>
          </a:p>
          <a:p>
            <a:endParaRPr lang="en-US" dirty="0"/>
          </a:p>
        </p:txBody>
      </p:sp>
    </p:spTree>
    <p:extLst>
      <p:ext uri="{BB962C8B-B14F-4D97-AF65-F5344CB8AC3E}">
        <p14:creationId xmlns:p14="http://schemas.microsoft.com/office/powerpoint/2010/main" val="9609679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07FC9-36D1-0EE5-73F5-A606D718E72F}"/>
              </a:ext>
            </a:extLst>
          </p:cNvPr>
          <p:cNvSpPr>
            <a:spLocks noGrp="1"/>
          </p:cNvSpPr>
          <p:nvPr>
            <p:ph type="title"/>
          </p:nvPr>
        </p:nvSpPr>
        <p:spPr/>
        <p:txBody>
          <a:bodyPr/>
          <a:lstStyle/>
          <a:p>
            <a:r>
              <a:rPr lang="en-US" dirty="0"/>
              <a:t>Tree Nuts</a:t>
            </a:r>
          </a:p>
        </p:txBody>
      </p:sp>
      <p:sp>
        <p:nvSpPr>
          <p:cNvPr id="3" name="Content Placeholder 2">
            <a:extLst>
              <a:ext uri="{FF2B5EF4-FFF2-40B4-BE49-F238E27FC236}">
                <a16:creationId xmlns:a16="http://schemas.microsoft.com/office/drawing/2014/main" id="{9D9E1B11-46ED-A980-9B11-ADDCB566E5C7}"/>
              </a:ext>
            </a:extLst>
          </p:cNvPr>
          <p:cNvSpPr>
            <a:spLocks noGrp="1"/>
          </p:cNvSpPr>
          <p:nvPr>
            <p:ph idx="1"/>
          </p:nvPr>
        </p:nvSpPr>
        <p:spPr/>
        <p:txBody>
          <a:bodyPr/>
          <a:lstStyle/>
          <a:p>
            <a:pPr algn="l"/>
            <a:r>
              <a:rPr lang="en-US" b="0" i="0" dirty="0">
                <a:solidFill>
                  <a:srgbClr val="243B53"/>
                </a:solidFill>
                <a:effectLst/>
                <a:latin typeface="Helvetica Neue"/>
              </a:rPr>
              <a:t>Some unexpected sources of tree nut proteins include cereals, crackers, cookies, candy, chocolates, energy bars, flavored coffee, frozen desserts, marinades, barbeque sauces and some cold cuts like mortadella. Even some alcoholic beverages may contain nut flavoring. And because these beverages are not federally regulated for allergens, staff may need to call the manufacturer to determine the safety of their ingredients.</a:t>
            </a:r>
          </a:p>
          <a:p>
            <a:pPr algn="l"/>
            <a:endParaRPr lang="en-US" dirty="0">
              <a:solidFill>
                <a:srgbClr val="243B53"/>
              </a:solidFill>
              <a:latin typeface="Helvetica Neue"/>
            </a:endParaRPr>
          </a:p>
          <a:p>
            <a:pPr algn="l"/>
            <a:endParaRPr lang="en-US" b="0" i="0" dirty="0">
              <a:solidFill>
                <a:srgbClr val="243B53"/>
              </a:solidFill>
              <a:effectLst/>
              <a:latin typeface="Helvetica Neue"/>
            </a:endParaRPr>
          </a:p>
          <a:p>
            <a:pPr algn="l"/>
            <a:endParaRPr lang="en-US" b="0" i="0" dirty="0">
              <a:solidFill>
                <a:srgbClr val="243B53"/>
              </a:solidFill>
              <a:effectLst/>
              <a:latin typeface="Helvetica Neue"/>
            </a:endParaRPr>
          </a:p>
          <a:p>
            <a:pPr algn="l">
              <a:buFont typeface="+mj-lt"/>
              <a:buAutoNum type="arabicPeriod"/>
            </a:pPr>
            <a:r>
              <a:rPr lang="en-US" sz="1000" b="0" i="0" dirty="0">
                <a:solidFill>
                  <a:srgbClr val="243B53"/>
                </a:solidFill>
                <a:effectLst/>
                <a:latin typeface="Helvetica Neue"/>
              </a:rPr>
              <a:t>McWilliam V, et al. Patterns of tree nut sensitization and allergy in the first 60 years of life in a population-based cohort. J Allergy Clin Immunol 2019;143(2):644.</a:t>
            </a:r>
          </a:p>
          <a:p>
            <a:pPr algn="l">
              <a:buFont typeface="+mj-lt"/>
              <a:buAutoNum type="arabicPeriod"/>
            </a:pPr>
            <a:r>
              <a:rPr lang="en-US" sz="1000" b="0" i="0" u="none" strike="noStrike" dirty="0">
                <a:solidFill>
                  <a:schemeClr val="tx1"/>
                </a:solidFill>
                <a:effectLst/>
                <a:latin typeface="Helvetica Neue"/>
                <a:hlinkClick r:id="rId2">
                  <a:extLst>
                    <a:ext uri="{A12FA001-AC4F-418D-AE19-62706E023703}">
                      <ahyp:hlinkClr xmlns:ahyp="http://schemas.microsoft.com/office/drawing/2018/hyperlinkcolor" val="tx"/>
                    </a:ext>
                  </a:extLst>
                </a:hlinkClick>
              </a:rPr>
              <a:t>https://www.foodallergy.org/living-food-allergies/food-allergy-essentials/common-allergens/tree-nut</a:t>
            </a:r>
            <a:endParaRPr lang="en-US" sz="1000" b="0" i="0" dirty="0">
              <a:solidFill>
                <a:schemeClr val="tx1"/>
              </a:solidFill>
              <a:effectLst/>
              <a:latin typeface="Helvetica Neue"/>
            </a:endParaRPr>
          </a:p>
          <a:p>
            <a:endParaRPr lang="en-US" dirty="0"/>
          </a:p>
        </p:txBody>
      </p:sp>
    </p:spTree>
    <p:extLst>
      <p:ext uri="{BB962C8B-B14F-4D97-AF65-F5344CB8AC3E}">
        <p14:creationId xmlns:p14="http://schemas.microsoft.com/office/powerpoint/2010/main" val="1229995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72" name="Rectangle 10246">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028"/>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3" name="Rectangle 10248">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028"/>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4" name="Rectangle 10250">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1625" y="159026"/>
            <a:ext cx="11868749"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53350B-C702-96E1-D028-456CCB50E8B3}"/>
              </a:ext>
            </a:extLst>
          </p:cNvPr>
          <p:cNvSpPr>
            <a:spLocks noGrp="1"/>
          </p:cNvSpPr>
          <p:nvPr>
            <p:ph type="title"/>
          </p:nvPr>
        </p:nvSpPr>
        <p:spPr>
          <a:xfrm>
            <a:off x="3667759" y="723901"/>
            <a:ext cx="4856480" cy="1288884"/>
          </a:xfrm>
        </p:spPr>
        <p:txBody>
          <a:bodyPr anchor="b">
            <a:normAutofit/>
          </a:bodyPr>
          <a:lstStyle/>
          <a:p>
            <a:pPr algn="ctr"/>
            <a:r>
              <a:rPr lang="en-US" b="0" i="0">
                <a:effectLst/>
                <a:latin typeface="Helvetica Neue"/>
              </a:rPr>
              <a:t>Shellfish</a:t>
            </a:r>
            <a:br>
              <a:rPr lang="en-US" b="0" i="0">
                <a:effectLst/>
                <a:latin typeface="Helvetica Neue"/>
              </a:rPr>
            </a:br>
            <a:endParaRPr lang="en-US"/>
          </a:p>
        </p:txBody>
      </p:sp>
      <p:sp>
        <p:nvSpPr>
          <p:cNvPr id="3" name="Content Placeholder 2">
            <a:extLst>
              <a:ext uri="{FF2B5EF4-FFF2-40B4-BE49-F238E27FC236}">
                <a16:creationId xmlns:a16="http://schemas.microsoft.com/office/drawing/2014/main" id="{C00905E6-F370-EA58-B0CB-13B973417F05}"/>
              </a:ext>
            </a:extLst>
          </p:cNvPr>
          <p:cNvSpPr>
            <a:spLocks noGrp="1"/>
          </p:cNvSpPr>
          <p:nvPr>
            <p:ph idx="1"/>
          </p:nvPr>
        </p:nvSpPr>
        <p:spPr>
          <a:xfrm>
            <a:off x="3688079" y="2732545"/>
            <a:ext cx="4815840" cy="3232826"/>
          </a:xfrm>
        </p:spPr>
        <p:txBody>
          <a:bodyPr anchor="t">
            <a:normAutofit/>
          </a:bodyPr>
          <a:lstStyle/>
          <a:p>
            <a:pPr algn="ctr">
              <a:lnSpc>
                <a:spcPct val="100000"/>
              </a:lnSpc>
            </a:pPr>
            <a:r>
              <a:rPr lang="en-US" sz="1400" b="0" i="0">
                <a:effectLst/>
                <a:latin typeface="Helvetica Neue"/>
              </a:rPr>
              <a:t>A shellfish allergy is a reaction to crustaceans (shrimp, crab, or lobster) and mollusks (clams, mussels, oysters, scallops, octopus, or squid). Some people who are allergic to crustaceans are also allergic to mollusks. The others are allergic only to one. And most allergic reactions happen after their consumption.</a:t>
            </a:r>
          </a:p>
          <a:p>
            <a:pPr algn="ctr">
              <a:lnSpc>
                <a:spcPct val="100000"/>
              </a:lnSpc>
            </a:pPr>
            <a:r>
              <a:rPr lang="en-US" sz="1400" b="0" i="0">
                <a:effectLst/>
                <a:latin typeface="Helvetica Neue"/>
              </a:rPr>
              <a:t>Sometimes, however, just touching shellfish or breathing in the vapors from cooking shellfish is enough to cause a reaction. A shellfish allergy can also develop at any age – even for people who've eaten shellfish without a problem in the past. And it usually lasts for a lifetime.</a:t>
            </a:r>
          </a:p>
          <a:p>
            <a:pPr algn="ctr">
              <a:lnSpc>
                <a:spcPct val="100000"/>
              </a:lnSpc>
            </a:pPr>
            <a:endParaRPr lang="en-US" sz="1400"/>
          </a:p>
        </p:txBody>
      </p:sp>
      <p:pic>
        <p:nvPicPr>
          <p:cNvPr id="10242" name="Picture 2" descr="Amazon.com: Charting Nature Fish Species and Shellfish Species Seafood  Posters. A Seafood Lover's Guide to Sustainable Choices : Home &amp; Kitchen">
            <a:extLst>
              <a:ext uri="{FF2B5EF4-FFF2-40B4-BE49-F238E27FC236}">
                <a16:creationId xmlns:a16="http://schemas.microsoft.com/office/drawing/2014/main" id="{5AF9D742-5E94-7D72-F9CE-870F7611CFD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291" y="931427"/>
            <a:ext cx="3185301" cy="51169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A62E4D9-EA5E-EAB2-9BF1-264AA7C80D2B}"/>
              </a:ext>
            </a:extLst>
          </p:cNvPr>
          <p:cNvPicPr>
            <a:picLocks noChangeAspect="1"/>
          </p:cNvPicPr>
          <p:nvPr/>
        </p:nvPicPr>
        <p:blipFill>
          <a:blip r:embed="rId3">
            <a:alphaModFix/>
          </a:blip>
          <a:stretch>
            <a:fillRect/>
          </a:stretch>
        </p:blipFill>
        <p:spPr>
          <a:xfrm>
            <a:off x="7875185" y="626209"/>
            <a:ext cx="3399369" cy="1770731"/>
          </a:xfrm>
          <a:prstGeom prst="rect">
            <a:avLst/>
          </a:prstGeom>
        </p:spPr>
      </p:pic>
      <p:grpSp>
        <p:nvGrpSpPr>
          <p:cNvPr id="10275" name="Group 10252">
            <a:extLst>
              <a:ext uri="{FF2B5EF4-FFF2-40B4-BE49-F238E27FC236}">
                <a16:creationId xmlns:a16="http://schemas.microsoft.com/office/drawing/2014/main" id="{073091F1-AA5A-47C6-9502-D5870A72D5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7" y="2320171"/>
            <a:ext cx="867485" cy="115439"/>
            <a:chOff x="8910933" y="1861308"/>
            <a:chExt cx="867485" cy="115439"/>
          </a:xfrm>
        </p:grpSpPr>
        <p:sp>
          <p:nvSpPr>
            <p:cNvPr id="10254" name="Rectangle 10253">
              <a:extLst>
                <a:ext uri="{FF2B5EF4-FFF2-40B4-BE49-F238E27FC236}">
                  <a16:creationId xmlns:a16="http://schemas.microsoft.com/office/drawing/2014/main" id="{8085C4F7-6E91-4DF6-BB01-A46132BC3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0255" name="Straight Connector 10254">
              <a:extLst>
                <a:ext uri="{FF2B5EF4-FFF2-40B4-BE49-F238E27FC236}">
                  <a16:creationId xmlns:a16="http://schemas.microsoft.com/office/drawing/2014/main" id="{25476588-B9AD-4662-A085-8E4D91493B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256" name="Straight Connector 10255">
              <a:extLst>
                <a:ext uri="{FF2B5EF4-FFF2-40B4-BE49-F238E27FC236}">
                  <a16:creationId xmlns:a16="http://schemas.microsoft.com/office/drawing/2014/main" id="{BCDB34B3-D348-476E-BE7F-1139370F43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539899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9E3C6-14A9-3715-DDCE-7040ACF4D007}"/>
              </a:ext>
            </a:extLst>
          </p:cNvPr>
          <p:cNvSpPr>
            <a:spLocks noGrp="1"/>
          </p:cNvSpPr>
          <p:nvPr>
            <p:ph type="title"/>
          </p:nvPr>
        </p:nvSpPr>
        <p:spPr/>
        <p:txBody>
          <a:bodyPr/>
          <a:lstStyle/>
          <a:p>
            <a:r>
              <a:rPr lang="en-US" b="0" i="0" dirty="0">
                <a:solidFill>
                  <a:srgbClr val="243B53"/>
                </a:solidFill>
                <a:effectLst/>
                <a:latin typeface="Helvetica Neue"/>
              </a:rPr>
              <a:t>The signs and symptoms of a shellfish allergy are:</a:t>
            </a:r>
            <a:br>
              <a:rPr lang="en-US" b="0" i="0" dirty="0">
                <a:solidFill>
                  <a:srgbClr val="243B53"/>
                </a:solidFill>
                <a:effectLst/>
                <a:latin typeface="Helvetica Neue"/>
              </a:rPr>
            </a:br>
            <a:endParaRPr lang="en-US" dirty="0"/>
          </a:p>
        </p:txBody>
      </p:sp>
      <p:sp>
        <p:nvSpPr>
          <p:cNvPr id="3" name="Content Placeholder 2">
            <a:extLst>
              <a:ext uri="{FF2B5EF4-FFF2-40B4-BE49-F238E27FC236}">
                <a16:creationId xmlns:a16="http://schemas.microsoft.com/office/drawing/2014/main" id="{E11A595F-0401-2800-2508-4385413D8678}"/>
              </a:ext>
            </a:extLst>
          </p:cNvPr>
          <p:cNvSpPr>
            <a:spLocks noGrp="1"/>
          </p:cNvSpPr>
          <p:nvPr>
            <p:ph sz="half" idx="1"/>
          </p:nvPr>
        </p:nvSpPr>
        <p:spPr/>
        <p:txBody>
          <a:bodyPr>
            <a:normAutofit/>
          </a:bodyPr>
          <a:lstStyle/>
          <a:p>
            <a:pPr algn="l">
              <a:buFont typeface="Arial" panose="020B0604020202020204" pitchFamily="34" charset="0"/>
              <a:buChar char="•"/>
            </a:pPr>
            <a:r>
              <a:rPr lang="en-US" b="0" i="0" dirty="0">
                <a:solidFill>
                  <a:srgbClr val="243B53"/>
                </a:solidFill>
                <a:effectLst/>
                <a:latin typeface="Helvetica Neue"/>
              </a:rPr>
              <a:t>wheezing</a:t>
            </a:r>
          </a:p>
          <a:p>
            <a:pPr algn="l">
              <a:buFont typeface="Arial" panose="020B0604020202020204" pitchFamily="34" charset="0"/>
              <a:buChar char="•"/>
            </a:pPr>
            <a:r>
              <a:rPr lang="en-US" b="0" i="0" dirty="0">
                <a:solidFill>
                  <a:srgbClr val="243B53"/>
                </a:solidFill>
                <a:effectLst/>
                <a:latin typeface="Helvetica Neue"/>
              </a:rPr>
              <a:t>trouble breathing</a:t>
            </a:r>
          </a:p>
          <a:p>
            <a:pPr algn="l">
              <a:buFont typeface="Arial" panose="020B0604020202020204" pitchFamily="34" charset="0"/>
              <a:buChar char="•"/>
            </a:pPr>
            <a:r>
              <a:rPr lang="en-US" b="0" i="0" dirty="0">
                <a:solidFill>
                  <a:srgbClr val="243B53"/>
                </a:solidFill>
                <a:effectLst/>
                <a:latin typeface="Helvetica Neue"/>
              </a:rPr>
              <a:t>coughing</a:t>
            </a:r>
          </a:p>
          <a:p>
            <a:pPr algn="l">
              <a:buFont typeface="Arial" panose="020B0604020202020204" pitchFamily="34" charset="0"/>
              <a:buChar char="•"/>
            </a:pPr>
            <a:r>
              <a:rPr lang="en-US" b="0" i="0" dirty="0">
                <a:solidFill>
                  <a:srgbClr val="243B53"/>
                </a:solidFill>
                <a:effectLst/>
                <a:latin typeface="Helvetica Neue"/>
              </a:rPr>
              <a:t>hoarseness</a:t>
            </a:r>
          </a:p>
          <a:p>
            <a:pPr algn="l">
              <a:buFont typeface="Arial" panose="020B0604020202020204" pitchFamily="34" charset="0"/>
              <a:buChar char="•"/>
            </a:pPr>
            <a:r>
              <a:rPr lang="en-US" b="0" i="0" dirty="0">
                <a:solidFill>
                  <a:srgbClr val="243B53"/>
                </a:solidFill>
                <a:effectLst/>
                <a:latin typeface="Helvetica Neue"/>
              </a:rPr>
              <a:t>throat tightness</a:t>
            </a:r>
          </a:p>
          <a:p>
            <a:pPr algn="l">
              <a:buFont typeface="Arial" panose="020B0604020202020204" pitchFamily="34" charset="0"/>
              <a:buChar char="•"/>
            </a:pPr>
            <a:r>
              <a:rPr lang="en-US" b="0" i="0" dirty="0">
                <a:solidFill>
                  <a:srgbClr val="243B53"/>
                </a:solidFill>
                <a:effectLst/>
                <a:latin typeface="Helvetica Neue"/>
              </a:rPr>
              <a:t>stomachache</a:t>
            </a:r>
          </a:p>
          <a:p>
            <a:pPr algn="l">
              <a:buFont typeface="Arial" panose="020B0604020202020204" pitchFamily="34" charset="0"/>
              <a:buChar char="•"/>
            </a:pPr>
            <a:r>
              <a:rPr lang="en-US" b="0" i="0" dirty="0">
                <a:solidFill>
                  <a:srgbClr val="243B53"/>
                </a:solidFill>
                <a:effectLst/>
                <a:latin typeface="Helvetica Neue"/>
              </a:rPr>
              <a:t>vomiting</a:t>
            </a:r>
          </a:p>
          <a:p>
            <a:endParaRPr lang="en-US" dirty="0"/>
          </a:p>
        </p:txBody>
      </p:sp>
      <p:sp>
        <p:nvSpPr>
          <p:cNvPr id="4" name="Content Placeholder 3">
            <a:extLst>
              <a:ext uri="{FF2B5EF4-FFF2-40B4-BE49-F238E27FC236}">
                <a16:creationId xmlns:a16="http://schemas.microsoft.com/office/drawing/2014/main" id="{6837193B-1927-E3E3-7F4F-2C984F25CCC8}"/>
              </a:ext>
            </a:extLst>
          </p:cNvPr>
          <p:cNvSpPr>
            <a:spLocks noGrp="1"/>
          </p:cNvSpPr>
          <p:nvPr>
            <p:ph sz="half" idx="2"/>
          </p:nvPr>
        </p:nvSpPr>
        <p:spPr/>
        <p:txBody>
          <a:bodyPr/>
          <a:lstStyle/>
          <a:p>
            <a:pPr algn="l">
              <a:buFont typeface="Arial" panose="020B0604020202020204" pitchFamily="34" charset="0"/>
              <a:buChar char="•"/>
            </a:pPr>
            <a:r>
              <a:rPr lang="en-US" b="0" i="0" dirty="0">
                <a:solidFill>
                  <a:srgbClr val="243B53"/>
                </a:solidFill>
                <a:effectLst/>
                <a:latin typeface="Helvetica Neue"/>
              </a:rPr>
              <a:t>diarrhea</a:t>
            </a:r>
          </a:p>
          <a:p>
            <a:pPr algn="l">
              <a:buFont typeface="Arial" panose="020B0604020202020204" pitchFamily="34" charset="0"/>
              <a:buChar char="•"/>
            </a:pPr>
            <a:r>
              <a:rPr lang="en-US" b="0" i="0" dirty="0">
                <a:solidFill>
                  <a:srgbClr val="243B53"/>
                </a:solidFill>
                <a:effectLst/>
                <a:latin typeface="Helvetica Neue"/>
              </a:rPr>
              <a:t>itchy, watery, or swollen eyes</a:t>
            </a:r>
          </a:p>
          <a:p>
            <a:pPr algn="l">
              <a:buFont typeface="Arial" panose="020B0604020202020204" pitchFamily="34" charset="0"/>
              <a:buChar char="•"/>
            </a:pPr>
            <a:r>
              <a:rPr lang="en-US" b="0" i="0" dirty="0">
                <a:solidFill>
                  <a:srgbClr val="243B53"/>
                </a:solidFill>
                <a:effectLst/>
                <a:latin typeface="Helvetica Neue"/>
              </a:rPr>
              <a:t>hives</a:t>
            </a:r>
          </a:p>
          <a:p>
            <a:pPr algn="l">
              <a:buFont typeface="Arial" panose="020B0604020202020204" pitchFamily="34" charset="0"/>
              <a:buChar char="•"/>
            </a:pPr>
            <a:r>
              <a:rPr lang="en-US" b="0" i="0" dirty="0">
                <a:solidFill>
                  <a:srgbClr val="243B53"/>
                </a:solidFill>
                <a:effectLst/>
                <a:latin typeface="Helvetica Neue"/>
              </a:rPr>
              <a:t>red spots</a:t>
            </a:r>
          </a:p>
          <a:p>
            <a:pPr algn="l">
              <a:buFont typeface="Arial" panose="020B0604020202020204" pitchFamily="34" charset="0"/>
              <a:buChar char="•"/>
            </a:pPr>
            <a:r>
              <a:rPr lang="en-US" b="0" i="0" dirty="0">
                <a:solidFill>
                  <a:srgbClr val="243B53"/>
                </a:solidFill>
                <a:effectLst/>
                <a:latin typeface="Helvetica Neue"/>
              </a:rPr>
              <a:t>swelling</a:t>
            </a:r>
          </a:p>
          <a:p>
            <a:pPr algn="l">
              <a:buFont typeface="Arial" panose="020B0604020202020204" pitchFamily="34" charset="0"/>
              <a:buChar char="•"/>
            </a:pPr>
            <a:r>
              <a:rPr lang="en-US" b="0" i="0" dirty="0">
                <a:solidFill>
                  <a:srgbClr val="243B53"/>
                </a:solidFill>
                <a:effectLst/>
                <a:latin typeface="Helvetica Neue"/>
              </a:rPr>
              <a:t>a drop in blood pressure</a:t>
            </a:r>
          </a:p>
          <a:p>
            <a:pPr algn="l">
              <a:buFont typeface="Arial" panose="020B0604020202020204" pitchFamily="34" charset="0"/>
              <a:buChar char="•"/>
            </a:pPr>
            <a:r>
              <a:rPr lang="en-US" b="0" i="0" dirty="0">
                <a:solidFill>
                  <a:srgbClr val="243B53"/>
                </a:solidFill>
                <a:effectLst/>
                <a:latin typeface="Helvetica Neue"/>
              </a:rPr>
              <a:t>lightheadedness or loss of consciousness</a:t>
            </a:r>
          </a:p>
          <a:p>
            <a:endParaRPr lang="en-US" dirty="0"/>
          </a:p>
        </p:txBody>
      </p:sp>
    </p:spTree>
    <p:extLst>
      <p:ext uri="{BB962C8B-B14F-4D97-AF65-F5344CB8AC3E}">
        <p14:creationId xmlns:p14="http://schemas.microsoft.com/office/powerpoint/2010/main" val="11499837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24765-3F5B-6A93-058A-1E006734BBCD}"/>
              </a:ext>
            </a:extLst>
          </p:cNvPr>
          <p:cNvSpPr>
            <a:spLocks noGrp="1"/>
          </p:cNvSpPr>
          <p:nvPr>
            <p:ph type="title"/>
          </p:nvPr>
        </p:nvSpPr>
        <p:spPr/>
        <p:txBody>
          <a:bodyPr/>
          <a:lstStyle/>
          <a:p>
            <a:r>
              <a:rPr lang="en-US" dirty="0"/>
              <a:t> Shellfish Allergy </a:t>
            </a:r>
          </a:p>
        </p:txBody>
      </p:sp>
      <p:sp>
        <p:nvSpPr>
          <p:cNvPr id="3" name="Content Placeholder 2">
            <a:extLst>
              <a:ext uri="{FF2B5EF4-FFF2-40B4-BE49-F238E27FC236}">
                <a16:creationId xmlns:a16="http://schemas.microsoft.com/office/drawing/2014/main" id="{5CF30D28-82EC-98FD-B537-3C48C07E404D}"/>
              </a:ext>
            </a:extLst>
          </p:cNvPr>
          <p:cNvSpPr>
            <a:spLocks noGrp="1"/>
          </p:cNvSpPr>
          <p:nvPr>
            <p:ph idx="1"/>
          </p:nvPr>
        </p:nvSpPr>
        <p:spPr/>
        <p:txBody>
          <a:bodyPr>
            <a:normAutofit fontScale="92500" lnSpcReduction="20000"/>
          </a:bodyPr>
          <a:lstStyle/>
          <a:p>
            <a:pPr algn="l"/>
            <a:r>
              <a:rPr lang="en-US" b="0" i="0" dirty="0">
                <a:solidFill>
                  <a:srgbClr val="243B53"/>
                </a:solidFill>
                <a:effectLst/>
                <a:latin typeface="Helvetica Neue"/>
              </a:rPr>
              <a:t>all these symptoms occur when the body's immune system overreacts to the proteins found in shellfish. Once consumed, touched, or inhaled, the body responds to these proteins as invaders and then releases chemicals like histamine.</a:t>
            </a:r>
          </a:p>
          <a:p>
            <a:pPr algn="l"/>
            <a:r>
              <a:rPr lang="en-US" b="0" i="0" dirty="0">
                <a:solidFill>
                  <a:srgbClr val="243B53"/>
                </a:solidFill>
                <a:effectLst/>
                <a:latin typeface="Helvetica Neue"/>
              </a:rPr>
              <a:t>This type of allergy can affect the same person differently at different times. Symptoms may be mild and affect just only one system of the body, like the skin. Or they may be more severe and affect several parts of the body. It can also cause anaphylaxis despite the severity of previous reactions.</a:t>
            </a:r>
          </a:p>
          <a:p>
            <a:pPr algn="l"/>
            <a:r>
              <a:rPr lang="en-US" b="0" i="0" dirty="0">
                <a:solidFill>
                  <a:srgbClr val="243B53"/>
                </a:solidFill>
                <a:effectLst/>
                <a:latin typeface="Helvetica Neue"/>
              </a:rPr>
              <a:t>To prevent allergic reactions, shellfish-sensitive guests must not eat any foods that contain shellfish. Kitchen staff should therefore look for it on food labels and in the ingredient list of recipes. Food that contains shellfish will show "Contains shellfish," "May contain fish," "Processed in a facility that also processes fish," or "Manufactured on equipment also used for fish" on the label.</a:t>
            </a:r>
          </a:p>
          <a:p>
            <a:r>
              <a:rPr lang="en-US" dirty="0"/>
              <a:t>https://kidshealth.org/en/parents/shellfish-allergy.html</a:t>
            </a:r>
          </a:p>
        </p:txBody>
      </p:sp>
    </p:spTree>
    <p:extLst>
      <p:ext uri="{BB962C8B-B14F-4D97-AF65-F5344CB8AC3E}">
        <p14:creationId xmlns:p14="http://schemas.microsoft.com/office/powerpoint/2010/main" val="17256496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88" name="Rectangle 11270">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89" name="Rectangle 11272">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90" name="Rectangle 11274">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081" y="159026"/>
            <a:ext cx="11886519"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F61EE8-1D0B-A3A8-998C-C13BFE64706E}"/>
              </a:ext>
            </a:extLst>
          </p:cNvPr>
          <p:cNvSpPr>
            <a:spLocks noGrp="1"/>
          </p:cNvSpPr>
          <p:nvPr>
            <p:ph type="title"/>
          </p:nvPr>
        </p:nvSpPr>
        <p:spPr>
          <a:xfrm>
            <a:off x="1028700" y="723901"/>
            <a:ext cx="5836920" cy="1288884"/>
          </a:xfrm>
        </p:spPr>
        <p:txBody>
          <a:bodyPr anchor="b">
            <a:normAutofit/>
          </a:bodyPr>
          <a:lstStyle/>
          <a:p>
            <a:pPr algn="ctr"/>
            <a:r>
              <a:rPr lang="en-US" dirty="0"/>
              <a:t>Shellfish </a:t>
            </a:r>
          </a:p>
        </p:txBody>
      </p:sp>
      <p:sp>
        <p:nvSpPr>
          <p:cNvPr id="3" name="Content Placeholder 2">
            <a:extLst>
              <a:ext uri="{FF2B5EF4-FFF2-40B4-BE49-F238E27FC236}">
                <a16:creationId xmlns:a16="http://schemas.microsoft.com/office/drawing/2014/main" id="{D5C0CF59-7EBE-EA43-0FC5-CADF3D19F16A}"/>
              </a:ext>
            </a:extLst>
          </p:cNvPr>
          <p:cNvSpPr>
            <a:spLocks noGrp="1"/>
          </p:cNvSpPr>
          <p:nvPr>
            <p:ph idx="1"/>
          </p:nvPr>
        </p:nvSpPr>
        <p:spPr>
          <a:xfrm>
            <a:off x="1266529" y="2732545"/>
            <a:ext cx="5384169" cy="3232826"/>
          </a:xfrm>
        </p:spPr>
        <p:txBody>
          <a:bodyPr anchor="t">
            <a:normAutofit/>
          </a:bodyPr>
          <a:lstStyle/>
          <a:p>
            <a:pPr algn="ctr">
              <a:lnSpc>
                <a:spcPct val="100000"/>
              </a:lnSpc>
            </a:pPr>
            <a:r>
              <a:rPr lang="en-US" sz="1100" b="0" i="0">
                <a:effectLst/>
                <a:latin typeface="Helvetica Neue"/>
              </a:rPr>
              <a:t>Since not all companies include cross-contamination labeling, staff should contact a food's manufacturer to be sure it's safe. By law, manufacturers do not have to list shellfish cross-contamination information or mollusk shellfish ingredients. Mollusk shellfish aren't considered a major food allergen. So, when a label states a food item contains shellfish, it's referring to crustacean shellfish.</a:t>
            </a:r>
          </a:p>
          <a:p>
            <a:pPr algn="ctr">
              <a:lnSpc>
                <a:spcPct val="100000"/>
              </a:lnSpc>
            </a:pPr>
            <a:r>
              <a:rPr lang="en-US" sz="1100" b="0" i="0">
                <a:effectLst/>
                <a:latin typeface="Helvetica Neue"/>
              </a:rPr>
              <a:t>When it comes to cross-contamination, shellfish is especially prone to cross-contact in seafood restaurants and in a lot of Chinese, Vietnamese, Thai, or Japanese restaurants. People who are allergic to shellfish are often warned to stay away from those types of restaurants, steam tables, or wherever it's cooked on a communal grill.</a:t>
            </a:r>
          </a:p>
          <a:p>
            <a:pPr algn="ctr">
              <a:lnSpc>
                <a:spcPct val="100000"/>
              </a:lnSpc>
            </a:pPr>
            <a:r>
              <a:rPr lang="en-US" sz="1100" b="0" i="0">
                <a:effectLst/>
                <a:latin typeface="Helvetica Neue"/>
              </a:rPr>
              <a:t>If a guest shows signs of shellfish allergy, 911 should be dialed immediately if they cannot get access to or self-administer an epinephrine shot. Epinephrine should be administered if the symptoms involve two different parts of the body, or if there's swelling of the mouth or throat, or difficulty breathing.</a:t>
            </a:r>
          </a:p>
          <a:p>
            <a:pPr algn="ctr">
              <a:lnSpc>
                <a:spcPct val="100000"/>
              </a:lnSpc>
            </a:pPr>
            <a:r>
              <a:rPr lang="en-US" sz="1100" b="0" i="0">
                <a:effectLst/>
                <a:latin typeface="Helvetica Neue"/>
              </a:rPr>
              <a:t>Guests having an allergic reaction also need supervision until help arrives because a second wave of serious symptoms can occur even if the first wave was mild.</a:t>
            </a:r>
            <a:r>
              <a:rPr lang="en-US" sz="1100" b="0" i="0" baseline="30000">
                <a:effectLst/>
                <a:latin typeface="Helvetica Neue"/>
              </a:rPr>
              <a:t>[1]</a:t>
            </a:r>
            <a:endParaRPr lang="en-US" sz="1100" b="0" i="0">
              <a:effectLst/>
              <a:latin typeface="Helvetica Neue"/>
            </a:endParaRPr>
          </a:p>
          <a:p>
            <a:pPr algn="ctr">
              <a:lnSpc>
                <a:spcPct val="100000"/>
              </a:lnSpc>
            </a:pPr>
            <a:endParaRPr lang="en-US" sz="1100"/>
          </a:p>
        </p:txBody>
      </p:sp>
      <p:pic>
        <p:nvPicPr>
          <p:cNvPr id="11266" name="Picture 2" descr="shellfish」的圖片搜尋結果 | Plakater, Illustration, Fisk">
            <a:extLst>
              <a:ext uri="{FF2B5EF4-FFF2-40B4-BE49-F238E27FC236}">
                <a16:creationId xmlns:a16="http://schemas.microsoft.com/office/drawing/2014/main" id="{FB1A9852-1B90-0615-34CB-1B99E7287EDA}"/>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tretch>
            <a:fillRect/>
          </a:stretch>
        </p:blipFill>
        <p:spPr bwMode="auto">
          <a:xfrm>
            <a:off x="7741239" y="771371"/>
            <a:ext cx="3666392" cy="5219063"/>
          </a:xfrm>
          <a:prstGeom prst="rect">
            <a:avLst/>
          </a:prstGeom>
          <a:noFill/>
          <a:extLst>
            <a:ext uri="{909E8E84-426E-40DD-AFC4-6F175D3DCCD1}">
              <a14:hiddenFill xmlns:a14="http://schemas.microsoft.com/office/drawing/2010/main">
                <a:solidFill>
                  <a:srgbClr val="FFFFFF"/>
                </a:solidFill>
              </a14:hiddenFill>
            </a:ext>
          </a:extLst>
        </p:spPr>
      </p:pic>
      <p:grpSp>
        <p:nvGrpSpPr>
          <p:cNvPr id="11291" name="Group 11276">
            <a:extLst>
              <a:ext uri="{FF2B5EF4-FFF2-40B4-BE49-F238E27FC236}">
                <a16:creationId xmlns:a16="http://schemas.microsoft.com/office/drawing/2014/main" id="{073091F1-AA5A-47C6-9502-D5870A72D5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513418" y="2320171"/>
            <a:ext cx="867485" cy="115439"/>
            <a:chOff x="8910933" y="1861308"/>
            <a:chExt cx="867485" cy="115439"/>
          </a:xfrm>
        </p:grpSpPr>
        <p:sp>
          <p:nvSpPr>
            <p:cNvPr id="11278" name="Rectangle 11277">
              <a:extLst>
                <a:ext uri="{FF2B5EF4-FFF2-40B4-BE49-F238E27FC236}">
                  <a16:creationId xmlns:a16="http://schemas.microsoft.com/office/drawing/2014/main" id="{8085C4F7-6E91-4DF6-BB01-A46132BC3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1279" name="Straight Connector 11278">
              <a:extLst>
                <a:ext uri="{FF2B5EF4-FFF2-40B4-BE49-F238E27FC236}">
                  <a16:creationId xmlns:a16="http://schemas.microsoft.com/office/drawing/2014/main" id="{25476588-B9AD-4662-A085-8E4D91493B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280" name="Straight Connector 11279">
              <a:extLst>
                <a:ext uri="{FF2B5EF4-FFF2-40B4-BE49-F238E27FC236}">
                  <a16:creationId xmlns:a16="http://schemas.microsoft.com/office/drawing/2014/main" id="{BCDB34B3-D348-476E-BE7F-1139370F43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7738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638" name="Rectangle 25640">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39" name="Rectangle 25642">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52" name="Rectangle 25644">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0903" y="159026"/>
            <a:ext cx="5778697"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5D6204-9C65-6C02-F062-D42CA5FF4745}"/>
              </a:ext>
            </a:extLst>
          </p:cNvPr>
          <p:cNvSpPr>
            <a:spLocks noGrp="1"/>
          </p:cNvSpPr>
          <p:nvPr>
            <p:ph type="title"/>
          </p:nvPr>
        </p:nvSpPr>
        <p:spPr>
          <a:xfrm>
            <a:off x="6849264" y="733100"/>
            <a:ext cx="4618836" cy="1275669"/>
          </a:xfrm>
        </p:spPr>
        <p:txBody>
          <a:bodyPr anchor="b">
            <a:normAutofit/>
          </a:bodyPr>
          <a:lstStyle/>
          <a:p>
            <a:pPr algn="ctr"/>
            <a:r>
              <a:rPr lang="en-US" b="0" i="0">
                <a:effectLst/>
                <a:latin typeface="Helvetica Neue"/>
              </a:rPr>
              <a:t>Peanuts</a:t>
            </a:r>
            <a:br>
              <a:rPr lang="en-US" b="0" i="0">
                <a:effectLst/>
                <a:latin typeface="Helvetica Neue"/>
              </a:rPr>
            </a:br>
            <a:endParaRPr lang="en-US"/>
          </a:p>
        </p:txBody>
      </p:sp>
      <p:sp>
        <p:nvSpPr>
          <p:cNvPr id="3" name="Content Placeholder 2">
            <a:extLst>
              <a:ext uri="{FF2B5EF4-FFF2-40B4-BE49-F238E27FC236}">
                <a16:creationId xmlns:a16="http://schemas.microsoft.com/office/drawing/2014/main" id="{C89F95A7-12A5-CAF8-A34F-DA0D66B151B4}"/>
              </a:ext>
            </a:extLst>
          </p:cNvPr>
          <p:cNvSpPr>
            <a:spLocks noGrp="1"/>
          </p:cNvSpPr>
          <p:nvPr>
            <p:ph idx="1"/>
          </p:nvPr>
        </p:nvSpPr>
        <p:spPr>
          <a:xfrm>
            <a:off x="7124701" y="2216151"/>
            <a:ext cx="4038600" cy="3390900"/>
          </a:xfrm>
        </p:spPr>
        <p:txBody>
          <a:bodyPr anchor="t">
            <a:normAutofit/>
          </a:bodyPr>
          <a:lstStyle/>
          <a:p>
            <a:pPr algn="ctr">
              <a:lnSpc>
                <a:spcPct val="100000"/>
              </a:lnSpc>
            </a:pPr>
            <a:r>
              <a:rPr lang="en-US" sz="1000" b="0" i="0">
                <a:effectLst/>
                <a:latin typeface="Helvetica Neue"/>
              </a:rPr>
              <a:t>A peanut allergy is known for causing severe allergy attacks. It's the most common cause of food-induced anaphylaxis, and just a small amount of peanuts is life-threatening for some people.</a:t>
            </a:r>
          </a:p>
          <a:p>
            <a:pPr algn="ctr">
              <a:lnSpc>
                <a:spcPct val="100000"/>
              </a:lnSpc>
            </a:pPr>
            <a:r>
              <a:rPr lang="en-US" sz="1000" b="0" i="0">
                <a:effectLst/>
                <a:latin typeface="Helvetica Neue"/>
              </a:rPr>
              <a:t>The symptoms of a peanut allergy usually show up within minutes after exposure and include:</a:t>
            </a:r>
          </a:p>
          <a:p>
            <a:pPr algn="ctr">
              <a:lnSpc>
                <a:spcPct val="100000"/>
              </a:lnSpc>
              <a:buFont typeface="Arial" panose="020B0604020202020204" pitchFamily="34" charset="0"/>
              <a:buChar char="•"/>
            </a:pPr>
            <a:r>
              <a:rPr lang="en-US" sz="1000" b="0" i="0">
                <a:effectLst/>
                <a:latin typeface="Helvetica Neue"/>
              </a:rPr>
              <a:t>hives, redness, or swelling on the skin</a:t>
            </a:r>
          </a:p>
          <a:p>
            <a:pPr algn="ctr">
              <a:lnSpc>
                <a:spcPct val="100000"/>
              </a:lnSpc>
              <a:buFont typeface="Arial" panose="020B0604020202020204" pitchFamily="34" charset="0"/>
              <a:buChar char="•"/>
            </a:pPr>
            <a:r>
              <a:rPr lang="en-US" sz="1000" b="0" i="0">
                <a:effectLst/>
                <a:latin typeface="Helvetica Neue"/>
              </a:rPr>
              <a:t>itching or tingling in or around the mouth and throat</a:t>
            </a:r>
          </a:p>
          <a:p>
            <a:pPr algn="ctr">
              <a:lnSpc>
                <a:spcPct val="100000"/>
              </a:lnSpc>
              <a:buFont typeface="Arial" panose="020B0604020202020204" pitchFamily="34" charset="0"/>
              <a:buChar char="•"/>
            </a:pPr>
            <a:r>
              <a:rPr lang="en-US" sz="1000" b="0" i="0">
                <a:effectLst/>
                <a:latin typeface="Helvetica Neue"/>
              </a:rPr>
              <a:t>diarrhea, stomach cramps, nausea or vomiting</a:t>
            </a:r>
          </a:p>
          <a:p>
            <a:pPr algn="ctr">
              <a:lnSpc>
                <a:spcPct val="100000"/>
              </a:lnSpc>
              <a:buFont typeface="Arial" panose="020B0604020202020204" pitchFamily="34" charset="0"/>
              <a:buChar char="•"/>
            </a:pPr>
            <a:r>
              <a:rPr lang="en-US" sz="1000" b="0" i="0">
                <a:effectLst/>
                <a:latin typeface="Helvetica Neue"/>
              </a:rPr>
              <a:t>a tightening of the throat</a:t>
            </a:r>
          </a:p>
          <a:p>
            <a:pPr algn="ctr">
              <a:lnSpc>
                <a:spcPct val="100000"/>
              </a:lnSpc>
              <a:buFont typeface="Arial" panose="020B0604020202020204" pitchFamily="34" charset="0"/>
              <a:buChar char="•"/>
            </a:pPr>
            <a:r>
              <a:rPr lang="en-US" sz="1000" b="0" i="0">
                <a:effectLst/>
                <a:latin typeface="Helvetica Neue"/>
              </a:rPr>
              <a:t>shortness of breath or wheezing</a:t>
            </a:r>
          </a:p>
          <a:p>
            <a:pPr algn="ctr">
              <a:lnSpc>
                <a:spcPct val="100000"/>
              </a:lnSpc>
              <a:buFont typeface="Arial" panose="020B0604020202020204" pitchFamily="34" charset="0"/>
              <a:buChar char="•"/>
            </a:pPr>
            <a:r>
              <a:rPr lang="en-US" sz="1000" b="0" i="0">
                <a:effectLst/>
                <a:latin typeface="Helvetica Neue"/>
              </a:rPr>
              <a:t>a runny nose</a:t>
            </a:r>
          </a:p>
          <a:p>
            <a:pPr algn="ctr">
              <a:lnSpc>
                <a:spcPct val="100000"/>
              </a:lnSpc>
            </a:pPr>
            <a:endParaRPr lang="en-US" sz="1000" b="0" i="0" baseline="30000">
              <a:effectLst/>
              <a:latin typeface="Helvetica Neue"/>
            </a:endParaRPr>
          </a:p>
          <a:p>
            <a:pPr algn="ctr">
              <a:lnSpc>
                <a:spcPct val="100000"/>
              </a:lnSpc>
            </a:pPr>
            <a:r>
              <a:rPr lang="en-US" sz="1000" b="0" i="0">
                <a:effectLst/>
                <a:latin typeface="Helvetica Neue"/>
                <a:hlinkClick r:id="rId2"/>
              </a:rPr>
              <a:t>https://www.mayoclinic.org/diseases-conditions/peanut-allergy/symptoms-causes/syc-20376175?p=1</a:t>
            </a:r>
            <a:r>
              <a:rPr lang="en-US" sz="1000" b="0" i="0">
                <a:effectLst/>
                <a:latin typeface="Helvetica Neue"/>
              </a:rPr>
              <a:t>.</a:t>
            </a:r>
          </a:p>
          <a:p>
            <a:pPr algn="ctr">
              <a:lnSpc>
                <a:spcPct val="100000"/>
              </a:lnSpc>
            </a:pPr>
            <a:endParaRPr lang="en-US" sz="1000" b="0" i="0">
              <a:effectLst/>
              <a:latin typeface="Helvetica Neue"/>
            </a:endParaRPr>
          </a:p>
          <a:p>
            <a:pPr algn="ctr">
              <a:lnSpc>
                <a:spcPct val="100000"/>
              </a:lnSpc>
            </a:pPr>
            <a:endParaRPr lang="en-US" sz="1000"/>
          </a:p>
        </p:txBody>
      </p:sp>
      <p:pic>
        <p:nvPicPr>
          <p:cNvPr id="4" name="Picture 4" descr="Peanuts: Plant Care &amp; Growing Guide">
            <a:extLst>
              <a:ext uri="{FF2B5EF4-FFF2-40B4-BE49-F238E27FC236}">
                <a16:creationId xmlns:a16="http://schemas.microsoft.com/office/drawing/2014/main" id="{DF4BEBB4-F90B-7DE0-A66B-4B630612C6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23" r="2" b="11939"/>
          <a:stretch/>
        </p:blipFill>
        <p:spPr bwMode="auto">
          <a:xfrm>
            <a:off x="20" y="1"/>
            <a:ext cx="610242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descr="Peanut allergy: Six genes found that drive allergic reaction">
            <a:extLst>
              <a:ext uri="{FF2B5EF4-FFF2-40B4-BE49-F238E27FC236}">
                <a16:creationId xmlns:a16="http://schemas.microsoft.com/office/drawing/2014/main" id="{EF71AA0C-3B5F-8DD0-1212-016540673257}"/>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t="4324" r="1" b="11237"/>
          <a:stretch/>
        </p:blipFill>
        <p:spPr bwMode="auto">
          <a:xfrm>
            <a:off x="-1" y="3429000"/>
            <a:ext cx="6102448" cy="3429000"/>
          </a:xfrm>
          <a:prstGeom prst="rect">
            <a:avLst/>
          </a:prstGeom>
          <a:noFill/>
          <a:extLst>
            <a:ext uri="{909E8E84-426E-40DD-AFC4-6F175D3DCCD1}">
              <a14:hiddenFill xmlns:a14="http://schemas.microsoft.com/office/drawing/2010/main">
                <a:solidFill>
                  <a:srgbClr val="FFFFFF"/>
                </a:solidFill>
              </a14:hiddenFill>
            </a:ext>
          </a:extLst>
        </p:spPr>
      </p:pic>
      <p:grpSp>
        <p:nvGrpSpPr>
          <p:cNvPr id="25653" name="Group 25646">
            <a:extLst>
              <a:ext uri="{FF2B5EF4-FFF2-40B4-BE49-F238E27FC236}">
                <a16:creationId xmlns:a16="http://schemas.microsoft.com/office/drawing/2014/main" id="{53745597-CF0F-4C14-83C4-612B382A90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10258" y="5849932"/>
            <a:ext cx="867485" cy="115439"/>
            <a:chOff x="8910933" y="1861308"/>
            <a:chExt cx="867485" cy="115439"/>
          </a:xfrm>
        </p:grpSpPr>
        <p:sp>
          <p:nvSpPr>
            <p:cNvPr id="25648" name="Rectangle 25647">
              <a:extLst>
                <a:ext uri="{FF2B5EF4-FFF2-40B4-BE49-F238E27FC236}">
                  <a16:creationId xmlns:a16="http://schemas.microsoft.com/office/drawing/2014/main" id="{471CB755-D435-4BD8-A3DB-B304ED0E7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25654" name="Straight Connector 25648">
              <a:extLst>
                <a:ext uri="{FF2B5EF4-FFF2-40B4-BE49-F238E27FC236}">
                  <a16:creationId xmlns:a16="http://schemas.microsoft.com/office/drawing/2014/main" id="{0B7F2CAE-48A1-4EAD-BDD1-4DA217AC0FF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658" name="Straight Connector 25649">
              <a:extLst>
                <a:ext uri="{FF2B5EF4-FFF2-40B4-BE49-F238E27FC236}">
                  <a16:creationId xmlns:a16="http://schemas.microsoft.com/office/drawing/2014/main" id="{98FB73A0-9D61-4989-BA5F-7EF6308D86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98936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B22176A-41DB-4D9A-9B6F-F2296F1ED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74A8DF5-445E-49C5-B10A-8DF5FEFBC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A4E38D9-EFB8-40B5-B42B-514FBF180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32765A-5EEE-C7AF-1B73-E8599DA403A0}"/>
              </a:ext>
            </a:extLst>
          </p:cNvPr>
          <p:cNvSpPr>
            <a:spLocks noGrp="1"/>
          </p:cNvSpPr>
          <p:nvPr>
            <p:ph type="title"/>
          </p:nvPr>
        </p:nvSpPr>
        <p:spPr>
          <a:xfrm>
            <a:off x="1028701" y="963919"/>
            <a:ext cx="10134600" cy="1036994"/>
          </a:xfrm>
        </p:spPr>
        <p:txBody>
          <a:bodyPr anchor="b">
            <a:normAutofit/>
          </a:bodyPr>
          <a:lstStyle/>
          <a:p>
            <a:pPr algn="ctr">
              <a:lnSpc>
                <a:spcPct val="100000"/>
              </a:lnSpc>
            </a:pPr>
            <a:r>
              <a:rPr lang="en-US" sz="3000" b="0" i="0">
                <a:effectLst/>
                <a:latin typeface="Helvetica Neue"/>
              </a:rPr>
              <a:t>What are they?</a:t>
            </a:r>
            <a:br>
              <a:rPr lang="en-US" sz="3000" b="0" i="0">
                <a:effectLst/>
                <a:latin typeface="Helvetica Neue"/>
              </a:rPr>
            </a:br>
            <a:endParaRPr lang="en-US" sz="3000"/>
          </a:p>
        </p:txBody>
      </p:sp>
      <p:grpSp>
        <p:nvGrpSpPr>
          <p:cNvPr id="15" name="Group 14">
            <a:extLst>
              <a:ext uri="{FF2B5EF4-FFF2-40B4-BE49-F238E27FC236}">
                <a16:creationId xmlns:a16="http://schemas.microsoft.com/office/drawing/2014/main" id="{D87FFE71-34DC-4C53-AE0F-6B141D081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7" y="2169459"/>
            <a:ext cx="867485" cy="115439"/>
            <a:chOff x="8910933" y="1861308"/>
            <a:chExt cx="867485" cy="115439"/>
          </a:xfrm>
        </p:grpSpPr>
        <p:sp>
          <p:nvSpPr>
            <p:cNvPr id="16" name="Rectangle 15">
              <a:extLst>
                <a:ext uri="{FF2B5EF4-FFF2-40B4-BE49-F238E27FC236}">
                  <a16:creationId xmlns:a16="http://schemas.microsoft.com/office/drawing/2014/main" id="{37DF92F1-0E20-46AC-BB8F-F66926B40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7" name="Straight Connector 16">
              <a:extLst>
                <a:ext uri="{FF2B5EF4-FFF2-40B4-BE49-F238E27FC236}">
                  <a16:creationId xmlns:a16="http://schemas.microsoft.com/office/drawing/2014/main" id="{FFA14CB4-8459-4D23-B4FF-8F9868E3FC9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C763F-37C4-4E00-AEB2-8867F4AA25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graphicFrame>
        <p:nvGraphicFramePr>
          <p:cNvPr id="7" name="Content Placeholder 2">
            <a:extLst>
              <a:ext uri="{FF2B5EF4-FFF2-40B4-BE49-F238E27FC236}">
                <a16:creationId xmlns:a16="http://schemas.microsoft.com/office/drawing/2014/main" id="{06EF9744-D77D-162F-3B54-2EBB4EC15FD8}"/>
              </a:ext>
            </a:extLst>
          </p:cNvPr>
          <p:cNvGraphicFramePr>
            <a:graphicFrameLocks noGrp="1"/>
          </p:cNvGraphicFramePr>
          <p:nvPr>
            <p:ph idx="1"/>
            <p:extLst>
              <p:ext uri="{D42A27DB-BD31-4B8C-83A1-F6EECF244321}">
                <p14:modId xmlns:p14="http://schemas.microsoft.com/office/powerpoint/2010/main" val="499878640"/>
              </p:ext>
            </p:extLst>
          </p:nvPr>
        </p:nvGraphicFramePr>
        <p:xfrm>
          <a:off x="1028700" y="2749258"/>
          <a:ext cx="10134600" cy="33381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388852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641" name="Rectangle 26630">
            <a:extLst>
              <a:ext uri="{FF2B5EF4-FFF2-40B4-BE49-F238E27FC236}">
                <a16:creationId xmlns:a16="http://schemas.microsoft.com/office/drawing/2014/main" id="{7B22176A-41DB-4D9A-9B6F-F2296F1ED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42" name="Rectangle 26632">
            <a:extLst>
              <a:ext uri="{FF2B5EF4-FFF2-40B4-BE49-F238E27FC236}">
                <a16:creationId xmlns:a16="http://schemas.microsoft.com/office/drawing/2014/main" id="{774A8DF5-445E-49C5-B10A-8DF5FEFBC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43" name="Rectangle 26634">
            <a:extLst>
              <a:ext uri="{FF2B5EF4-FFF2-40B4-BE49-F238E27FC236}">
                <a16:creationId xmlns:a16="http://schemas.microsoft.com/office/drawing/2014/main" id="{9A4E38D9-EFB8-40B5-B42B-514FBF180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C56B02-F2B8-20E6-82B8-46B78CD9C3CB}"/>
              </a:ext>
            </a:extLst>
          </p:cNvPr>
          <p:cNvSpPr>
            <a:spLocks noGrp="1"/>
          </p:cNvSpPr>
          <p:nvPr>
            <p:ph type="title"/>
          </p:nvPr>
        </p:nvSpPr>
        <p:spPr>
          <a:xfrm>
            <a:off x="6042995" y="722376"/>
            <a:ext cx="5129972" cy="1288825"/>
          </a:xfrm>
        </p:spPr>
        <p:txBody>
          <a:bodyPr anchor="b">
            <a:normAutofit/>
          </a:bodyPr>
          <a:lstStyle/>
          <a:p>
            <a:pPr algn="ctr"/>
            <a:r>
              <a:rPr lang="en-US" dirty="0"/>
              <a:t>Peanut allergy</a:t>
            </a:r>
            <a:endParaRPr lang="en-US"/>
          </a:p>
        </p:txBody>
      </p:sp>
      <p:pic>
        <p:nvPicPr>
          <p:cNvPr id="26626" name="Picture 2" descr="Your Child's Classmate Has A Peanut Allergy...Now What? - Full Green Life">
            <a:extLst>
              <a:ext uri="{FF2B5EF4-FFF2-40B4-BE49-F238E27FC236}">
                <a16:creationId xmlns:a16="http://schemas.microsoft.com/office/drawing/2014/main" id="{2F507465-DE61-C933-6FB7-4BFE48A11C5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49694" y="1966349"/>
            <a:ext cx="4395946" cy="2925302"/>
          </a:xfrm>
          <a:prstGeom prst="rect">
            <a:avLst/>
          </a:prstGeom>
          <a:noFill/>
          <a:extLst>
            <a:ext uri="{909E8E84-426E-40DD-AFC4-6F175D3DCCD1}">
              <a14:hiddenFill xmlns:a14="http://schemas.microsoft.com/office/drawing/2010/main">
                <a:solidFill>
                  <a:srgbClr val="FFFFFF"/>
                </a:solidFill>
              </a14:hiddenFill>
            </a:ext>
          </a:extLst>
        </p:spPr>
      </p:pic>
      <p:grpSp>
        <p:nvGrpSpPr>
          <p:cNvPr id="26637" name="Group 26636">
            <a:extLst>
              <a:ext uri="{FF2B5EF4-FFF2-40B4-BE49-F238E27FC236}">
                <a16:creationId xmlns:a16="http://schemas.microsoft.com/office/drawing/2014/main" id="{D87FFE71-34DC-4C53-AE0F-6B141D081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74239" y="5850225"/>
            <a:ext cx="867485" cy="115439"/>
            <a:chOff x="8910933" y="1861308"/>
            <a:chExt cx="867485" cy="115439"/>
          </a:xfrm>
        </p:grpSpPr>
        <p:sp>
          <p:nvSpPr>
            <p:cNvPr id="26638" name="Rectangle 26637">
              <a:extLst>
                <a:ext uri="{FF2B5EF4-FFF2-40B4-BE49-F238E27FC236}">
                  <a16:creationId xmlns:a16="http://schemas.microsoft.com/office/drawing/2014/main" id="{37DF92F1-0E20-46AC-BB8F-F66926B40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26639" name="Straight Connector 26638">
              <a:extLst>
                <a:ext uri="{FF2B5EF4-FFF2-40B4-BE49-F238E27FC236}">
                  <a16:creationId xmlns:a16="http://schemas.microsoft.com/office/drawing/2014/main" id="{FFA14CB4-8459-4D23-B4FF-8F9868E3FC9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640" name="Straight Connector 26639">
              <a:extLst>
                <a:ext uri="{FF2B5EF4-FFF2-40B4-BE49-F238E27FC236}">
                  <a16:creationId xmlns:a16="http://schemas.microsoft.com/office/drawing/2014/main" id="{7A0C763F-37C4-4E00-AEB2-8867F4AA25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graphicFrame>
        <p:nvGraphicFramePr>
          <p:cNvPr id="5" name="Content Placeholder 2">
            <a:extLst>
              <a:ext uri="{FF2B5EF4-FFF2-40B4-BE49-F238E27FC236}">
                <a16:creationId xmlns:a16="http://schemas.microsoft.com/office/drawing/2014/main" id="{EE9673C4-9002-A692-D73A-3810C4310AB1}"/>
              </a:ext>
            </a:extLst>
          </p:cNvPr>
          <p:cNvGraphicFramePr>
            <a:graphicFrameLocks noGrp="1"/>
          </p:cNvGraphicFramePr>
          <p:nvPr>
            <p:ph idx="1"/>
            <p:extLst>
              <p:ext uri="{D42A27DB-BD31-4B8C-83A1-F6EECF244321}">
                <p14:modId xmlns:p14="http://schemas.microsoft.com/office/powerpoint/2010/main" val="2595817384"/>
              </p:ext>
            </p:extLst>
          </p:nvPr>
        </p:nvGraphicFramePr>
        <p:xfrm>
          <a:off x="6125052" y="2478581"/>
          <a:ext cx="4965859" cy="30285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119192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295" name="Rectangle 12294">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7" name="Rectangle 12296">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299" name="Rectangle 12298">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0903" y="159026"/>
            <a:ext cx="5778697" cy="654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1CF44E-7A8B-1EDF-1052-BB0881DF7A2D}"/>
              </a:ext>
            </a:extLst>
          </p:cNvPr>
          <p:cNvSpPr>
            <a:spLocks noGrp="1"/>
          </p:cNvSpPr>
          <p:nvPr>
            <p:ph type="title"/>
          </p:nvPr>
        </p:nvSpPr>
        <p:spPr>
          <a:xfrm>
            <a:off x="6849264" y="733100"/>
            <a:ext cx="4618836" cy="1275669"/>
          </a:xfrm>
        </p:spPr>
        <p:txBody>
          <a:bodyPr anchor="b">
            <a:normAutofit/>
          </a:bodyPr>
          <a:lstStyle/>
          <a:p>
            <a:pPr algn="ctr"/>
            <a:r>
              <a:rPr lang="en-US" b="0" i="0">
                <a:effectLst/>
                <a:latin typeface="Helvetica Neue"/>
              </a:rPr>
              <a:t>Wheat</a:t>
            </a:r>
            <a:br>
              <a:rPr lang="en-US" b="0" i="0">
                <a:effectLst/>
                <a:latin typeface="Helvetica Neue"/>
              </a:rPr>
            </a:br>
            <a:endParaRPr lang="en-US"/>
          </a:p>
        </p:txBody>
      </p:sp>
      <p:sp>
        <p:nvSpPr>
          <p:cNvPr id="3" name="Content Placeholder 2">
            <a:extLst>
              <a:ext uri="{FF2B5EF4-FFF2-40B4-BE49-F238E27FC236}">
                <a16:creationId xmlns:a16="http://schemas.microsoft.com/office/drawing/2014/main" id="{D737A963-0342-D1F9-6A32-D0FAEE2C6080}"/>
              </a:ext>
            </a:extLst>
          </p:cNvPr>
          <p:cNvSpPr>
            <a:spLocks noGrp="1"/>
          </p:cNvSpPr>
          <p:nvPr>
            <p:ph idx="1"/>
          </p:nvPr>
        </p:nvSpPr>
        <p:spPr>
          <a:xfrm>
            <a:off x="7182615" y="2216151"/>
            <a:ext cx="3943575" cy="3390900"/>
          </a:xfrm>
        </p:spPr>
        <p:txBody>
          <a:bodyPr anchor="t">
            <a:normAutofit/>
          </a:bodyPr>
          <a:lstStyle/>
          <a:p>
            <a:pPr algn="ctr">
              <a:lnSpc>
                <a:spcPct val="100000"/>
              </a:lnSpc>
            </a:pPr>
            <a:r>
              <a:rPr lang="en-US" sz="1400" b="0" i="0">
                <a:effectLst/>
                <a:latin typeface="Helvetica Neue"/>
              </a:rPr>
              <a:t>A wheat allergy is an allergic reaction to foods containing wheat. And it does not need to be eaten to have an effect. Inhaling wheat flour will cause an allergic reaction as well. Unfortunately, wheat is in many foods, including soy sauce, ice cream, and hot dogs.</a:t>
            </a:r>
          </a:p>
          <a:p>
            <a:pPr algn="ctr">
              <a:lnSpc>
                <a:spcPct val="100000"/>
              </a:lnSpc>
            </a:pPr>
            <a:r>
              <a:rPr lang="en-US" sz="1400" b="0" i="0">
                <a:effectLst/>
                <a:latin typeface="Helvetica Neue"/>
              </a:rPr>
              <a:t>A wheat allergy is also sometimes confused with celiac disease. But there's a significant difference. A wheat allergy is the result of the body producing antibodies to the proteins found in wheat. A celiac disease is the result of an abnormal immune system reaction to gluten, a specific protein in wheat.</a:t>
            </a:r>
          </a:p>
          <a:p>
            <a:pPr algn="ctr">
              <a:lnSpc>
                <a:spcPct val="100000"/>
              </a:lnSpc>
            </a:pPr>
            <a:endParaRPr lang="en-US" sz="1400"/>
          </a:p>
        </p:txBody>
      </p:sp>
      <p:pic>
        <p:nvPicPr>
          <p:cNvPr id="12290" name="Picture 2" descr="AURORA TRADE 25 Stems 19.69 Inch Dried Wheat Sheaves, Natural Wheat Stalks Bundle Fall Arrangement for DIY Craft, Home Table, Wedding">
            <a:extLst>
              <a:ext uri="{FF2B5EF4-FFF2-40B4-BE49-F238E27FC236}">
                <a16:creationId xmlns:a16="http://schemas.microsoft.com/office/drawing/2014/main" id="{B06D9322-7580-23DE-A73A-0C2491D19624}"/>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5930" r="5181"/>
          <a:stretch/>
        </p:blipFill>
        <p:spPr bwMode="auto">
          <a:xfrm>
            <a:off x="1682" y="10"/>
            <a:ext cx="6096000"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12301" name="Group 12300">
            <a:extLst>
              <a:ext uri="{FF2B5EF4-FFF2-40B4-BE49-F238E27FC236}">
                <a16:creationId xmlns:a16="http://schemas.microsoft.com/office/drawing/2014/main" id="{53745597-CF0F-4C14-83C4-612B382A90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10258" y="5849932"/>
            <a:ext cx="867485" cy="115439"/>
            <a:chOff x="8910933" y="1861308"/>
            <a:chExt cx="867485" cy="115439"/>
          </a:xfrm>
        </p:grpSpPr>
        <p:sp>
          <p:nvSpPr>
            <p:cNvPr id="12302" name="Rectangle 12301">
              <a:extLst>
                <a:ext uri="{FF2B5EF4-FFF2-40B4-BE49-F238E27FC236}">
                  <a16:creationId xmlns:a16="http://schemas.microsoft.com/office/drawing/2014/main" id="{471CB755-D435-4BD8-A3DB-B304ED0E7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2303" name="Straight Connector 12302">
              <a:extLst>
                <a:ext uri="{FF2B5EF4-FFF2-40B4-BE49-F238E27FC236}">
                  <a16:creationId xmlns:a16="http://schemas.microsoft.com/office/drawing/2014/main" id="{0B7F2CAE-48A1-4EAD-BDD1-4DA217AC0FF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304" name="Straight Connector 12303">
              <a:extLst>
                <a:ext uri="{FF2B5EF4-FFF2-40B4-BE49-F238E27FC236}">
                  <a16:creationId xmlns:a16="http://schemas.microsoft.com/office/drawing/2014/main" id="{98FB73A0-9D61-4989-BA5F-7EF6308D86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874686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29" name="Rectangle 13318">
            <a:extLst>
              <a:ext uri="{FF2B5EF4-FFF2-40B4-BE49-F238E27FC236}">
                <a16:creationId xmlns:a16="http://schemas.microsoft.com/office/drawing/2014/main" id="{7B22176A-41DB-4D9A-9B6F-F2296F1ED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30" name="Rectangle 13320">
            <a:extLst>
              <a:ext uri="{FF2B5EF4-FFF2-40B4-BE49-F238E27FC236}">
                <a16:creationId xmlns:a16="http://schemas.microsoft.com/office/drawing/2014/main" id="{774A8DF5-445E-49C5-B10A-8DF5FEFBC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31" name="Rectangle 13322">
            <a:extLst>
              <a:ext uri="{FF2B5EF4-FFF2-40B4-BE49-F238E27FC236}">
                <a16:creationId xmlns:a16="http://schemas.microsoft.com/office/drawing/2014/main" id="{9A4E38D9-EFB8-40B5-B42B-514FBF180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E534F3-B885-970D-C56D-622BACD71C64}"/>
              </a:ext>
            </a:extLst>
          </p:cNvPr>
          <p:cNvSpPr>
            <a:spLocks noGrp="1"/>
          </p:cNvSpPr>
          <p:nvPr>
            <p:ph type="title"/>
          </p:nvPr>
        </p:nvSpPr>
        <p:spPr>
          <a:xfrm>
            <a:off x="6042995" y="722376"/>
            <a:ext cx="5129972" cy="1288825"/>
          </a:xfrm>
        </p:spPr>
        <p:txBody>
          <a:bodyPr anchor="b">
            <a:normAutofit/>
          </a:bodyPr>
          <a:lstStyle/>
          <a:p>
            <a:pPr algn="ctr"/>
            <a:r>
              <a:rPr lang="en-US"/>
              <a:t>Wheat Allergy</a:t>
            </a:r>
          </a:p>
        </p:txBody>
      </p:sp>
      <p:sp>
        <p:nvSpPr>
          <p:cNvPr id="3" name="Content Placeholder 2">
            <a:extLst>
              <a:ext uri="{FF2B5EF4-FFF2-40B4-BE49-F238E27FC236}">
                <a16:creationId xmlns:a16="http://schemas.microsoft.com/office/drawing/2014/main" id="{73A87C1E-CB3A-597B-F788-234E9C658554}"/>
              </a:ext>
            </a:extLst>
          </p:cNvPr>
          <p:cNvSpPr>
            <a:spLocks noGrp="1"/>
          </p:cNvSpPr>
          <p:nvPr>
            <p:ph idx="1"/>
          </p:nvPr>
        </p:nvSpPr>
        <p:spPr>
          <a:xfrm>
            <a:off x="6125052" y="2478581"/>
            <a:ext cx="4965859" cy="3028597"/>
          </a:xfrm>
        </p:spPr>
        <p:txBody>
          <a:bodyPr anchor="ctr">
            <a:normAutofit/>
          </a:bodyPr>
          <a:lstStyle/>
          <a:p>
            <a:pPr algn="ctr">
              <a:lnSpc>
                <a:spcPct val="100000"/>
              </a:lnSpc>
            </a:pPr>
            <a:r>
              <a:rPr lang="en-US" sz="1400" b="0" i="0">
                <a:effectLst/>
                <a:latin typeface="Helvetica Neue"/>
              </a:rPr>
              <a:t>The signs and symptoms of a wheat allergy are:</a:t>
            </a:r>
          </a:p>
          <a:p>
            <a:pPr algn="ctr">
              <a:lnSpc>
                <a:spcPct val="100000"/>
              </a:lnSpc>
              <a:buFont typeface="Arial" panose="020B0604020202020204" pitchFamily="34" charset="0"/>
              <a:buChar char="•"/>
            </a:pPr>
            <a:r>
              <a:rPr lang="en-US" sz="1400" b="0" i="0">
                <a:effectLst/>
                <a:latin typeface="Helvetica Neue"/>
              </a:rPr>
              <a:t>swelling and/or itching of the mouth or throat</a:t>
            </a:r>
          </a:p>
          <a:p>
            <a:pPr algn="ctr">
              <a:lnSpc>
                <a:spcPct val="100000"/>
              </a:lnSpc>
              <a:buFont typeface="Arial" panose="020B0604020202020204" pitchFamily="34" charset="0"/>
              <a:buChar char="•"/>
            </a:pPr>
            <a:r>
              <a:rPr lang="en-US" sz="1400" b="0" i="0">
                <a:effectLst/>
                <a:latin typeface="Helvetica Neue"/>
              </a:rPr>
              <a:t>hives, an itchy rash, and swelling of the skin</a:t>
            </a:r>
          </a:p>
          <a:p>
            <a:pPr algn="ctr">
              <a:lnSpc>
                <a:spcPct val="100000"/>
              </a:lnSpc>
              <a:buFont typeface="Arial" panose="020B0604020202020204" pitchFamily="34" charset="0"/>
              <a:buChar char="•"/>
            </a:pPr>
            <a:r>
              <a:rPr lang="en-US" sz="1400" b="0" i="0">
                <a:effectLst/>
                <a:latin typeface="Helvetica Neue"/>
              </a:rPr>
              <a:t>nasal congestion</a:t>
            </a:r>
          </a:p>
          <a:p>
            <a:pPr algn="ctr">
              <a:lnSpc>
                <a:spcPct val="100000"/>
              </a:lnSpc>
              <a:buFont typeface="Arial" panose="020B0604020202020204" pitchFamily="34" charset="0"/>
              <a:buChar char="•"/>
            </a:pPr>
            <a:r>
              <a:rPr lang="en-US" sz="1400" b="0" i="0">
                <a:effectLst/>
                <a:latin typeface="Helvetica Neue"/>
              </a:rPr>
              <a:t>headache</a:t>
            </a:r>
          </a:p>
          <a:p>
            <a:pPr algn="ctr">
              <a:lnSpc>
                <a:spcPct val="100000"/>
              </a:lnSpc>
              <a:buFont typeface="Arial" panose="020B0604020202020204" pitchFamily="34" charset="0"/>
              <a:buChar char="•"/>
            </a:pPr>
            <a:r>
              <a:rPr lang="en-US" sz="1400" b="0" i="0">
                <a:effectLst/>
                <a:latin typeface="Helvetica Neue"/>
              </a:rPr>
              <a:t>difficulty breathing</a:t>
            </a:r>
          </a:p>
          <a:p>
            <a:pPr algn="ctr">
              <a:lnSpc>
                <a:spcPct val="100000"/>
              </a:lnSpc>
              <a:buFont typeface="Arial" panose="020B0604020202020204" pitchFamily="34" charset="0"/>
              <a:buChar char="•"/>
            </a:pPr>
            <a:r>
              <a:rPr lang="en-US" sz="1400" b="0" i="0">
                <a:effectLst/>
                <a:latin typeface="Helvetica Neue"/>
              </a:rPr>
              <a:t>cramps, nausea, or vomiting</a:t>
            </a:r>
          </a:p>
          <a:p>
            <a:pPr algn="ctr">
              <a:lnSpc>
                <a:spcPct val="100000"/>
              </a:lnSpc>
              <a:buFont typeface="Arial" panose="020B0604020202020204" pitchFamily="34" charset="0"/>
              <a:buChar char="•"/>
            </a:pPr>
            <a:r>
              <a:rPr lang="en-US" sz="1400" b="0" i="0">
                <a:effectLst/>
                <a:latin typeface="Helvetica Neue"/>
              </a:rPr>
              <a:t>diarrhea</a:t>
            </a:r>
          </a:p>
          <a:p>
            <a:pPr algn="ctr">
              <a:lnSpc>
                <a:spcPct val="100000"/>
              </a:lnSpc>
              <a:buFont typeface="Arial" panose="020B0604020202020204" pitchFamily="34" charset="0"/>
              <a:buChar char="•"/>
            </a:pPr>
            <a:r>
              <a:rPr lang="en-US" sz="1400" b="0" i="0">
                <a:effectLst/>
                <a:latin typeface="Helvetica Neue"/>
              </a:rPr>
              <a:t>anaphylaxis</a:t>
            </a:r>
          </a:p>
          <a:p>
            <a:pPr algn="ctr">
              <a:lnSpc>
                <a:spcPct val="100000"/>
              </a:lnSpc>
            </a:pPr>
            <a:endParaRPr lang="en-US" sz="1400"/>
          </a:p>
        </p:txBody>
      </p:sp>
      <p:pic>
        <p:nvPicPr>
          <p:cNvPr id="13314" name="Picture 2" descr="Wheat | Production, Types, Nutrition, Uses, &amp; Facts | Britannica">
            <a:extLst>
              <a:ext uri="{FF2B5EF4-FFF2-40B4-BE49-F238E27FC236}">
                <a16:creationId xmlns:a16="http://schemas.microsoft.com/office/drawing/2014/main" id="{E039D54A-84A2-B0DD-94AC-A34D50AAF35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49694" y="1706966"/>
            <a:ext cx="4395946" cy="3444067"/>
          </a:xfrm>
          <a:prstGeom prst="rect">
            <a:avLst/>
          </a:prstGeom>
          <a:noFill/>
          <a:extLst>
            <a:ext uri="{909E8E84-426E-40DD-AFC4-6F175D3DCCD1}">
              <a14:hiddenFill xmlns:a14="http://schemas.microsoft.com/office/drawing/2010/main">
                <a:solidFill>
                  <a:srgbClr val="FFFFFF"/>
                </a:solidFill>
              </a14:hiddenFill>
            </a:ext>
          </a:extLst>
        </p:spPr>
      </p:pic>
      <p:grpSp>
        <p:nvGrpSpPr>
          <p:cNvPr id="13325" name="Group 13324">
            <a:extLst>
              <a:ext uri="{FF2B5EF4-FFF2-40B4-BE49-F238E27FC236}">
                <a16:creationId xmlns:a16="http://schemas.microsoft.com/office/drawing/2014/main" id="{D87FFE71-34DC-4C53-AE0F-6B141D081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74239" y="5850225"/>
            <a:ext cx="867485" cy="115439"/>
            <a:chOff x="8910933" y="1861308"/>
            <a:chExt cx="867485" cy="115439"/>
          </a:xfrm>
        </p:grpSpPr>
        <p:sp>
          <p:nvSpPr>
            <p:cNvPr id="13326" name="Rectangle 13325">
              <a:extLst>
                <a:ext uri="{FF2B5EF4-FFF2-40B4-BE49-F238E27FC236}">
                  <a16:creationId xmlns:a16="http://schemas.microsoft.com/office/drawing/2014/main" id="{37DF92F1-0E20-46AC-BB8F-F66926B40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3327" name="Straight Connector 13326">
              <a:extLst>
                <a:ext uri="{FF2B5EF4-FFF2-40B4-BE49-F238E27FC236}">
                  <a16:creationId xmlns:a16="http://schemas.microsoft.com/office/drawing/2014/main" id="{FFA14CB4-8459-4D23-B4FF-8F9868E3FC9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328" name="Straight Connector 13327">
              <a:extLst>
                <a:ext uri="{FF2B5EF4-FFF2-40B4-BE49-F238E27FC236}">
                  <a16:creationId xmlns:a16="http://schemas.microsoft.com/office/drawing/2014/main" id="{7A0C763F-37C4-4E00-AEB2-8867F4AA25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573188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7">
            <a:extLst>
              <a:ext uri="{FF2B5EF4-FFF2-40B4-BE49-F238E27FC236}">
                <a16:creationId xmlns:a16="http://schemas.microsoft.com/office/drawing/2014/main" id="{7B4854C3-58CC-4A2C-B4CA-926819F0C2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5">
            <a:extLst>
              <a:ext uri="{FF2B5EF4-FFF2-40B4-BE49-F238E27FC236}">
                <a16:creationId xmlns:a16="http://schemas.microsoft.com/office/drawing/2014/main" id="{FA7B9933-15AE-4ACB-B091-21C9F3853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00" y="1028700"/>
            <a:ext cx="4038600" cy="484107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2" name="Group 11">
            <a:extLst>
              <a:ext uri="{FF2B5EF4-FFF2-40B4-BE49-F238E27FC236}">
                <a16:creationId xmlns:a16="http://schemas.microsoft.com/office/drawing/2014/main" id="{DE57BB50-0A5D-4AD7-87AB-5904B788BC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14258" y="4550150"/>
            <a:ext cx="867485" cy="115439"/>
            <a:chOff x="8910933" y="1861308"/>
            <a:chExt cx="867485" cy="115439"/>
          </a:xfrm>
        </p:grpSpPr>
        <p:sp>
          <p:nvSpPr>
            <p:cNvPr id="13" name="Rectangle 12">
              <a:extLst>
                <a:ext uri="{FF2B5EF4-FFF2-40B4-BE49-F238E27FC236}">
                  <a16:creationId xmlns:a16="http://schemas.microsoft.com/office/drawing/2014/main" id="{1CD5E7CE-8430-4ED8-87F2-AF5C660CF2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13">
              <a:extLst>
                <a:ext uri="{FF2B5EF4-FFF2-40B4-BE49-F238E27FC236}">
                  <a16:creationId xmlns:a16="http://schemas.microsoft.com/office/drawing/2014/main" id="{D4A1AC28-5B9C-4D41-95E9-675EDF3F4BF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E446F29-8D76-46EF-B0AF-41066F65AA7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1D0EFA8B-86C6-35DD-0924-49DD209F5D93}"/>
              </a:ext>
            </a:extLst>
          </p:cNvPr>
          <p:cNvSpPr>
            <a:spLocks noGrp="1"/>
          </p:cNvSpPr>
          <p:nvPr>
            <p:ph type="title"/>
          </p:nvPr>
        </p:nvSpPr>
        <p:spPr>
          <a:xfrm>
            <a:off x="1411357" y="1351429"/>
            <a:ext cx="3369365" cy="2871320"/>
          </a:xfrm>
        </p:spPr>
        <p:txBody>
          <a:bodyPr anchor="ctr">
            <a:normAutofit/>
          </a:bodyPr>
          <a:lstStyle/>
          <a:p>
            <a:pPr algn="ctr"/>
            <a:r>
              <a:rPr lang="en-US" b="0" i="0">
                <a:effectLst/>
                <a:latin typeface="Helvetica Neue"/>
              </a:rPr>
              <a:t>Wheat proteins are found in:</a:t>
            </a:r>
            <a:endParaRPr lang="en-US"/>
          </a:p>
        </p:txBody>
      </p:sp>
      <p:sp>
        <p:nvSpPr>
          <p:cNvPr id="3" name="Content Placeholder 2">
            <a:extLst>
              <a:ext uri="{FF2B5EF4-FFF2-40B4-BE49-F238E27FC236}">
                <a16:creationId xmlns:a16="http://schemas.microsoft.com/office/drawing/2014/main" id="{A83DD79F-8DCA-96EC-1A83-D66738F356D3}"/>
              </a:ext>
            </a:extLst>
          </p:cNvPr>
          <p:cNvSpPr>
            <a:spLocks noGrp="1"/>
          </p:cNvSpPr>
          <p:nvPr>
            <p:ph idx="1"/>
          </p:nvPr>
        </p:nvSpPr>
        <p:spPr>
          <a:xfrm>
            <a:off x="6389825" y="723900"/>
            <a:ext cx="4735375" cy="5410200"/>
          </a:xfrm>
        </p:spPr>
        <p:txBody>
          <a:bodyPr anchor="ctr">
            <a:normAutofit/>
          </a:bodyPr>
          <a:lstStyle/>
          <a:p>
            <a:pPr algn="ctr">
              <a:lnSpc>
                <a:spcPct val="100000"/>
              </a:lnSpc>
            </a:pPr>
            <a:endParaRPr lang="en-US" sz="1100" b="0" i="0">
              <a:effectLst/>
              <a:latin typeface="Helvetica Neue"/>
            </a:endParaRPr>
          </a:p>
          <a:p>
            <a:pPr algn="ctr">
              <a:lnSpc>
                <a:spcPct val="100000"/>
              </a:lnSpc>
              <a:buFont typeface="Arial" panose="020B0604020202020204" pitchFamily="34" charset="0"/>
              <a:buChar char="•"/>
            </a:pPr>
            <a:r>
              <a:rPr lang="en-US" sz="1100" b="0" i="0">
                <a:effectLst/>
                <a:latin typeface="Helvetica Neue"/>
              </a:rPr>
              <a:t>bread and bread crumbs</a:t>
            </a:r>
          </a:p>
          <a:p>
            <a:pPr algn="ctr">
              <a:lnSpc>
                <a:spcPct val="100000"/>
              </a:lnSpc>
              <a:buFont typeface="Arial" panose="020B0604020202020204" pitchFamily="34" charset="0"/>
              <a:buChar char="•"/>
            </a:pPr>
            <a:r>
              <a:rPr lang="en-US" sz="1100" b="0" i="0">
                <a:effectLst/>
                <a:latin typeface="Helvetica Neue"/>
              </a:rPr>
              <a:t>cakes, muffins and cookies</a:t>
            </a:r>
          </a:p>
          <a:p>
            <a:pPr algn="ctr">
              <a:lnSpc>
                <a:spcPct val="100000"/>
              </a:lnSpc>
              <a:buFont typeface="Arial" panose="020B0604020202020204" pitchFamily="34" charset="0"/>
              <a:buChar char="•"/>
            </a:pPr>
            <a:r>
              <a:rPr lang="en-US" sz="1100" b="0" i="0">
                <a:effectLst/>
                <a:latin typeface="Helvetica Neue"/>
              </a:rPr>
              <a:t>breakfast cereals</a:t>
            </a:r>
          </a:p>
          <a:p>
            <a:pPr algn="ctr">
              <a:lnSpc>
                <a:spcPct val="100000"/>
              </a:lnSpc>
              <a:buFont typeface="Arial" panose="020B0604020202020204" pitchFamily="34" charset="0"/>
              <a:buChar char="•"/>
            </a:pPr>
            <a:r>
              <a:rPr lang="en-US" sz="1100" b="0" i="0">
                <a:effectLst/>
                <a:latin typeface="Helvetica Neue"/>
              </a:rPr>
              <a:t>pasta</a:t>
            </a:r>
          </a:p>
          <a:p>
            <a:pPr algn="ctr">
              <a:lnSpc>
                <a:spcPct val="100000"/>
              </a:lnSpc>
              <a:buFont typeface="Arial" panose="020B0604020202020204" pitchFamily="34" charset="0"/>
              <a:buChar char="•"/>
            </a:pPr>
            <a:r>
              <a:rPr lang="en-US" sz="1100" b="0" i="0">
                <a:effectLst/>
                <a:latin typeface="Helvetica Neue"/>
              </a:rPr>
              <a:t>couscous</a:t>
            </a:r>
          </a:p>
          <a:p>
            <a:pPr algn="ctr">
              <a:lnSpc>
                <a:spcPct val="100000"/>
              </a:lnSpc>
              <a:buFont typeface="Arial" panose="020B0604020202020204" pitchFamily="34" charset="0"/>
              <a:buChar char="•"/>
            </a:pPr>
            <a:r>
              <a:rPr lang="en-US" sz="1100" b="0" i="0">
                <a:effectLst/>
                <a:latin typeface="Helvetica Neue"/>
              </a:rPr>
              <a:t>farina</a:t>
            </a:r>
          </a:p>
          <a:p>
            <a:pPr algn="ctr">
              <a:lnSpc>
                <a:spcPct val="100000"/>
              </a:lnSpc>
              <a:buFont typeface="Arial" panose="020B0604020202020204" pitchFamily="34" charset="0"/>
              <a:buChar char="•"/>
            </a:pPr>
            <a:r>
              <a:rPr lang="en-US" sz="1100" b="0" i="0">
                <a:effectLst/>
                <a:latin typeface="Helvetica Neue"/>
              </a:rPr>
              <a:t>semolina</a:t>
            </a:r>
          </a:p>
          <a:p>
            <a:pPr algn="ctr">
              <a:lnSpc>
                <a:spcPct val="100000"/>
              </a:lnSpc>
              <a:buFont typeface="Arial" panose="020B0604020202020204" pitchFamily="34" charset="0"/>
              <a:buChar char="•"/>
            </a:pPr>
            <a:r>
              <a:rPr lang="en-US" sz="1100" b="0" i="0">
                <a:effectLst/>
                <a:latin typeface="Helvetica Neue"/>
              </a:rPr>
              <a:t>spelt</a:t>
            </a:r>
          </a:p>
          <a:p>
            <a:pPr algn="ctr">
              <a:lnSpc>
                <a:spcPct val="100000"/>
              </a:lnSpc>
              <a:buFont typeface="Arial" panose="020B0604020202020204" pitchFamily="34" charset="0"/>
              <a:buChar char="•"/>
            </a:pPr>
            <a:r>
              <a:rPr lang="en-US" sz="1100">
                <a:latin typeface="Helvetica Neue"/>
              </a:rPr>
              <a:t>crackers</a:t>
            </a:r>
          </a:p>
          <a:p>
            <a:pPr algn="ctr">
              <a:lnSpc>
                <a:spcPct val="100000"/>
              </a:lnSpc>
              <a:buFont typeface="Arial" panose="020B0604020202020204" pitchFamily="34" charset="0"/>
              <a:buChar char="•"/>
            </a:pPr>
            <a:r>
              <a:rPr lang="en-US" sz="1100" b="0" i="0">
                <a:effectLst/>
                <a:latin typeface="Helvetica Neue"/>
              </a:rPr>
              <a:t>Hydrolyzed vegetable protein</a:t>
            </a:r>
          </a:p>
          <a:p>
            <a:pPr algn="ctr">
              <a:lnSpc>
                <a:spcPct val="100000"/>
              </a:lnSpc>
              <a:buFont typeface="Arial" panose="020B0604020202020204" pitchFamily="34" charset="0"/>
              <a:buChar char="•"/>
            </a:pPr>
            <a:r>
              <a:rPr lang="en-US" sz="1100">
                <a:latin typeface="Helvetica Neue"/>
              </a:rPr>
              <a:t>Soy sauce</a:t>
            </a:r>
          </a:p>
          <a:p>
            <a:pPr algn="ctr">
              <a:lnSpc>
                <a:spcPct val="100000"/>
              </a:lnSpc>
              <a:buFont typeface="Arial" panose="020B0604020202020204" pitchFamily="34" charset="0"/>
              <a:buChar char="•"/>
            </a:pPr>
            <a:r>
              <a:rPr lang="en-US" sz="1100" b="0" i="0">
                <a:effectLst/>
                <a:latin typeface="Helvetica Neue"/>
              </a:rPr>
              <a:t>Meat products like hot dogs</a:t>
            </a:r>
          </a:p>
          <a:p>
            <a:pPr algn="ctr">
              <a:lnSpc>
                <a:spcPct val="100000"/>
              </a:lnSpc>
              <a:buFont typeface="Arial" panose="020B0604020202020204" pitchFamily="34" charset="0"/>
              <a:buChar char="•"/>
            </a:pPr>
            <a:r>
              <a:rPr lang="en-US" sz="1100">
                <a:latin typeface="Helvetica Neue"/>
              </a:rPr>
              <a:t>Dairy products like ice cream</a:t>
            </a:r>
          </a:p>
          <a:p>
            <a:pPr algn="ctr">
              <a:lnSpc>
                <a:spcPct val="100000"/>
              </a:lnSpc>
              <a:buFont typeface="Arial" panose="020B0604020202020204" pitchFamily="34" charset="0"/>
              <a:buChar char="•"/>
            </a:pPr>
            <a:r>
              <a:rPr lang="en-US" sz="1100">
                <a:latin typeface="Helvetica Neue"/>
              </a:rPr>
              <a:t>Natural flavorings</a:t>
            </a:r>
          </a:p>
          <a:p>
            <a:pPr algn="ctr">
              <a:lnSpc>
                <a:spcPct val="100000"/>
              </a:lnSpc>
              <a:buFont typeface="Arial" panose="020B0604020202020204" pitchFamily="34" charset="0"/>
              <a:buChar char="•"/>
            </a:pPr>
            <a:r>
              <a:rPr lang="en-US" sz="1100">
                <a:latin typeface="Helvetica Neue"/>
              </a:rPr>
              <a:t>Gelatinized starch</a:t>
            </a:r>
          </a:p>
          <a:p>
            <a:pPr algn="ctr">
              <a:lnSpc>
                <a:spcPct val="100000"/>
              </a:lnSpc>
              <a:buFont typeface="Arial" panose="020B0604020202020204" pitchFamily="34" charset="0"/>
              <a:buChar char="•"/>
            </a:pPr>
            <a:r>
              <a:rPr lang="en-US" sz="1100">
                <a:latin typeface="Helvetica Neue"/>
              </a:rPr>
              <a:t>Modified food starch</a:t>
            </a:r>
          </a:p>
          <a:p>
            <a:pPr algn="ctr">
              <a:lnSpc>
                <a:spcPct val="100000"/>
              </a:lnSpc>
              <a:buFont typeface="Arial" panose="020B0604020202020204" pitchFamily="34" charset="0"/>
              <a:buChar char="•"/>
            </a:pPr>
            <a:r>
              <a:rPr lang="en-US" sz="1100">
                <a:latin typeface="Helvetica Neue"/>
              </a:rPr>
              <a:t>Vegetable gum</a:t>
            </a:r>
          </a:p>
          <a:p>
            <a:pPr algn="ctr">
              <a:lnSpc>
                <a:spcPct val="100000"/>
              </a:lnSpc>
              <a:buFont typeface="Arial" panose="020B0604020202020204" pitchFamily="34" charset="0"/>
              <a:buChar char="•"/>
            </a:pPr>
            <a:endParaRPr lang="en-US" sz="1100" b="0" i="0">
              <a:effectLst/>
              <a:latin typeface="Helvetica Neue"/>
            </a:endParaRPr>
          </a:p>
          <a:p>
            <a:pPr algn="ctr">
              <a:lnSpc>
                <a:spcPct val="100000"/>
              </a:lnSpc>
            </a:pPr>
            <a:endParaRPr lang="en-US" sz="1100"/>
          </a:p>
        </p:txBody>
      </p:sp>
      <p:pic>
        <p:nvPicPr>
          <p:cNvPr id="6" name="Picture 6" descr="Will a gluten-free diet improve your health? - CNN.com">
            <a:extLst>
              <a:ext uri="{FF2B5EF4-FFF2-40B4-BE49-F238E27FC236}">
                <a16:creationId xmlns:a16="http://schemas.microsoft.com/office/drawing/2014/main" id="{CBB21D75-2DF4-B235-55A8-A250E5C904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1572" y="5047845"/>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91346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85" name="Rectangle 15366">
            <a:extLst>
              <a:ext uri="{FF2B5EF4-FFF2-40B4-BE49-F238E27FC236}">
                <a16:creationId xmlns:a16="http://schemas.microsoft.com/office/drawing/2014/main" id="{7B22176A-41DB-4D9A-9B6F-F2296F1ED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86" name="Rectangle 15368">
            <a:extLst>
              <a:ext uri="{FF2B5EF4-FFF2-40B4-BE49-F238E27FC236}">
                <a16:creationId xmlns:a16="http://schemas.microsoft.com/office/drawing/2014/main" id="{774A8DF5-445E-49C5-B10A-8DF5FEFBC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87" name="Rectangle 15370">
            <a:extLst>
              <a:ext uri="{FF2B5EF4-FFF2-40B4-BE49-F238E27FC236}">
                <a16:creationId xmlns:a16="http://schemas.microsoft.com/office/drawing/2014/main" id="{9A4E38D9-EFB8-40B5-B42B-514FBF180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7C4236-4561-0C6B-6E43-BB329C554E3C}"/>
              </a:ext>
            </a:extLst>
          </p:cNvPr>
          <p:cNvSpPr>
            <a:spLocks noGrp="1"/>
          </p:cNvSpPr>
          <p:nvPr>
            <p:ph type="title"/>
          </p:nvPr>
        </p:nvSpPr>
        <p:spPr>
          <a:xfrm>
            <a:off x="6042995" y="722376"/>
            <a:ext cx="5129972" cy="1288825"/>
          </a:xfrm>
        </p:spPr>
        <p:txBody>
          <a:bodyPr anchor="b">
            <a:normAutofit/>
          </a:bodyPr>
          <a:lstStyle/>
          <a:p>
            <a:pPr algn="ctr"/>
            <a:r>
              <a:rPr lang="en-US"/>
              <a:t>Wheat Allergy</a:t>
            </a:r>
          </a:p>
        </p:txBody>
      </p:sp>
      <p:sp>
        <p:nvSpPr>
          <p:cNvPr id="3" name="Content Placeholder 2">
            <a:extLst>
              <a:ext uri="{FF2B5EF4-FFF2-40B4-BE49-F238E27FC236}">
                <a16:creationId xmlns:a16="http://schemas.microsoft.com/office/drawing/2014/main" id="{4B251A76-F077-0464-3E76-B3E9B9A9E068}"/>
              </a:ext>
            </a:extLst>
          </p:cNvPr>
          <p:cNvSpPr>
            <a:spLocks noGrp="1"/>
          </p:cNvSpPr>
          <p:nvPr>
            <p:ph idx="1"/>
          </p:nvPr>
        </p:nvSpPr>
        <p:spPr>
          <a:xfrm>
            <a:off x="6125052" y="2478581"/>
            <a:ext cx="4965859" cy="3028597"/>
          </a:xfrm>
        </p:spPr>
        <p:txBody>
          <a:bodyPr anchor="ctr">
            <a:normAutofit fontScale="92500" lnSpcReduction="20000"/>
          </a:bodyPr>
          <a:lstStyle/>
          <a:p>
            <a:pPr algn="ctr">
              <a:lnSpc>
                <a:spcPct val="100000"/>
              </a:lnSpc>
            </a:pPr>
            <a:r>
              <a:rPr lang="en-US" sz="1600" b="0" i="0" dirty="0">
                <a:effectLst/>
                <a:latin typeface="Helvetica Neue"/>
              </a:rPr>
              <a:t>Persons who have wheat allergy might also be allergic to barley, oats and rye.</a:t>
            </a:r>
          </a:p>
          <a:p>
            <a:pPr algn="ctr">
              <a:lnSpc>
                <a:spcPct val="100000"/>
              </a:lnSpc>
            </a:pPr>
            <a:r>
              <a:rPr lang="en-US" sz="1600" b="0" i="0" dirty="0">
                <a:effectLst/>
                <a:latin typeface="Helvetica Neue"/>
              </a:rPr>
              <a:t>If someone shows signs of anaphylaxis, 911 should be dialed immediately – especially since a child or adult with wheat allergy is likely to develop these signs and symptoms within minutes to hours after consuming a wheat product or wheat protein product that contains albumin, globulin, gliadin, or gluten.</a:t>
            </a:r>
            <a:r>
              <a:rPr lang="en-US" sz="1600" b="0" i="0" baseline="30000" dirty="0">
                <a:effectLst/>
                <a:latin typeface="Helvetica Neue"/>
              </a:rPr>
              <a:t>[1]</a:t>
            </a:r>
          </a:p>
          <a:p>
            <a:pPr algn="ctr">
              <a:lnSpc>
                <a:spcPct val="100000"/>
              </a:lnSpc>
            </a:pPr>
            <a:endParaRPr lang="en-US" sz="1600" baseline="30000" dirty="0">
              <a:latin typeface="Helvetica Neue"/>
            </a:endParaRPr>
          </a:p>
          <a:p>
            <a:pPr algn="ctr">
              <a:lnSpc>
                <a:spcPct val="100000"/>
              </a:lnSpc>
            </a:pPr>
            <a:endParaRPr lang="en-US" sz="1300" b="0" i="0" baseline="30000" dirty="0">
              <a:effectLst/>
              <a:latin typeface="Helvetica Neue"/>
            </a:endParaRPr>
          </a:p>
          <a:p>
            <a:pPr algn="ctr">
              <a:lnSpc>
                <a:spcPct val="100000"/>
              </a:lnSpc>
            </a:pPr>
            <a:endParaRPr lang="en-US" sz="1300" b="0" i="0" dirty="0">
              <a:effectLst/>
              <a:latin typeface="Helvetica Neue"/>
            </a:endParaRPr>
          </a:p>
          <a:p>
            <a:pPr algn="ctr">
              <a:lnSpc>
                <a:spcPct val="100000"/>
              </a:lnSpc>
            </a:pPr>
            <a:r>
              <a:rPr lang="en-US" sz="1300" dirty="0">
                <a:hlinkClick r:id="rId2">
                  <a:extLst>
                    <a:ext uri="{A12FA001-AC4F-418D-AE19-62706E023703}">
                      <ahyp:hlinkClr xmlns:ahyp="http://schemas.microsoft.com/office/drawing/2018/hyperlinkcolor" val="tx"/>
                    </a:ext>
                  </a:extLst>
                </a:hlinkClick>
              </a:rPr>
              <a:t>https://www.mayoclinic.org/diseases-conditions/wheat-allergy/symptoms-causes/syc-20378897?p=1</a:t>
            </a:r>
            <a:r>
              <a:rPr lang="en-US" sz="1300" dirty="0"/>
              <a:t>.</a:t>
            </a:r>
          </a:p>
          <a:p>
            <a:pPr algn="ctr">
              <a:lnSpc>
                <a:spcPct val="100000"/>
              </a:lnSpc>
            </a:pPr>
            <a:endParaRPr lang="en-US" sz="1300" dirty="0"/>
          </a:p>
        </p:txBody>
      </p:sp>
      <p:pic>
        <p:nvPicPr>
          <p:cNvPr id="15362" name="Picture 2" descr="Surprising Side Effects of Giving Up Grains, Say Dietitians — Eat This Not  That">
            <a:extLst>
              <a:ext uri="{FF2B5EF4-FFF2-40B4-BE49-F238E27FC236}">
                <a16:creationId xmlns:a16="http://schemas.microsoft.com/office/drawing/2014/main" id="{F2EF08D7-27F6-0415-253A-F2AA29E9682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9694" y="1818272"/>
            <a:ext cx="4395946" cy="3221456"/>
          </a:xfrm>
          <a:prstGeom prst="rect">
            <a:avLst/>
          </a:prstGeom>
          <a:noFill/>
          <a:extLst>
            <a:ext uri="{909E8E84-426E-40DD-AFC4-6F175D3DCCD1}">
              <a14:hiddenFill xmlns:a14="http://schemas.microsoft.com/office/drawing/2010/main">
                <a:solidFill>
                  <a:srgbClr val="FFFFFF"/>
                </a:solidFill>
              </a14:hiddenFill>
            </a:ext>
          </a:extLst>
        </p:spPr>
      </p:pic>
      <p:grpSp>
        <p:nvGrpSpPr>
          <p:cNvPr id="15373" name="Group 15372">
            <a:extLst>
              <a:ext uri="{FF2B5EF4-FFF2-40B4-BE49-F238E27FC236}">
                <a16:creationId xmlns:a16="http://schemas.microsoft.com/office/drawing/2014/main" id="{D87FFE71-34DC-4C53-AE0F-6B141D081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74239" y="5850225"/>
            <a:ext cx="867485" cy="115439"/>
            <a:chOff x="8910933" y="1861308"/>
            <a:chExt cx="867485" cy="115439"/>
          </a:xfrm>
        </p:grpSpPr>
        <p:sp>
          <p:nvSpPr>
            <p:cNvPr id="15374" name="Rectangle 15373">
              <a:extLst>
                <a:ext uri="{FF2B5EF4-FFF2-40B4-BE49-F238E27FC236}">
                  <a16:creationId xmlns:a16="http://schemas.microsoft.com/office/drawing/2014/main" id="{37DF92F1-0E20-46AC-BB8F-F66926B40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5375" name="Straight Connector 15374">
              <a:extLst>
                <a:ext uri="{FF2B5EF4-FFF2-40B4-BE49-F238E27FC236}">
                  <a16:creationId xmlns:a16="http://schemas.microsoft.com/office/drawing/2014/main" id="{FFA14CB4-8459-4D23-B4FF-8F9868E3FC9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388" name="Straight Connector 15375">
              <a:extLst>
                <a:ext uri="{FF2B5EF4-FFF2-40B4-BE49-F238E27FC236}">
                  <a16:creationId xmlns:a16="http://schemas.microsoft.com/office/drawing/2014/main" id="{7A0C763F-37C4-4E00-AEB2-8867F4AA25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628553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05DBD-5A27-BC1D-77A1-058FE85E1527}"/>
              </a:ext>
            </a:extLst>
          </p:cNvPr>
          <p:cNvSpPr>
            <a:spLocks noGrp="1"/>
          </p:cNvSpPr>
          <p:nvPr>
            <p:ph type="title"/>
          </p:nvPr>
        </p:nvSpPr>
        <p:spPr/>
        <p:txBody>
          <a:bodyPr/>
          <a:lstStyle/>
          <a:p>
            <a:r>
              <a:rPr lang="en-US" dirty="0"/>
              <a:t>SESAME</a:t>
            </a:r>
          </a:p>
        </p:txBody>
      </p:sp>
      <p:sp>
        <p:nvSpPr>
          <p:cNvPr id="3" name="Content Placeholder 2">
            <a:extLst>
              <a:ext uri="{FF2B5EF4-FFF2-40B4-BE49-F238E27FC236}">
                <a16:creationId xmlns:a16="http://schemas.microsoft.com/office/drawing/2014/main" id="{B9884A7F-8283-5D38-78C0-50AC5D42E004}"/>
              </a:ext>
            </a:extLst>
          </p:cNvPr>
          <p:cNvSpPr>
            <a:spLocks noGrp="1"/>
          </p:cNvSpPr>
          <p:nvPr>
            <p:ph idx="1"/>
          </p:nvPr>
        </p:nvSpPr>
        <p:spPr/>
        <p:txBody>
          <a:bodyPr>
            <a:normAutofit/>
          </a:bodyPr>
          <a:lstStyle/>
          <a:p>
            <a:pPr algn="l" rtl="0"/>
            <a:r>
              <a:rPr lang="en-US" b="0" i="0" dirty="0">
                <a:solidFill>
                  <a:srgbClr val="000000"/>
                </a:solidFill>
                <a:effectLst/>
                <a:latin typeface="Helvetica Neue LT W05_55 Roman"/>
              </a:rPr>
              <a:t>9th most common food allergen and is found in many popular dishes, including hummus, under the name “tahini.” According to the FDA, “Under the FASTER Act of 2021, sesame is being added as the 9th major food allergen </a:t>
            </a:r>
            <a:r>
              <a:rPr lang="en-US" b="0" i="0" dirty="0">
                <a:solidFill>
                  <a:srgbClr val="FF0000"/>
                </a:solidFill>
                <a:effectLst/>
                <a:latin typeface="Helvetica Neue LT W05_55 Roman"/>
              </a:rPr>
              <a:t>effective January 1, 2023</a:t>
            </a:r>
            <a:r>
              <a:rPr lang="en-US" b="0" i="0" dirty="0">
                <a:solidFill>
                  <a:srgbClr val="000000"/>
                </a:solidFill>
                <a:effectLst/>
                <a:latin typeface="Helvetica Neue LT W05_55 Roman"/>
              </a:rPr>
              <a:t>. Until that time, manufacturers do not have to list it as an allergen, although in most cases it must appear in the ingredient statement. An exception is when sesame is part of a natural flavoring or spice.”</a:t>
            </a:r>
          </a:p>
          <a:p>
            <a:endParaRPr lang="en-US" dirty="0"/>
          </a:p>
        </p:txBody>
      </p:sp>
      <p:pic>
        <p:nvPicPr>
          <p:cNvPr id="2050" name="Picture 2" descr="What the Heck Is a Sesame? | Kitchn">
            <a:extLst>
              <a:ext uri="{FF2B5EF4-FFF2-40B4-BE49-F238E27FC236}">
                <a16:creationId xmlns:a16="http://schemas.microsoft.com/office/drawing/2014/main" id="{5956911C-2945-4756-8256-1AA97DD2DC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8268" y="4137634"/>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hite Sesame Seeds Vs Black Sesame Seeds: Know The Difference - White Sesame  Seeds Vs Black Sesame Seeds: Know The Difference">
            <a:extLst>
              <a:ext uri="{FF2B5EF4-FFF2-40B4-BE49-F238E27FC236}">
                <a16:creationId xmlns:a16="http://schemas.microsoft.com/office/drawing/2014/main" id="{E2187794-EE7D-F3FA-10E8-F04924DB0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1069" y="158042"/>
            <a:ext cx="2572139" cy="1929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7707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55B0C-C88C-2A8B-4CF5-4AFB08B779DF}"/>
              </a:ext>
            </a:extLst>
          </p:cNvPr>
          <p:cNvSpPr>
            <a:spLocks noGrp="1"/>
          </p:cNvSpPr>
          <p:nvPr>
            <p:ph type="title"/>
          </p:nvPr>
        </p:nvSpPr>
        <p:spPr>
          <a:xfrm>
            <a:off x="1028700" y="723900"/>
            <a:ext cx="10134600" cy="1314625"/>
          </a:xfrm>
        </p:spPr>
        <p:txBody>
          <a:bodyPr>
            <a:normAutofit/>
          </a:bodyPr>
          <a:lstStyle/>
          <a:p>
            <a:pPr rtl="0"/>
            <a:r>
              <a:rPr lang="en-US" sz="1600" b="0" i="0" dirty="0">
                <a:solidFill>
                  <a:srgbClr val="000000"/>
                </a:solidFill>
                <a:effectLst/>
                <a:latin typeface="Helvetica Neue LT W05_55 Roman"/>
              </a:rPr>
              <a:t>Symptoms of an allergic reaction may involve the skin, the gastrointestinal tract, the cardiovascular system and the respiratory tract. They can surface in one or more of the following ways:</a:t>
            </a:r>
            <a:br>
              <a:rPr lang="en-US" sz="1600" b="0" i="0" dirty="0">
                <a:solidFill>
                  <a:srgbClr val="000000"/>
                </a:solidFill>
                <a:effectLst/>
                <a:latin typeface="Helvetica Neue LT W05_55 Roman"/>
              </a:rPr>
            </a:br>
            <a:br>
              <a:rPr lang="en-US" sz="1600" b="0" i="0" dirty="0">
                <a:solidFill>
                  <a:srgbClr val="000000"/>
                </a:solidFill>
                <a:effectLst/>
                <a:latin typeface="Helvetica Neue LT W05_55 Roman"/>
              </a:rPr>
            </a:br>
            <a:endParaRPr lang="en-US" sz="1600" dirty="0"/>
          </a:p>
        </p:txBody>
      </p:sp>
      <p:sp>
        <p:nvSpPr>
          <p:cNvPr id="3" name="Content Placeholder 2">
            <a:extLst>
              <a:ext uri="{FF2B5EF4-FFF2-40B4-BE49-F238E27FC236}">
                <a16:creationId xmlns:a16="http://schemas.microsoft.com/office/drawing/2014/main" id="{707A31D7-AF9E-334A-C2A5-C5CE27010D7A}"/>
              </a:ext>
            </a:extLst>
          </p:cNvPr>
          <p:cNvSpPr>
            <a:spLocks noGrp="1"/>
          </p:cNvSpPr>
          <p:nvPr>
            <p:ph sz="half" idx="1"/>
          </p:nvPr>
        </p:nvSpPr>
        <p:spPr/>
        <p:txBody>
          <a:bodyPr>
            <a:normAutofit/>
          </a:bodyPr>
          <a:lstStyle/>
          <a:p>
            <a:r>
              <a:rPr lang="en-US" sz="2000" b="0" i="0" dirty="0">
                <a:solidFill>
                  <a:srgbClr val="000000"/>
                </a:solidFill>
                <a:effectLst/>
                <a:latin typeface="Helvetica Neue LT W05_55 Roman"/>
              </a:rPr>
              <a:t>Vomiting and/or stomach cramps</a:t>
            </a:r>
          </a:p>
          <a:p>
            <a:pPr algn="l">
              <a:buFont typeface="Arial" panose="020B0604020202020204" pitchFamily="34" charset="0"/>
              <a:buChar char="•"/>
            </a:pPr>
            <a:r>
              <a:rPr lang="en-US" b="0" i="0" strike="noStrike" dirty="0">
                <a:solidFill>
                  <a:schemeClr val="tx1"/>
                </a:solidFill>
                <a:effectLst/>
                <a:latin typeface="Helvetica Neue LT W05_55 Roman"/>
              </a:rPr>
              <a:t>Hives</a:t>
            </a:r>
            <a:endParaRPr lang="en-US" b="0" i="0" dirty="0">
              <a:solidFill>
                <a:schemeClr val="tx1"/>
              </a:solidFill>
              <a:effectLst/>
              <a:latin typeface="Helvetica Neue LT W05_55 Roman"/>
            </a:endParaRPr>
          </a:p>
          <a:p>
            <a:pPr algn="l">
              <a:buFont typeface="Arial" panose="020B0604020202020204" pitchFamily="34" charset="0"/>
              <a:buChar char="•"/>
            </a:pPr>
            <a:r>
              <a:rPr lang="en-US" b="0" i="0" dirty="0">
                <a:solidFill>
                  <a:srgbClr val="000000"/>
                </a:solidFill>
                <a:effectLst/>
                <a:latin typeface="Helvetica Neue LT W05_55 Roman"/>
              </a:rPr>
              <a:t>Shortness of breath</a:t>
            </a:r>
          </a:p>
          <a:p>
            <a:pPr algn="l">
              <a:buFont typeface="Arial" panose="020B0604020202020204" pitchFamily="34" charset="0"/>
              <a:buChar char="•"/>
            </a:pPr>
            <a:r>
              <a:rPr lang="en-US" b="0" i="0" dirty="0">
                <a:solidFill>
                  <a:srgbClr val="000000"/>
                </a:solidFill>
                <a:effectLst/>
                <a:latin typeface="Helvetica Neue LT W05_55 Roman"/>
              </a:rPr>
              <a:t>Wheezing</a:t>
            </a:r>
          </a:p>
          <a:p>
            <a:pPr algn="l">
              <a:buFont typeface="Arial" panose="020B0604020202020204" pitchFamily="34" charset="0"/>
              <a:buChar char="•"/>
            </a:pPr>
            <a:r>
              <a:rPr lang="en-US" b="0" i="0" dirty="0">
                <a:solidFill>
                  <a:srgbClr val="000000"/>
                </a:solidFill>
                <a:effectLst/>
                <a:latin typeface="Helvetica Neue LT W05_55 Roman"/>
              </a:rPr>
              <a:t>Repetitive cough</a:t>
            </a:r>
          </a:p>
          <a:p>
            <a:endParaRPr lang="en-US" dirty="0"/>
          </a:p>
        </p:txBody>
      </p:sp>
      <p:sp>
        <p:nvSpPr>
          <p:cNvPr id="4" name="Content Placeholder 3">
            <a:extLst>
              <a:ext uri="{FF2B5EF4-FFF2-40B4-BE49-F238E27FC236}">
                <a16:creationId xmlns:a16="http://schemas.microsoft.com/office/drawing/2014/main" id="{3C51107A-4958-2119-F5BF-B5E9AD4786C8}"/>
              </a:ext>
            </a:extLst>
          </p:cNvPr>
          <p:cNvSpPr>
            <a:spLocks noGrp="1"/>
          </p:cNvSpPr>
          <p:nvPr>
            <p:ph sz="half" idx="2"/>
          </p:nvPr>
        </p:nvSpPr>
        <p:spPr/>
        <p:txBody>
          <a:bodyPr>
            <a:normAutofit/>
          </a:bodyPr>
          <a:lstStyle/>
          <a:p>
            <a:pPr algn="l">
              <a:buFont typeface="Arial" panose="020B0604020202020204" pitchFamily="34" charset="0"/>
              <a:buChar char="•"/>
            </a:pPr>
            <a:r>
              <a:rPr lang="en-US" b="0" i="0" dirty="0">
                <a:solidFill>
                  <a:srgbClr val="000000"/>
                </a:solidFill>
                <a:effectLst/>
                <a:latin typeface="Helvetica Neue LT W05_55 Roman"/>
              </a:rPr>
              <a:t>Shock or circulatory collapse</a:t>
            </a:r>
          </a:p>
          <a:p>
            <a:pPr algn="l">
              <a:buFont typeface="Arial" panose="020B0604020202020204" pitchFamily="34" charset="0"/>
              <a:buChar char="•"/>
            </a:pPr>
            <a:r>
              <a:rPr lang="en-US" b="0" i="0" dirty="0">
                <a:solidFill>
                  <a:srgbClr val="000000"/>
                </a:solidFill>
                <a:effectLst/>
                <a:latin typeface="Helvetica Neue LT W05_55 Roman"/>
              </a:rPr>
              <a:t>Tight, hoarse throat; trouble swallowing</a:t>
            </a:r>
          </a:p>
          <a:p>
            <a:pPr algn="l">
              <a:buFont typeface="Arial" panose="020B0604020202020204" pitchFamily="34" charset="0"/>
              <a:buChar char="•"/>
            </a:pPr>
            <a:r>
              <a:rPr lang="en-US" b="0" i="0" dirty="0">
                <a:solidFill>
                  <a:srgbClr val="000000"/>
                </a:solidFill>
                <a:effectLst/>
                <a:latin typeface="Helvetica Neue LT W05_55 Roman"/>
              </a:rPr>
              <a:t>Swelling of the tongue, affecting the ability to talk or breathe</a:t>
            </a:r>
          </a:p>
          <a:p>
            <a:pPr algn="l">
              <a:buFont typeface="Arial" panose="020B0604020202020204" pitchFamily="34" charset="0"/>
              <a:buChar char="•"/>
            </a:pPr>
            <a:r>
              <a:rPr lang="en-US" b="0" i="0" dirty="0">
                <a:solidFill>
                  <a:srgbClr val="000000"/>
                </a:solidFill>
                <a:effectLst/>
                <a:latin typeface="Helvetica Neue LT W05_55 Roman"/>
              </a:rPr>
              <a:t>Weak pulse</a:t>
            </a:r>
          </a:p>
          <a:p>
            <a:pPr algn="l">
              <a:buFont typeface="Arial" panose="020B0604020202020204" pitchFamily="34" charset="0"/>
              <a:buChar char="•"/>
            </a:pPr>
            <a:r>
              <a:rPr lang="en-US" b="0" i="0" dirty="0">
                <a:solidFill>
                  <a:srgbClr val="000000"/>
                </a:solidFill>
                <a:effectLst/>
                <a:latin typeface="Helvetica Neue LT W05_55 Roman"/>
              </a:rPr>
              <a:t>Pale or blue coloring of skin</a:t>
            </a:r>
          </a:p>
          <a:p>
            <a:pPr algn="l">
              <a:buFont typeface="Arial" panose="020B0604020202020204" pitchFamily="34" charset="0"/>
              <a:buChar char="•"/>
            </a:pPr>
            <a:r>
              <a:rPr lang="en-US" b="0" i="0" dirty="0">
                <a:solidFill>
                  <a:srgbClr val="000000"/>
                </a:solidFill>
                <a:effectLst/>
                <a:latin typeface="Helvetica Neue LT W05_55 Roman"/>
              </a:rPr>
              <a:t>Dizziness or feeling faint</a:t>
            </a:r>
          </a:p>
          <a:p>
            <a:endParaRPr lang="en-US" dirty="0"/>
          </a:p>
        </p:txBody>
      </p:sp>
    </p:spTree>
    <p:extLst>
      <p:ext uri="{BB962C8B-B14F-4D97-AF65-F5344CB8AC3E}">
        <p14:creationId xmlns:p14="http://schemas.microsoft.com/office/powerpoint/2010/main" val="34567324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391" name="Rectangle 16390">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93" name="Rectangle 16392">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95" name="Rectangle 16394">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081" y="159026"/>
            <a:ext cx="11886519"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181A09-6D6D-369B-A046-75BCCF26B7EF}"/>
              </a:ext>
            </a:extLst>
          </p:cNvPr>
          <p:cNvSpPr>
            <a:spLocks noGrp="1"/>
          </p:cNvSpPr>
          <p:nvPr>
            <p:ph type="title"/>
          </p:nvPr>
        </p:nvSpPr>
        <p:spPr>
          <a:xfrm>
            <a:off x="981075" y="771998"/>
            <a:ext cx="5836920" cy="1288884"/>
          </a:xfrm>
        </p:spPr>
        <p:txBody>
          <a:bodyPr anchor="b">
            <a:normAutofit/>
          </a:bodyPr>
          <a:lstStyle/>
          <a:p>
            <a:pPr algn="ctr">
              <a:lnSpc>
                <a:spcPct val="100000"/>
              </a:lnSpc>
            </a:pPr>
            <a:r>
              <a:rPr lang="en-US" sz="2500" b="0" i="0">
                <a:effectLst/>
                <a:latin typeface="Helvetica Neue"/>
              </a:rPr>
              <a:t>Other common foods that cause allergies</a:t>
            </a:r>
            <a:br>
              <a:rPr lang="en-US" sz="2500" b="0" i="0">
                <a:effectLst/>
                <a:latin typeface="Helvetica Neue"/>
              </a:rPr>
            </a:br>
            <a:endParaRPr lang="en-US" sz="2500"/>
          </a:p>
        </p:txBody>
      </p:sp>
      <p:sp>
        <p:nvSpPr>
          <p:cNvPr id="3" name="Content Placeholder 2">
            <a:extLst>
              <a:ext uri="{FF2B5EF4-FFF2-40B4-BE49-F238E27FC236}">
                <a16:creationId xmlns:a16="http://schemas.microsoft.com/office/drawing/2014/main" id="{7F8C7BED-0C6C-4DB2-C53E-78B9D3FFCD29}"/>
              </a:ext>
            </a:extLst>
          </p:cNvPr>
          <p:cNvSpPr>
            <a:spLocks noGrp="1"/>
          </p:cNvSpPr>
          <p:nvPr>
            <p:ph idx="1"/>
          </p:nvPr>
        </p:nvSpPr>
        <p:spPr>
          <a:xfrm>
            <a:off x="1266529" y="2732545"/>
            <a:ext cx="5384169" cy="3232826"/>
          </a:xfrm>
        </p:spPr>
        <p:txBody>
          <a:bodyPr anchor="t">
            <a:normAutofit/>
          </a:bodyPr>
          <a:lstStyle/>
          <a:p>
            <a:pPr algn="ctr">
              <a:lnSpc>
                <a:spcPct val="100000"/>
              </a:lnSpc>
            </a:pPr>
            <a:r>
              <a:rPr lang="en-US" sz="1300" b="0" i="0">
                <a:effectLst/>
                <a:latin typeface="Helvetica Neue"/>
              </a:rPr>
              <a:t>Corn Allergy</a:t>
            </a:r>
          </a:p>
          <a:p>
            <a:pPr algn="ctr">
              <a:lnSpc>
                <a:spcPct val="100000"/>
              </a:lnSpc>
            </a:pPr>
            <a:r>
              <a:rPr lang="en-US" sz="1300" b="0" i="0">
                <a:effectLst/>
                <a:latin typeface="Helvetica Neue"/>
              </a:rPr>
              <a:t>Although rare, allergic reactions to corn may result after consuming it raw or cooked.</a:t>
            </a:r>
          </a:p>
          <a:p>
            <a:pPr algn="ctr">
              <a:lnSpc>
                <a:spcPct val="100000"/>
              </a:lnSpc>
            </a:pPr>
            <a:r>
              <a:rPr lang="en-US" sz="1300" b="0" i="0">
                <a:effectLst/>
                <a:latin typeface="Helvetica Neue"/>
              </a:rPr>
              <a:t>Meat Allergy</a:t>
            </a:r>
          </a:p>
          <a:p>
            <a:pPr algn="ctr">
              <a:lnSpc>
                <a:spcPct val="100000"/>
              </a:lnSpc>
            </a:pPr>
            <a:r>
              <a:rPr lang="en-US" sz="1300" b="0" i="0">
                <a:effectLst/>
                <a:latin typeface="Helvetica Neue"/>
              </a:rPr>
              <a:t>Allergic reactions to beef, chicken, mutton or pork, are rare as well. However, according to one study, almost eight percent of 62 children with a milk allergy were also allergic to beef. And people who are allergic to mammalian meat may experience allergic symptoms three to six hours after consuming beef, pork or lamb. This is typically the result of consuming meat of an animal that suffered from a bad case of tick bites.</a:t>
            </a:r>
          </a:p>
          <a:p>
            <a:pPr algn="ctr">
              <a:lnSpc>
                <a:spcPct val="100000"/>
              </a:lnSpc>
            </a:pPr>
            <a:r>
              <a:rPr lang="en-US" sz="1300" b="0" i="0">
                <a:effectLst/>
                <a:latin typeface="Helvetica Neue"/>
              </a:rPr>
              <a:t>https://www.foodallergy.org/living-food-allergies/food-allergy-essentials/common-allergens/other-food-allergens</a:t>
            </a:r>
          </a:p>
          <a:p>
            <a:pPr algn="ctr">
              <a:lnSpc>
                <a:spcPct val="100000"/>
              </a:lnSpc>
            </a:pPr>
            <a:endParaRPr lang="en-US" sz="1300"/>
          </a:p>
        </p:txBody>
      </p:sp>
      <p:pic>
        <p:nvPicPr>
          <p:cNvPr id="16386" name="Picture 2" descr="The Serious Eats Guide to Corn">
            <a:extLst>
              <a:ext uri="{FF2B5EF4-FFF2-40B4-BE49-F238E27FC236}">
                <a16:creationId xmlns:a16="http://schemas.microsoft.com/office/drawing/2014/main" id="{8BEA517D-F938-688A-E0CD-4A47A94C3537}"/>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tretch>
            <a:fillRect/>
          </a:stretch>
        </p:blipFill>
        <p:spPr bwMode="auto">
          <a:xfrm>
            <a:off x="7360239" y="465197"/>
            <a:ext cx="3666392" cy="2746255"/>
          </a:xfrm>
          <a:prstGeom prst="rect">
            <a:avLst/>
          </a:prstGeom>
          <a:noFill/>
          <a:extLst>
            <a:ext uri="{909E8E84-426E-40DD-AFC4-6F175D3DCCD1}">
              <a14:hiddenFill xmlns:a14="http://schemas.microsoft.com/office/drawing/2010/main">
                <a:solidFill>
                  <a:srgbClr val="FFFFFF"/>
                </a:solidFill>
              </a14:hiddenFill>
            </a:ext>
          </a:extLst>
        </p:spPr>
      </p:pic>
      <p:grpSp>
        <p:nvGrpSpPr>
          <p:cNvPr id="16397" name="Group 16396">
            <a:extLst>
              <a:ext uri="{FF2B5EF4-FFF2-40B4-BE49-F238E27FC236}">
                <a16:creationId xmlns:a16="http://schemas.microsoft.com/office/drawing/2014/main" id="{073091F1-AA5A-47C6-9502-D5870A72D5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513418" y="2320171"/>
            <a:ext cx="867485" cy="115439"/>
            <a:chOff x="8910933" y="1861308"/>
            <a:chExt cx="867485" cy="115439"/>
          </a:xfrm>
        </p:grpSpPr>
        <p:sp>
          <p:nvSpPr>
            <p:cNvPr id="16398" name="Rectangle 16397">
              <a:extLst>
                <a:ext uri="{FF2B5EF4-FFF2-40B4-BE49-F238E27FC236}">
                  <a16:creationId xmlns:a16="http://schemas.microsoft.com/office/drawing/2014/main" id="{8085C4F7-6E91-4DF6-BB01-A46132BC3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6399" name="Straight Connector 16398">
              <a:extLst>
                <a:ext uri="{FF2B5EF4-FFF2-40B4-BE49-F238E27FC236}">
                  <a16:creationId xmlns:a16="http://schemas.microsoft.com/office/drawing/2014/main" id="{25476588-B9AD-4662-A085-8E4D91493B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400" name="Straight Connector 16399">
              <a:extLst>
                <a:ext uri="{FF2B5EF4-FFF2-40B4-BE49-F238E27FC236}">
                  <a16:creationId xmlns:a16="http://schemas.microsoft.com/office/drawing/2014/main" id="{BCDB34B3-D348-476E-BE7F-1139370F43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097773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02500-5727-C045-B8DE-985D4A284342}"/>
              </a:ext>
            </a:extLst>
          </p:cNvPr>
          <p:cNvSpPr>
            <a:spLocks noGrp="1"/>
          </p:cNvSpPr>
          <p:nvPr>
            <p:ph type="title"/>
          </p:nvPr>
        </p:nvSpPr>
        <p:spPr/>
        <p:txBody>
          <a:bodyPr/>
          <a:lstStyle/>
          <a:p>
            <a:r>
              <a:rPr lang="en-US" dirty="0"/>
              <a:t>Other allergies: </a:t>
            </a:r>
          </a:p>
        </p:txBody>
      </p:sp>
      <p:sp>
        <p:nvSpPr>
          <p:cNvPr id="3" name="Content Placeholder 2">
            <a:extLst>
              <a:ext uri="{FF2B5EF4-FFF2-40B4-BE49-F238E27FC236}">
                <a16:creationId xmlns:a16="http://schemas.microsoft.com/office/drawing/2014/main" id="{D55AFD37-E8CB-9E4A-2426-81754B0CC783}"/>
              </a:ext>
            </a:extLst>
          </p:cNvPr>
          <p:cNvSpPr>
            <a:spLocks noGrp="1"/>
          </p:cNvSpPr>
          <p:nvPr>
            <p:ph idx="1"/>
          </p:nvPr>
        </p:nvSpPr>
        <p:spPr/>
        <p:txBody>
          <a:bodyPr/>
          <a:lstStyle/>
          <a:p>
            <a:pPr algn="l"/>
            <a:r>
              <a:rPr lang="en-US" b="0" i="0" dirty="0">
                <a:solidFill>
                  <a:srgbClr val="FF0000"/>
                </a:solidFill>
                <a:effectLst/>
                <a:latin typeface="Helvetica Neue"/>
              </a:rPr>
              <a:t>Gelatin Allergy</a:t>
            </a:r>
          </a:p>
          <a:p>
            <a:pPr algn="l"/>
            <a:r>
              <a:rPr lang="en-US" b="0" i="0" dirty="0">
                <a:solidFill>
                  <a:srgbClr val="243B53"/>
                </a:solidFill>
                <a:effectLst/>
                <a:latin typeface="Helvetica Neue"/>
              </a:rPr>
              <a:t>Gelatin is a by-product formed from boiling an animal's skin or connective tissue. Allergic reactions to gelatin are rare, which is good since porcine (pig) gelatin is commonly used in vaccines. People who are allergic to gelatin have to seek out vaccines without this type of ingredient.</a:t>
            </a:r>
          </a:p>
          <a:p>
            <a:pPr algn="l"/>
            <a:r>
              <a:rPr lang="en-US" b="0" i="0" dirty="0">
                <a:solidFill>
                  <a:srgbClr val="FF0000"/>
                </a:solidFill>
                <a:effectLst/>
                <a:latin typeface="Helvetica Neue"/>
              </a:rPr>
              <a:t>Seed Allergy</a:t>
            </a:r>
          </a:p>
          <a:p>
            <a:pPr algn="l"/>
            <a:r>
              <a:rPr lang="en-US" b="0" i="0" dirty="0">
                <a:solidFill>
                  <a:srgbClr val="243B53"/>
                </a:solidFill>
                <a:effectLst/>
                <a:latin typeface="Helvetica Neue"/>
              </a:rPr>
              <a:t>Sesame, sunflower, and poppy seeds can produce a severe reaction in about 0.1 percent of the American population. This is important because they can be used in bakery and bread products and even hair care products. Fortunately, the way some seeds are processed removes allergy-causing proteins from the oil.</a:t>
            </a:r>
          </a:p>
          <a:p>
            <a:pPr algn="l"/>
            <a:endParaRPr lang="en-US" b="0" i="0" dirty="0">
              <a:solidFill>
                <a:srgbClr val="243B53"/>
              </a:solidFill>
              <a:effectLst/>
              <a:latin typeface="Helvetica Neue"/>
            </a:endParaRPr>
          </a:p>
          <a:p>
            <a:endParaRPr lang="en-US" dirty="0"/>
          </a:p>
        </p:txBody>
      </p:sp>
    </p:spTree>
    <p:extLst>
      <p:ext uri="{BB962C8B-B14F-4D97-AF65-F5344CB8AC3E}">
        <p14:creationId xmlns:p14="http://schemas.microsoft.com/office/powerpoint/2010/main" val="8205159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32" name="Rectangle 17414">
            <a:extLst>
              <a:ext uri="{FF2B5EF4-FFF2-40B4-BE49-F238E27FC236}">
                <a16:creationId xmlns:a16="http://schemas.microsoft.com/office/drawing/2014/main" id="{51A01047-632B-4F57-9CDB-AA680D5BBB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33" name="Rectangle 5">
            <a:extLst>
              <a:ext uri="{FF2B5EF4-FFF2-40B4-BE49-F238E27FC236}">
                <a16:creationId xmlns:a16="http://schemas.microsoft.com/office/drawing/2014/main" id="{48EF695B-E7DE-4164-862A-9CD06DFB0E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900" y="723900"/>
            <a:ext cx="4580642"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121735-3058-8FE0-56A8-35D986CA7B6D}"/>
              </a:ext>
            </a:extLst>
          </p:cNvPr>
          <p:cNvSpPr>
            <a:spLocks noGrp="1"/>
          </p:cNvSpPr>
          <p:nvPr>
            <p:ph type="title"/>
          </p:nvPr>
        </p:nvSpPr>
        <p:spPr>
          <a:xfrm>
            <a:off x="1038883" y="1000366"/>
            <a:ext cx="3995397" cy="1239627"/>
          </a:xfrm>
        </p:spPr>
        <p:txBody>
          <a:bodyPr anchor="b">
            <a:normAutofit/>
          </a:bodyPr>
          <a:lstStyle/>
          <a:p>
            <a:pPr algn="ctr"/>
            <a:r>
              <a:rPr lang="en-US"/>
              <a:t>Spice and Fruit and Vegetable allergies </a:t>
            </a:r>
          </a:p>
        </p:txBody>
      </p:sp>
      <p:sp>
        <p:nvSpPr>
          <p:cNvPr id="3" name="Content Placeholder 2">
            <a:extLst>
              <a:ext uri="{FF2B5EF4-FFF2-40B4-BE49-F238E27FC236}">
                <a16:creationId xmlns:a16="http://schemas.microsoft.com/office/drawing/2014/main" id="{B68B5D0B-4F51-DF76-74C0-79D7B28556D1}"/>
              </a:ext>
            </a:extLst>
          </p:cNvPr>
          <p:cNvSpPr>
            <a:spLocks noGrp="1"/>
          </p:cNvSpPr>
          <p:nvPr>
            <p:ph idx="1"/>
          </p:nvPr>
        </p:nvSpPr>
        <p:spPr>
          <a:xfrm>
            <a:off x="1096144" y="2884395"/>
            <a:ext cx="3862062" cy="2469140"/>
          </a:xfrm>
        </p:spPr>
        <p:txBody>
          <a:bodyPr>
            <a:normAutofit/>
          </a:bodyPr>
          <a:lstStyle/>
          <a:p>
            <a:pPr algn="ctr">
              <a:lnSpc>
                <a:spcPct val="100000"/>
              </a:lnSpc>
            </a:pPr>
            <a:r>
              <a:rPr lang="en-US" sz="1100">
                <a:latin typeface="Arial" panose="020B0604020202020204" pitchFamily="34" charset="0"/>
                <a:cs typeface="Arial" panose="020B0604020202020204" pitchFamily="34" charset="0"/>
              </a:rPr>
              <a:t>Spice Allergy</a:t>
            </a:r>
            <a:endParaRPr lang="en-US" sz="1100" b="0" i="0">
              <a:effectLst/>
              <a:latin typeface="Arial" panose="020B0604020202020204" pitchFamily="34" charset="0"/>
              <a:cs typeface="Arial" panose="020B0604020202020204" pitchFamily="34" charset="0"/>
            </a:endParaRPr>
          </a:p>
          <a:p>
            <a:pPr algn="ctr">
              <a:lnSpc>
                <a:spcPct val="100000"/>
              </a:lnSpc>
            </a:pPr>
            <a:r>
              <a:rPr lang="en-US" sz="1100" b="0" i="0">
                <a:effectLst/>
                <a:latin typeface="Arial" panose="020B0604020202020204" pitchFamily="34" charset="0"/>
                <a:cs typeface="Arial" panose="020B0604020202020204" pitchFamily="34" charset="0"/>
              </a:rPr>
              <a:t>Coriander, garlic and mustard allergies are rare and typically mild. People who are already sensitive to </a:t>
            </a:r>
            <a:r>
              <a:rPr lang="en-US" sz="1100" b="0" i="0" err="1">
                <a:effectLst/>
                <a:latin typeface="Arial" panose="020B0604020202020204" pitchFamily="34" charset="0"/>
                <a:cs typeface="Arial" panose="020B0604020202020204" pitchFamily="34" charset="0"/>
              </a:rPr>
              <a:t>mugwort</a:t>
            </a:r>
            <a:r>
              <a:rPr lang="en-US" sz="1100" b="0" i="0">
                <a:effectLst/>
                <a:latin typeface="Arial" panose="020B0604020202020204" pitchFamily="34" charset="0"/>
                <a:cs typeface="Arial" panose="020B0604020202020204" pitchFamily="34" charset="0"/>
              </a:rPr>
              <a:t> and/or birch pollen in the environment, however, may develop a spice allergy quicker than others.</a:t>
            </a:r>
          </a:p>
          <a:p>
            <a:pPr algn="ctr">
              <a:lnSpc>
                <a:spcPct val="100000"/>
              </a:lnSpc>
            </a:pPr>
            <a:r>
              <a:rPr lang="en-US" sz="1100" b="0" i="0">
                <a:effectLst/>
                <a:latin typeface="Arial" panose="020B0604020202020204" pitchFamily="34" charset="0"/>
                <a:cs typeface="Arial" panose="020B0604020202020204" pitchFamily="34" charset="0"/>
              </a:rPr>
              <a:t>Fruits and Vegetables</a:t>
            </a:r>
          </a:p>
          <a:p>
            <a:pPr algn="ctr">
              <a:lnSpc>
                <a:spcPct val="100000"/>
              </a:lnSpc>
            </a:pPr>
            <a:r>
              <a:rPr lang="en-US" sz="1100" b="0" i="0">
                <a:effectLst/>
                <a:latin typeface="Arial" panose="020B0604020202020204" pitchFamily="34" charset="0"/>
                <a:cs typeface="Arial" panose="020B0604020202020204" pitchFamily="34" charset="0"/>
              </a:rPr>
              <a:t>People who are allergic to fruits and vegetables like apples, carrots, peaches, plums, tomatoes and bananas are often diagnosed with Oral Allergy Syndrome.</a:t>
            </a:r>
            <a:r>
              <a:rPr lang="en-US" sz="1100" b="0" i="0" baseline="30000">
                <a:effectLst/>
                <a:latin typeface="Arial" panose="020B0604020202020204" pitchFamily="34" charset="0"/>
                <a:cs typeface="Arial" panose="020B0604020202020204" pitchFamily="34" charset="0"/>
              </a:rPr>
              <a:t>[1]</a:t>
            </a:r>
          </a:p>
          <a:p>
            <a:pPr algn="ctr">
              <a:lnSpc>
                <a:spcPct val="100000"/>
              </a:lnSpc>
            </a:pPr>
            <a:endParaRPr lang="en-US" sz="1100"/>
          </a:p>
        </p:txBody>
      </p:sp>
      <p:pic>
        <p:nvPicPr>
          <p:cNvPr id="17410" name="Picture 2" descr="Latex Allergy and Foods | Allergy &amp; Asthma Network">
            <a:extLst>
              <a:ext uri="{FF2B5EF4-FFF2-40B4-BE49-F238E27FC236}">
                <a16:creationId xmlns:a16="http://schemas.microsoft.com/office/drawing/2014/main" id="{8F328077-3532-DDE9-4223-7FBA22F87C7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05500" y="1228109"/>
            <a:ext cx="5715000" cy="4486275"/>
          </a:xfrm>
          <a:prstGeom prst="rect">
            <a:avLst/>
          </a:prstGeom>
          <a:noFill/>
          <a:extLst>
            <a:ext uri="{909E8E84-426E-40DD-AFC4-6F175D3DCCD1}">
              <a14:hiddenFill xmlns:a14="http://schemas.microsoft.com/office/drawing/2010/main">
                <a:solidFill>
                  <a:srgbClr val="FFFFFF"/>
                </a:solidFill>
              </a14:hiddenFill>
            </a:ext>
          </a:extLst>
        </p:spPr>
      </p:pic>
      <p:grpSp>
        <p:nvGrpSpPr>
          <p:cNvPr id="17434" name="Group 17418">
            <a:extLst>
              <a:ext uri="{FF2B5EF4-FFF2-40B4-BE49-F238E27FC236}">
                <a16:creationId xmlns:a16="http://schemas.microsoft.com/office/drawing/2014/main" id="{D5ADB088-C125-457F-9C61-DFE21DCEF4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80479" y="2543656"/>
            <a:ext cx="867485" cy="115439"/>
            <a:chOff x="8910933" y="1861308"/>
            <a:chExt cx="867485" cy="115439"/>
          </a:xfrm>
        </p:grpSpPr>
        <p:sp>
          <p:nvSpPr>
            <p:cNvPr id="17435" name="Rectangle 17419">
              <a:extLst>
                <a:ext uri="{FF2B5EF4-FFF2-40B4-BE49-F238E27FC236}">
                  <a16:creationId xmlns:a16="http://schemas.microsoft.com/office/drawing/2014/main" id="{6DE177E3-7A50-4A27-B466-79375BA19D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436" name="Straight Connector 17420">
              <a:extLst>
                <a:ext uri="{FF2B5EF4-FFF2-40B4-BE49-F238E27FC236}">
                  <a16:creationId xmlns:a16="http://schemas.microsoft.com/office/drawing/2014/main" id="{6F53D207-3550-41FA-BBC0-A5220E7346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422" name="Straight Connector 17421">
              <a:extLst>
                <a:ext uri="{FF2B5EF4-FFF2-40B4-BE49-F238E27FC236}">
                  <a16:creationId xmlns:a16="http://schemas.microsoft.com/office/drawing/2014/main" id="{6EF5A581-4EC8-4E1B-BF64-8A1FE8530F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17932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0903" y="159026"/>
            <a:ext cx="5778697" cy="654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9A8B25-2367-C63A-5229-85B4632085C5}"/>
              </a:ext>
            </a:extLst>
          </p:cNvPr>
          <p:cNvSpPr>
            <a:spLocks noGrp="1"/>
          </p:cNvSpPr>
          <p:nvPr>
            <p:ph type="title"/>
          </p:nvPr>
        </p:nvSpPr>
        <p:spPr>
          <a:xfrm>
            <a:off x="6849264" y="733100"/>
            <a:ext cx="4618836" cy="1275669"/>
          </a:xfrm>
        </p:spPr>
        <p:txBody>
          <a:bodyPr anchor="b">
            <a:normAutofit/>
          </a:bodyPr>
          <a:lstStyle/>
          <a:p>
            <a:pPr algn="ctr">
              <a:lnSpc>
                <a:spcPct val="100000"/>
              </a:lnSpc>
            </a:pPr>
            <a:r>
              <a:rPr lang="en-US" sz="2500" b="0" i="0">
                <a:effectLst/>
                <a:latin typeface="Helvetica Neue"/>
              </a:rPr>
              <a:t>Food allergy vs. food allergen</a:t>
            </a:r>
            <a:br>
              <a:rPr lang="en-US" sz="2500" b="0" i="0">
                <a:effectLst/>
                <a:latin typeface="Helvetica Neue"/>
              </a:rPr>
            </a:br>
            <a:endParaRPr lang="en-US" sz="2500"/>
          </a:p>
        </p:txBody>
      </p:sp>
      <p:sp>
        <p:nvSpPr>
          <p:cNvPr id="3" name="Content Placeholder 2">
            <a:extLst>
              <a:ext uri="{FF2B5EF4-FFF2-40B4-BE49-F238E27FC236}">
                <a16:creationId xmlns:a16="http://schemas.microsoft.com/office/drawing/2014/main" id="{2F9C457F-363E-3EA1-9E08-B6CB5095C5CA}"/>
              </a:ext>
            </a:extLst>
          </p:cNvPr>
          <p:cNvSpPr>
            <a:spLocks noGrp="1"/>
          </p:cNvSpPr>
          <p:nvPr>
            <p:ph idx="1"/>
          </p:nvPr>
        </p:nvSpPr>
        <p:spPr>
          <a:xfrm>
            <a:off x="7182615" y="2216151"/>
            <a:ext cx="3943575" cy="3390900"/>
          </a:xfrm>
        </p:spPr>
        <p:txBody>
          <a:bodyPr anchor="t">
            <a:normAutofit/>
          </a:bodyPr>
          <a:lstStyle/>
          <a:p>
            <a:pPr algn="ctr"/>
            <a:r>
              <a:rPr lang="en-US" b="0" i="0">
                <a:effectLst/>
                <a:latin typeface="Helvetica Neue"/>
              </a:rPr>
              <a:t>A food allergen causes a food allergy, which is an abnormal immune response to food. A food allergy, on the other hand, is the body's response to a food allergen.</a:t>
            </a:r>
          </a:p>
          <a:p>
            <a:pPr algn="ctr"/>
            <a:endParaRPr lang="en-US"/>
          </a:p>
        </p:txBody>
      </p:sp>
      <p:pic>
        <p:nvPicPr>
          <p:cNvPr id="5" name="Picture 4" descr="Assorted piles of beans and legumes">
            <a:extLst>
              <a:ext uri="{FF2B5EF4-FFF2-40B4-BE49-F238E27FC236}">
                <a16:creationId xmlns:a16="http://schemas.microsoft.com/office/drawing/2014/main" id="{54EE1143-8FAE-4A2F-036C-67592EEA871F}"/>
              </a:ext>
            </a:extLst>
          </p:cNvPr>
          <p:cNvPicPr>
            <a:picLocks noChangeAspect="1"/>
          </p:cNvPicPr>
          <p:nvPr/>
        </p:nvPicPr>
        <p:blipFill rotWithShape="1">
          <a:blip r:embed="rId2">
            <a:alphaModFix/>
          </a:blip>
          <a:srcRect l="26713" r="13953" b="-1"/>
          <a:stretch/>
        </p:blipFill>
        <p:spPr>
          <a:xfrm>
            <a:off x="1682" y="10"/>
            <a:ext cx="6096000" cy="6857990"/>
          </a:xfrm>
          <a:prstGeom prst="rect">
            <a:avLst/>
          </a:prstGeom>
        </p:spPr>
      </p:pic>
      <p:grpSp>
        <p:nvGrpSpPr>
          <p:cNvPr id="15" name="Group 14">
            <a:extLst>
              <a:ext uri="{FF2B5EF4-FFF2-40B4-BE49-F238E27FC236}">
                <a16:creationId xmlns:a16="http://schemas.microsoft.com/office/drawing/2014/main" id="{53745597-CF0F-4C14-83C4-612B382A90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10258" y="5849932"/>
            <a:ext cx="867485" cy="115439"/>
            <a:chOff x="8910933" y="1861308"/>
            <a:chExt cx="867485" cy="115439"/>
          </a:xfrm>
        </p:grpSpPr>
        <p:sp>
          <p:nvSpPr>
            <p:cNvPr id="16" name="Rectangle 15">
              <a:extLst>
                <a:ext uri="{FF2B5EF4-FFF2-40B4-BE49-F238E27FC236}">
                  <a16:creationId xmlns:a16="http://schemas.microsoft.com/office/drawing/2014/main" id="{471CB755-D435-4BD8-A3DB-B304ED0E7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7" name="Straight Connector 16">
              <a:extLst>
                <a:ext uri="{FF2B5EF4-FFF2-40B4-BE49-F238E27FC236}">
                  <a16:creationId xmlns:a16="http://schemas.microsoft.com/office/drawing/2014/main" id="{0B7F2CAE-48A1-4EAD-BDD1-4DA217AC0FF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FB73A0-9D61-4989-BA5F-7EF6308D86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545116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A6755-4DD4-53EE-A479-1527FFDDE093}"/>
              </a:ext>
            </a:extLst>
          </p:cNvPr>
          <p:cNvSpPr>
            <a:spLocks noGrp="1"/>
          </p:cNvSpPr>
          <p:nvPr>
            <p:ph type="title"/>
          </p:nvPr>
        </p:nvSpPr>
        <p:spPr/>
        <p:txBody>
          <a:bodyPr/>
          <a:lstStyle/>
          <a:p>
            <a:r>
              <a:rPr lang="en-US" b="0" i="0" dirty="0">
                <a:solidFill>
                  <a:srgbClr val="243B53"/>
                </a:solidFill>
                <a:effectLst/>
                <a:latin typeface="Helvetica Neue"/>
              </a:rPr>
              <a:t>How long do allergic reactions take?</a:t>
            </a:r>
            <a:br>
              <a:rPr lang="en-US" b="0" i="0" dirty="0">
                <a:solidFill>
                  <a:srgbClr val="243B53"/>
                </a:solidFill>
                <a:effectLst/>
                <a:latin typeface="Helvetica Neue"/>
              </a:rPr>
            </a:br>
            <a:endParaRPr lang="en-US" dirty="0"/>
          </a:p>
        </p:txBody>
      </p:sp>
      <p:sp>
        <p:nvSpPr>
          <p:cNvPr id="3" name="Content Placeholder 2">
            <a:extLst>
              <a:ext uri="{FF2B5EF4-FFF2-40B4-BE49-F238E27FC236}">
                <a16:creationId xmlns:a16="http://schemas.microsoft.com/office/drawing/2014/main" id="{B6B2B747-0E38-B252-4A76-F05210485565}"/>
              </a:ext>
            </a:extLst>
          </p:cNvPr>
          <p:cNvSpPr>
            <a:spLocks noGrp="1"/>
          </p:cNvSpPr>
          <p:nvPr>
            <p:ph idx="1"/>
          </p:nvPr>
        </p:nvSpPr>
        <p:spPr/>
        <p:txBody>
          <a:bodyPr/>
          <a:lstStyle/>
          <a:p>
            <a:r>
              <a:rPr lang="en-US" b="0" i="0" dirty="0">
                <a:solidFill>
                  <a:srgbClr val="243B53"/>
                </a:solidFill>
                <a:effectLst/>
                <a:latin typeface="Arial" panose="020B0604020202020204" pitchFamily="34" charset="0"/>
                <a:cs typeface="Arial" panose="020B0604020202020204" pitchFamily="34" charset="0"/>
              </a:rPr>
              <a:t>Almost all severe allergic reactions occur within seconds or minutes after a person has been exposed to an allergen. Anaphylaxis is an example. And without treatment, the condition could worsen and cause death within just 15 minutes. Allergens that typically occur after food is consumed could occur after several hours. Only in very rare cases do reactions develop after 24 hours</a:t>
            </a:r>
            <a:r>
              <a:rPr lang="en-US" b="0" i="0" dirty="0">
                <a:solidFill>
                  <a:srgbClr val="243B53"/>
                </a:solidFill>
                <a:effectLst/>
                <a:latin typeface="Helvetica Neue"/>
              </a:rPr>
              <a:t>.</a:t>
            </a:r>
            <a:endParaRPr lang="en-US" dirty="0"/>
          </a:p>
        </p:txBody>
      </p:sp>
      <p:pic>
        <p:nvPicPr>
          <p:cNvPr id="18434" name="Picture 2" descr="More than 26 million U.S. adults have food allergies, study says |  2019-01-07 | Baking Business">
            <a:extLst>
              <a:ext uri="{FF2B5EF4-FFF2-40B4-BE49-F238E27FC236}">
                <a16:creationId xmlns:a16="http://schemas.microsoft.com/office/drawing/2014/main" id="{E703A658-7B0E-49D8-29F1-7E0875C5D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1913" y="3932362"/>
            <a:ext cx="3529012" cy="2348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25766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E5B7B-9D3A-AB03-6200-225CC7A12702}"/>
              </a:ext>
            </a:extLst>
          </p:cNvPr>
          <p:cNvSpPr>
            <a:spLocks noGrp="1"/>
          </p:cNvSpPr>
          <p:nvPr>
            <p:ph type="title"/>
          </p:nvPr>
        </p:nvSpPr>
        <p:spPr/>
        <p:txBody>
          <a:bodyPr/>
          <a:lstStyle/>
          <a:p>
            <a:r>
              <a:rPr lang="en-US" b="0" i="0" dirty="0">
                <a:solidFill>
                  <a:srgbClr val="243B53"/>
                </a:solidFill>
                <a:effectLst/>
                <a:latin typeface="Helvetica Neue"/>
              </a:rPr>
              <a:t>Cures/Treatments/Medications</a:t>
            </a:r>
            <a:br>
              <a:rPr lang="en-US" b="0" i="0" dirty="0">
                <a:solidFill>
                  <a:srgbClr val="243B53"/>
                </a:solidFill>
                <a:effectLst/>
                <a:latin typeface="Helvetica Neue"/>
              </a:rPr>
            </a:br>
            <a:endParaRPr lang="en-US" dirty="0"/>
          </a:p>
        </p:txBody>
      </p:sp>
      <p:sp>
        <p:nvSpPr>
          <p:cNvPr id="3" name="Content Placeholder 2">
            <a:extLst>
              <a:ext uri="{FF2B5EF4-FFF2-40B4-BE49-F238E27FC236}">
                <a16:creationId xmlns:a16="http://schemas.microsoft.com/office/drawing/2014/main" id="{064248C3-8FB4-D35E-55CD-63852763E123}"/>
              </a:ext>
            </a:extLst>
          </p:cNvPr>
          <p:cNvSpPr>
            <a:spLocks noGrp="1"/>
          </p:cNvSpPr>
          <p:nvPr>
            <p:ph idx="1"/>
          </p:nvPr>
        </p:nvSpPr>
        <p:spPr/>
        <p:txBody>
          <a:bodyPr>
            <a:normAutofit fontScale="70000" lnSpcReduction="20000"/>
          </a:bodyPr>
          <a:lstStyle/>
          <a:p>
            <a:pPr algn="l"/>
            <a:r>
              <a:rPr lang="en-US" sz="2800" b="0" i="0" dirty="0">
                <a:solidFill>
                  <a:srgbClr val="243B53"/>
                </a:solidFill>
                <a:effectLst/>
                <a:latin typeface="Helvetica Neue"/>
              </a:rPr>
              <a:t>The most common treatment for food allergies is avoidance of the foods that trigger them. That includes avoiding both consumption and touch. Allergens can enter the body after someone touches a food product or the surface that the product contacted, and then touches their eyes or nose. It can also even mean avoiding inhaling specific spices.</a:t>
            </a:r>
          </a:p>
          <a:p>
            <a:pPr algn="l"/>
            <a:r>
              <a:rPr lang="en-US" sz="2800" b="0" i="0" dirty="0">
                <a:solidFill>
                  <a:srgbClr val="243B53"/>
                </a:solidFill>
                <a:effectLst/>
                <a:latin typeface="Helvetica Neue"/>
              </a:rPr>
              <a:t>Unfortunately, it isn't always easy to avoid these allergens because companies don't always have to declare their presence on food labels. This makes it extremely important for people with food allergies to have the necessary medications on hand.</a:t>
            </a:r>
          </a:p>
          <a:p>
            <a:pPr algn="l"/>
            <a:endParaRPr lang="en-US" sz="2800" baseline="30000" dirty="0">
              <a:solidFill>
                <a:srgbClr val="243B53"/>
              </a:solidFill>
              <a:latin typeface="Helvetica Neue"/>
            </a:endParaRPr>
          </a:p>
          <a:p>
            <a:pPr algn="l">
              <a:buFont typeface="+mj-lt"/>
              <a:buAutoNum type="arabicPeriod"/>
            </a:pPr>
            <a:r>
              <a:rPr lang="en-US" b="0" i="0" u="none" strike="noStrike" dirty="0">
                <a:solidFill>
                  <a:srgbClr val="0D6EFD"/>
                </a:solidFill>
                <a:effectLst/>
                <a:latin typeface="Helvetica Neue"/>
                <a:hlinkClick r:id="rId2"/>
              </a:rPr>
              <a:t>https://www.drugs.com/monograph/epinephrine-systemic.html</a:t>
            </a:r>
            <a:endParaRPr lang="en-US" b="0" i="0" dirty="0">
              <a:solidFill>
                <a:srgbClr val="243B53"/>
              </a:solidFill>
              <a:effectLst/>
              <a:latin typeface="Helvetica Neue"/>
            </a:endParaRPr>
          </a:p>
          <a:p>
            <a:pPr algn="l">
              <a:buFont typeface="+mj-lt"/>
              <a:buAutoNum type="arabicPeriod"/>
            </a:pPr>
            <a:r>
              <a:rPr lang="en-US" b="0" i="0" dirty="0">
                <a:solidFill>
                  <a:srgbClr val="243B53"/>
                </a:solidFill>
                <a:effectLst/>
                <a:latin typeface="Helvetica Neue"/>
              </a:rPr>
              <a:t>"European Food Allergy and </a:t>
            </a:r>
            <a:r>
              <a:rPr lang="en-US" b="0" i="0" dirty="0" err="1">
                <a:solidFill>
                  <a:srgbClr val="243B53"/>
                </a:solidFill>
                <a:effectLst/>
                <a:latin typeface="Helvetica Neue"/>
              </a:rPr>
              <a:t>Anaphalaxis</a:t>
            </a:r>
            <a:r>
              <a:rPr lang="en-US" b="0" i="0" dirty="0">
                <a:solidFill>
                  <a:srgbClr val="243B53"/>
                </a:solidFill>
                <a:effectLst/>
                <a:latin typeface="Helvetica Neue"/>
              </a:rPr>
              <a:t> Public Declaration". the European Academy of Allergy and Clinical Immunology (EAACI).</a:t>
            </a:r>
          </a:p>
          <a:p>
            <a:pPr algn="l">
              <a:buFont typeface="+mj-lt"/>
              <a:buAutoNum type="arabicPeriod"/>
            </a:pPr>
            <a:r>
              <a:rPr lang="en-US" b="0" i="0" dirty="0" err="1">
                <a:solidFill>
                  <a:srgbClr val="243B53"/>
                </a:solidFill>
                <a:effectLst/>
                <a:latin typeface="Helvetica Neue"/>
              </a:rPr>
              <a:t>Sicherer</a:t>
            </a:r>
            <a:r>
              <a:rPr lang="en-US" b="0" i="0" dirty="0">
                <a:solidFill>
                  <a:srgbClr val="243B53"/>
                </a:solidFill>
                <a:effectLst/>
                <a:latin typeface="Helvetica Neue"/>
              </a:rPr>
              <a:t> 2006, p. 131</a:t>
            </a:r>
          </a:p>
          <a:p>
            <a:pPr algn="l"/>
            <a:endParaRPr lang="en-US" b="0" i="0" dirty="0">
              <a:solidFill>
                <a:srgbClr val="243B53"/>
              </a:solidFill>
              <a:effectLst/>
              <a:latin typeface="Helvetica Neue"/>
            </a:endParaRPr>
          </a:p>
          <a:p>
            <a:endParaRPr lang="en-US" dirty="0"/>
          </a:p>
        </p:txBody>
      </p:sp>
    </p:spTree>
    <p:extLst>
      <p:ext uri="{BB962C8B-B14F-4D97-AF65-F5344CB8AC3E}">
        <p14:creationId xmlns:p14="http://schemas.microsoft.com/office/powerpoint/2010/main" val="27180131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1E230-AEB0-2124-0E54-660B5E526B48}"/>
              </a:ext>
            </a:extLst>
          </p:cNvPr>
          <p:cNvSpPr>
            <a:spLocks noGrp="1"/>
          </p:cNvSpPr>
          <p:nvPr>
            <p:ph type="title"/>
          </p:nvPr>
        </p:nvSpPr>
        <p:spPr/>
        <p:txBody>
          <a:bodyPr/>
          <a:lstStyle/>
          <a:p>
            <a:r>
              <a:rPr lang="en-US" dirty="0"/>
              <a:t>Medications to treat allergens: </a:t>
            </a:r>
          </a:p>
        </p:txBody>
      </p:sp>
      <p:sp>
        <p:nvSpPr>
          <p:cNvPr id="3" name="Content Placeholder 2">
            <a:extLst>
              <a:ext uri="{FF2B5EF4-FFF2-40B4-BE49-F238E27FC236}">
                <a16:creationId xmlns:a16="http://schemas.microsoft.com/office/drawing/2014/main" id="{0DB5E136-6876-27B2-AB99-FB13A5961B14}"/>
              </a:ext>
            </a:extLst>
          </p:cNvPr>
          <p:cNvSpPr>
            <a:spLocks noGrp="1"/>
          </p:cNvSpPr>
          <p:nvPr>
            <p:ph idx="1"/>
          </p:nvPr>
        </p:nvSpPr>
        <p:spPr/>
        <p:txBody>
          <a:bodyPr>
            <a:normAutofit fontScale="70000" lnSpcReduction="20000"/>
          </a:bodyPr>
          <a:lstStyle/>
          <a:p>
            <a:pPr algn="l"/>
            <a:r>
              <a:rPr lang="en-US" sz="2000" b="0" i="0" dirty="0">
                <a:solidFill>
                  <a:srgbClr val="243B53"/>
                </a:solidFill>
                <a:effectLst/>
                <a:latin typeface="Helvetica Neue"/>
              </a:rPr>
              <a:t>Epinephrine</a:t>
            </a:r>
          </a:p>
          <a:p>
            <a:pPr algn="l"/>
            <a:r>
              <a:rPr lang="en-US" sz="2000" b="0" i="0" dirty="0">
                <a:solidFill>
                  <a:srgbClr val="243B53"/>
                </a:solidFill>
                <a:effectLst/>
                <a:latin typeface="Helvetica Neue"/>
              </a:rPr>
              <a:t>Epinephrine is used to treat anaphylaxis.</a:t>
            </a:r>
            <a:r>
              <a:rPr lang="en-US" sz="2000" b="0" i="0" baseline="30000" dirty="0">
                <a:solidFill>
                  <a:srgbClr val="243B53"/>
                </a:solidFill>
                <a:effectLst/>
                <a:latin typeface="Helvetica Neue"/>
              </a:rPr>
              <a:t>[1]</a:t>
            </a:r>
            <a:r>
              <a:rPr lang="en-US" sz="2000" b="0" i="0" dirty="0">
                <a:solidFill>
                  <a:srgbClr val="243B53"/>
                </a:solidFill>
                <a:effectLst/>
                <a:latin typeface="Helvetica Neue"/>
              </a:rPr>
              <a:t> It's required immediately after coming into contact with an allergen -- often with a second dose. Additional treatment such as antihistamines and steroids may be administered in an emergency room.</a:t>
            </a:r>
            <a:r>
              <a:rPr lang="en-US" sz="2000" b="0" i="0" baseline="30000" dirty="0">
                <a:solidFill>
                  <a:srgbClr val="243B53"/>
                </a:solidFill>
                <a:effectLst/>
                <a:latin typeface="Helvetica Neue"/>
              </a:rPr>
              <a:t>[2]</a:t>
            </a:r>
            <a:endParaRPr lang="en-US" sz="2000" b="0" i="0" dirty="0">
              <a:solidFill>
                <a:srgbClr val="243B53"/>
              </a:solidFill>
              <a:effectLst/>
              <a:latin typeface="Helvetica Neue"/>
            </a:endParaRPr>
          </a:p>
          <a:p>
            <a:pPr algn="l"/>
            <a:r>
              <a:rPr lang="en-US" sz="2000" b="0" i="0" dirty="0">
                <a:solidFill>
                  <a:srgbClr val="243B53"/>
                </a:solidFill>
                <a:effectLst/>
                <a:latin typeface="Helvetica Neue"/>
              </a:rPr>
              <a:t>On hand, portable, single-dose epinephrine autoinjectors can be used while a person is being transported to a hospital. And it works by reducing swelling and obstruction in the airway and improving blood circulation. In fact, if taken immediately after a severe reaction, it can reverse the effects of anaphylaxis.</a:t>
            </a:r>
          </a:p>
          <a:p>
            <a:pPr algn="l"/>
            <a:r>
              <a:rPr lang="en-US" sz="2000" b="0" i="0" dirty="0">
                <a:solidFill>
                  <a:srgbClr val="243B53"/>
                </a:solidFill>
                <a:effectLst/>
                <a:latin typeface="Helvetica Neue"/>
              </a:rPr>
              <a:t>Antihistamines</a:t>
            </a:r>
          </a:p>
          <a:p>
            <a:pPr algn="l"/>
            <a:r>
              <a:rPr lang="en-US" sz="2000" b="0" i="0" dirty="0">
                <a:solidFill>
                  <a:srgbClr val="243B53"/>
                </a:solidFill>
                <a:effectLst/>
                <a:latin typeface="Helvetica Neue"/>
              </a:rPr>
              <a:t>Antihistamines are used to relieve mild symptoms of an allergic reaction. But they're ineffective against all the symptoms of anaphylaxis. They work by (1) blocking histamine, which dilates blood vessels, and (2) affecting sensory nerve terminals, which causes itchiness. Diphenhydramine is the most common antihistamine administered for food allergies.</a:t>
            </a:r>
          </a:p>
          <a:p>
            <a:pPr algn="l"/>
            <a:r>
              <a:rPr lang="en-US" sz="2000" b="0" i="0" dirty="0">
                <a:solidFill>
                  <a:srgbClr val="243B53"/>
                </a:solidFill>
                <a:effectLst/>
                <a:latin typeface="Helvetica Neue"/>
              </a:rPr>
              <a:t>Steroids</a:t>
            </a:r>
          </a:p>
          <a:p>
            <a:pPr algn="l"/>
            <a:r>
              <a:rPr lang="en-US" sz="2000" b="0" i="0" dirty="0">
                <a:solidFill>
                  <a:srgbClr val="243B53"/>
                </a:solidFill>
                <a:effectLst/>
                <a:latin typeface="Helvetica Neue"/>
              </a:rPr>
              <a:t>During an allergic reaction, released chemicals attack immune cells. So glucocorticoid steroids -- in the form of a nasal spray, pills, or injection -- are used to calm the cells down. But it too is ineffective against anaphylaxis. Steroids only relieve symptoms in the area in which they contact. They also delay efforts to reduce inflammation. This is because steroids in general take a long time to take effect.</a:t>
            </a:r>
            <a:r>
              <a:rPr lang="en-US" sz="2000" b="0" i="0" baseline="30000" dirty="0">
                <a:solidFill>
                  <a:srgbClr val="243B53"/>
                </a:solidFill>
                <a:effectLst/>
                <a:latin typeface="Helvetica Neue"/>
              </a:rPr>
              <a:t>[3]</a:t>
            </a:r>
          </a:p>
          <a:p>
            <a:endParaRPr lang="en-US" dirty="0"/>
          </a:p>
        </p:txBody>
      </p:sp>
    </p:spTree>
    <p:extLst>
      <p:ext uri="{BB962C8B-B14F-4D97-AF65-F5344CB8AC3E}">
        <p14:creationId xmlns:p14="http://schemas.microsoft.com/office/powerpoint/2010/main" val="30082866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97DBD41D-96EF-95F5-A4EF-3B3A59FB7EE6}"/>
              </a:ext>
            </a:extLst>
          </p:cNvPr>
          <p:cNvSpPr>
            <a:spLocks noGrp="1" noChangeArrowheads="1"/>
          </p:cNvSpPr>
          <p:nvPr>
            <p:ph type="title"/>
          </p:nvPr>
        </p:nvSpPr>
        <p:spPr bwMode="auto">
          <a:prstGeom prst="rect">
            <a:avLst/>
          </a:prstGeom>
          <a:solidFill>
            <a:srgbClr val="F0F4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243B53"/>
                </a:solidFill>
                <a:effectLst/>
                <a:latin typeface="Helvetica Neue"/>
              </a:rPr>
              <a:t>Section 3: Allergic Reaction Prevention</a:t>
            </a:r>
            <a:endParaRPr kumimoji="0" lang="en-US" altLang="en-US" sz="1600" b="0" i="0" u="none" strike="noStrike" cap="none" normalizeH="0" baseline="0">
              <a:ln>
                <a:noFill/>
              </a:ln>
              <a:solidFill>
                <a:srgbClr val="243B53"/>
              </a:solidFill>
              <a:effectLst/>
              <a:latin typeface="Helvetica Neue"/>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a:ln>
                  <a:noFill/>
                </a:ln>
                <a:solidFill>
                  <a:srgbClr val="243B53"/>
                </a:solidFill>
                <a:effectLst/>
                <a:latin typeface="Helvetica Neue"/>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563018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65" name="Rectangle 19464">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67" name="Rectangle 19466">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469" name="Rectangle 19468">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0903" y="159026"/>
            <a:ext cx="5778697" cy="654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33CD55-1CA9-E202-00A5-84D71CF14FAE}"/>
              </a:ext>
            </a:extLst>
          </p:cNvPr>
          <p:cNvSpPr>
            <a:spLocks noGrp="1"/>
          </p:cNvSpPr>
          <p:nvPr>
            <p:ph type="title"/>
          </p:nvPr>
        </p:nvSpPr>
        <p:spPr>
          <a:xfrm>
            <a:off x="6849264" y="733100"/>
            <a:ext cx="4618836" cy="1275669"/>
          </a:xfrm>
        </p:spPr>
        <p:txBody>
          <a:bodyPr anchor="b">
            <a:normAutofit/>
          </a:bodyPr>
          <a:lstStyle/>
          <a:p>
            <a:pPr algn="ctr"/>
            <a:r>
              <a:rPr lang="en-US" b="0" i="0">
                <a:effectLst/>
                <a:latin typeface="Helvetica Neue"/>
              </a:rPr>
              <a:t>Cross contamination</a:t>
            </a:r>
            <a:br>
              <a:rPr lang="en-US" b="0" i="0">
                <a:effectLst/>
                <a:latin typeface="Helvetica Neue"/>
              </a:rPr>
            </a:br>
            <a:endParaRPr lang="en-US"/>
          </a:p>
        </p:txBody>
      </p:sp>
      <p:sp>
        <p:nvSpPr>
          <p:cNvPr id="3" name="Content Placeholder 2">
            <a:extLst>
              <a:ext uri="{FF2B5EF4-FFF2-40B4-BE49-F238E27FC236}">
                <a16:creationId xmlns:a16="http://schemas.microsoft.com/office/drawing/2014/main" id="{15B598F6-2669-D38C-0D6B-21531A1C900C}"/>
              </a:ext>
            </a:extLst>
          </p:cNvPr>
          <p:cNvSpPr>
            <a:spLocks noGrp="1"/>
          </p:cNvSpPr>
          <p:nvPr>
            <p:ph idx="1"/>
          </p:nvPr>
        </p:nvSpPr>
        <p:spPr>
          <a:xfrm>
            <a:off x="7182615" y="2216151"/>
            <a:ext cx="3943575" cy="3390900"/>
          </a:xfrm>
        </p:spPr>
        <p:txBody>
          <a:bodyPr anchor="t">
            <a:normAutofit/>
          </a:bodyPr>
          <a:lstStyle/>
          <a:p>
            <a:pPr algn="ctr">
              <a:lnSpc>
                <a:spcPct val="100000"/>
              </a:lnSpc>
            </a:pPr>
            <a:r>
              <a:rPr lang="en-US" sz="1000" b="0" i="0" dirty="0">
                <a:effectLst/>
                <a:latin typeface="Helvetica Neue"/>
              </a:rPr>
              <a:t>Cross-contamination occurs when allergens transfer from one item to another. This transfer can take place during direct contact (unclean hands, foods, equipment, or equipment touching other foods), and from surfaces and sinks that have not been properly cleansed before coming into contact with other foods.</a:t>
            </a:r>
          </a:p>
          <a:p>
            <a:pPr algn="ctr">
              <a:lnSpc>
                <a:spcPct val="100000"/>
              </a:lnSpc>
            </a:pPr>
            <a:r>
              <a:rPr lang="en-US" sz="1000" b="0" i="0" dirty="0">
                <a:effectLst/>
                <a:latin typeface="Helvetica Neue"/>
              </a:rPr>
              <a:t>A good example of cross-contamination is when one cutting board is used to cut both raw chicken and raw vegetables without washing or changing the board between foods.</a:t>
            </a:r>
          </a:p>
          <a:p>
            <a:pPr algn="ctr">
              <a:lnSpc>
                <a:spcPct val="100000"/>
              </a:lnSpc>
            </a:pPr>
            <a:r>
              <a:rPr lang="en-US" sz="1000" b="0" i="0" dirty="0">
                <a:effectLst/>
                <a:latin typeface="Helvetica Neue"/>
              </a:rPr>
              <a:t>Importance of using separate cookware and oils</a:t>
            </a:r>
          </a:p>
          <a:p>
            <a:pPr algn="ctr">
              <a:lnSpc>
                <a:spcPct val="100000"/>
              </a:lnSpc>
            </a:pPr>
            <a:endParaRPr lang="en-US" sz="1000" b="0" i="0" dirty="0">
              <a:effectLst/>
              <a:latin typeface="Helvetica Neue"/>
            </a:endParaRPr>
          </a:p>
          <a:p>
            <a:pPr algn="ctr">
              <a:lnSpc>
                <a:spcPct val="100000"/>
              </a:lnSpc>
            </a:pPr>
            <a:r>
              <a:rPr lang="en-US" sz="1000" b="0" i="0" dirty="0">
                <a:effectLst/>
                <a:latin typeface="Helvetica Neue"/>
              </a:rPr>
              <a:t>Food Handling Class, North American Learning Institute, </a:t>
            </a:r>
            <a:r>
              <a:rPr lang="en-US" sz="1000" b="0" i="0" dirty="0">
                <a:effectLst/>
                <a:latin typeface="Helvetica Neue"/>
                <a:hlinkClick r:id="rId2"/>
              </a:rPr>
              <a:t>https://nalearning.org</a:t>
            </a:r>
            <a:r>
              <a:rPr lang="en-US" sz="1000" b="0" i="0" dirty="0">
                <a:effectLst/>
                <a:latin typeface="Helvetica Neue"/>
              </a:rPr>
              <a:t>.</a:t>
            </a:r>
          </a:p>
          <a:p>
            <a:pPr algn="ctr">
              <a:lnSpc>
                <a:spcPct val="100000"/>
              </a:lnSpc>
            </a:pPr>
            <a:endParaRPr lang="en-US" sz="1000" b="0" i="0" dirty="0">
              <a:effectLst/>
              <a:latin typeface="Helvetica Neue"/>
            </a:endParaRPr>
          </a:p>
          <a:p>
            <a:pPr algn="ctr">
              <a:lnSpc>
                <a:spcPct val="100000"/>
              </a:lnSpc>
            </a:pPr>
            <a:endParaRPr lang="en-US" sz="1000" dirty="0"/>
          </a:p>
        </p:txBody>
      </p:sp>
      <p:pic>
        <p:nvPicPr>
          <p:cNvPr id="19460" name="Picture 4" descr="Free Kitchen Safety Posters | Commercially Available Free Resources">
            <a:extLst>
              <a:ext uri="{FF2B5EF4-FFF2-40B4-BE49-F238E27FC236}">
                <a16:creationId xmlns:a16="http://schemas.microsoft.com/office/drawing/2014/main" id="{0F799B38-A958-1E76-C199-A0C3BAD6D507}"/>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r="2" b="20408"/>
          <a:stretch/>
        </p:blipFill>
        <p:spPr bwMode="auto">
          <a:xfrm>
            <a:off x="1682" y="10"/>
            <a:ext cx="6096000"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19471" name="Group 19470">
            <a:extLst>
              <a:ext uri="{FF2B5EF4-FFF2-40B4-BE49-F238E27FC236}">
                <a16:creationId xmlns:a16="http://schemas.microsoft.com/office/drawing/2014/main" id="{53745597-CF0F-4C14-83C4-612B382A90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10258" y="5849932"/>
            <a:ext cx="867485" cy="115439"/>
            <a:chOff x="8910933" y="1861308"/>
            <a:chExt cx="867485" cy="115439"/>
          </a:xfrm>
        </p:grpSpPr>
        <p:sp>
          <p:nvSpPr>
            <p:cNvPr id="19472" name="Rectangle 19471">
              <a:extLst>
                <a:ext uri="{FF2B5EF4-FFF2-40B4-BE49-F238E27FC236}">
                  <a16:creationId xmlns:a16="http://schemas.microsoft.com/office/drawing/2014/main" id="{471CB755-D435-4BD8-A3DB-B304ED0E7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9473" name="Straight Connector 19472">
              <a:extLst>
                <a:ext uri="{FF2B5EF4-FFF2-40B4-BE49-F238E27FC236}">
                  <a16:creationId xmlns:a16="http://schemas.microsoft.com/office/drawing/2014/main" id="{0B7F2CAE-48A1-4EAD-BDD1-4DA217AC0FF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474" name="Straight Connector 19473">
              <a:extLst>
                <a:ext uri="{FF2B5EF4-FFF2-40B4-BE49-F238E27FC236}">
                  <a16:creationId xmlns:a16="http://schemas.microsoft.com/office/drawing/2014/main" id="{98FB73A0-9D61-4989-BA5F-7EF6308D86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996517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9">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11">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081" y="159026"/>
            <a:ext cx="11886519"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347FE5-B87B-950B-CCC0-6D07B4665B13}"/>
              </a:ext>
            </a:extLst>
          </p:cNvPr>
          <p:cNvSpPr>
            <a:spLocks noGrp="1"/>
          </p:cNvSpPr>
          <p:nvPr>
            <p:ph type="title"/>
          </p:nvPr>
        </p:nvSpPr>
        <p:spPr>
          <a:xfrm>
            <a:off x="1028700" y="723901"/>
            <a:ext cx="5836920" cy="1288884"/>
          </a:xfrm>
        </p:spPr>
        <p:txBody>
          <a:bodyPr anchor="b">
            <a:normAutofit/>
          </a:bodyPr>
          <a:lstStyle/>
          <a:p>
            <a:pPr algn="ctr"/>
            <a:r>
              <a:rPr lang="en-US" dirty="0"/>
              <a:t>Cross-Contamination </a:t>
            </a:r>
          </a:p>
        </p:txBody>
      </p:sp>
      <p:sp>
        <p:nvSpPr>
          <p:cNvPr id="3" name="Content Placeholder 2">
            <a:extLst>
              <a:ext uri="{FF2B5EF4-FFF2-40B4-BE49-F238E27FC236}">
                <a16:creationId xmlns:a16="http://schemas.microsoft.com/office/drawing/2014/main" id="{4EE375E0-F7EF-EE15-8FD3-3AC8F54256C8}"/>
              </a:ext>
            </a:extLst>
          </p:cNvPr>
          <p:cNvSpPr>
            <a:spLocks noGrp="1"/>
          </p:cNvSpPr>
          <p:nvPr>
            <p:ph idx="1"/>
          </p:nvPr>
        </p:nvSpPr>
        <p:spPr>
          <a:xfrm>
            <a:off x="1266529" y="2732545"/>
            <a:ext cx="5384169" cy="3232826"/>
          </a:xfrm>
        </p:spPr>
        <p:txBody>
          <a:bodyPr anchor="t">
            <a:normAutofit/>
          </a:bodyPr>
          <a:lstStyle/>
          <a:p>
            <a:pPr algn="ctr"/>
            <a:r>
              <a:rPr lang="en-US" b="0" i="0">
                <a:effectLst/>
                <a:latin typeface="Helvetica Neue"/>
              </a:rPr>
              <a:t>Keeping specific foods, equipment, and utensils separated from each other is a very effective way to reduce cross-contamination. Remnants from non-allergy-free food items, for example, must never touch allergy-free food items.</a:t>
            </a:r>
          </a:p>
          <a:p>
            <a:pPr algn="ctr"/>
            <a:endParaRPr lang="en-US"/>
          </a:p>
        </p:txBody>
      </p:sp>
      <p:pic>
        <p:nvPicPr>
          <p:cNvPr id="35" name="Graphic 6" descr="Table Setting">
            <a:extLst>
              <a:ext uri="{FF2B5EF4-FFF2-40B4-BE49-F238E27FC236}">
                <a16:creationId xmlns:a16="http://schemas.microsoft.com/office/drawing/2014/main" id="{ABDB5FB7-D0E3-9DB2-3903-480FE452B8A4}"/>
              </a:ext>
            </a:extLst>
          </p:cNvPr>
          <p:cNvPicPr>
            <a:picLocks noChangeAspect="1"/>
          </p:cNvPicPr>
          <p:nvPr/>
        </p:nvPicPr>
        <p:blipFill>
          <a:blip r:embed="rId2">
            <a:alphaModFix/>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41239" y="1547707"/>
            <a:ext cx="3666392" cy="3666392"/>
          </a:xfrm>
          <a:prstGeom prst="rect">
            <a:avLst/>
          </a:prstGeom>
        </p:spPr>
      </p:pic>
      <p:grpSp>
        <p:nvGrpSpPr>
          <p:cNvPr id="36" name="Group 15">
            <a:extLst>
              <a:ext uri="{FF2B5EF4-FFF2-40B4-BE49-F238E27FC236}">
                <a16:creationId xmlns:a16="http://schemas.microsoft.com/office/drawing/2014/main" id="{073091F1-AA5A-47C6-9502-D5870A72D5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513418" y="2320171"/>
            <a:ext cx="867485" cy="115439"/>
            <a:chOff x="8910933" y="1861308"/>
            <a:chExt cx="867485" cy="115439"/>
          </a:xfrm>
        </p:grpSpPr>
        <p:sp>
          <p:nvSpPr>
            <p:cNvPr id="37" name="Rectangle 16">
              <a:extLst>
                <a:ext uri="{FF2B5EF4-FFF2-40B4-BE49-F238E27FC236}">
                  <a16:creationId xmlns:a16="http://schemas.microsoft.com/office/drawing/2014/main" id="{8085C4F7-6E91-4DF6-BB01-A46132BC3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38" name="Straight Connector 17">
              <a:extLst>
                <a:ext uri="{FF2B5EF4-FFF2-40B4-BE49-F238E27FC236}">
                  <a16:creationId xmlns:a16="http://schemas.microsoft.com/office/drawing/2014/main" id="{25476588-B9AD-4662-A085-8E4D91493B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9" name="Straight Connector 18">
              <a:extLst>
                <a:ext uri="{FF2B5EF4-FFF2-40B4-BE49-F238E27FC236}">
                  <a16:creationId xmlns:a16="http://schemas.microsoft.com/office/drawing/2014/main" id="{BCDB34B3-D348-476E-BE7F-1139370F43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949757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 name="Rectangle 72">
            <a:extLst>
              <a:ext uri="{FF2B5EF4-FFF2-40B4-BE49-F238E27FC236}">
                <a16:creationId xmlns:a16="http://schemas.microsoft.com/office/drawing/2014/main" id="{FAC9656C-AED6-412E-9226-B7F196400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74">
            <a:extLst>
              <a:ext uri="{FF2B5EF4-FFF2-40B4-BE49-F238E27FC236}">
                <a16:creationId xmlns:a16="http://schemas.microsoft.com/office/drawing/2014/main" id="{F5BC820D-D527-47CE-ABB0-DA0BB5B043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76">
            <a:extLst>
              <a:ext uri="{FF2B5EF4-FFF2-40B4-BE49-F238E27FC236}">
                <a16:creationId xmlns:a16="http://schemas.microsoft.com/office/drawing/2014/main" id="{D1DD315B-AEF9-490C-9438-C80F80405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 y="159026"/>
            <a:ext cx="11891037"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932AAB5-8B8E-449F-5933-AEC5521E7554}"/>
              </a:ext>
            </a:extLst>
          </p:cNvPr>
          <p:cNvSpPr>
            <a:spLocks noGrp="1"/>
          </p:cNvSpPr>
          <p:nvPr>
            <p:ph type="title"/>
          </p:nvPr>
        </p:nvSpPr>
        <p:spPr>
          <a:xfrm>
            <a:off x="1028700" y="1028700"/>
            <a:ext cx="4038600" cy="4800600"/>
          </a:xfrm>
        </p:spPr>
        <p:txBody>
          <a:bodyPr anchor="ctr">
            <a:normAutofit/>
          </a:bodyPr>
          <a:lstStyle/>
          <a:p>
            <a:pPr algn="ctr"/>
            <a:r>
              <a:rPr lang="en-US"/>
              <a:t>Cross-Contamination:</a:t>
            </a:r>
          </a:p>
        </p:txBody>
      </p:sp>
      <p:graphicFrame>
        <p:nvGraphicFramePr>
          <p:cNvPr id="34" name="Content Placeholder 4">
            <a:extLst>
              <a:ext uri="{FF2B5EF4-FFF2-40B4-BE49-F238E27FC236}">
                <a16:creationId xmlns:a16="http://schemas.microsoft.com/office/drawing/2014/main" id="{C71CEC79-7767-E9BC-541E-76ECA2610474}"/>
              </a:ext>
            </a:extLst>
          </p:cNvPr>
          <p:cNvGraphicFramePr>
            <a:graphicFrameLocks noGrp="1"/>
          </p:cNvGraphicFramePr>
          <p:nvPr>
            <p:ph idx="1"/>
            <p:extLst>
              <p:ext uri="{D42A27DB-BD31-4B8C-83A1-F6EECF244321}">
                <p14:modId xmlns:p14="http://schemas.microsoft.com/office/powerpoint/2010/main" val="3224855320"/>
              </p:ext>
            </p:extLst>
          </p:nvPr>
        </p:nvGraphicFramePr>
        <p:xfrm>
          <a:off x="6095999" y="868197"/>
          <a:ext cx="5343083" cy="51216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826084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B4854C3-58CC-4A2C-B4CA-926819F0C2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5">
            <a:extLst>
              <a:ext uri="{FF2B5EF4-FFF2-40B4-BE49-F238E27FC236}">
                <a16:creationId xmlns:a16="http://schemas.microsoft.com/office/drawing/2014/main" id="{E84EE6A7-BAA1-4637-940F-44728FCF4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00" y="1028700"/>
            <a:ext cx="4038600" cy="484107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2FFF577-4879-401A-6BBF-24DF8719506D}"/>
              </a:ext>
            </a:extLst>
          </p:cNvPr>
          <p:cNvSpPr>
            <a:spLocks noGrp="1"/>
          </p:cNvSpPr>
          <p:nvPr>
            <p:ph type="title"/>
          </p:nvPr>
        </p:nvSpPr>
        <p:spPr>
          <a:xfrm>
            <a:off x="1409223" y="1737360"/>
            <a:ext cx="3350907" cy="3066868"/>
          </a:xfrm>
        </p:spPr>
        <p:txBody>
          <a:bodyPr anchor="ctr">
            <a:normAutofit/>
          </a:bodyPr>
          <a:lstStyle/>
          <a:p>
            <a:pPr algn="ctr"/>
            <a:r>
              <a:rPr lang="en-US" b="0" i="0" dirty="0"/>
              <a:t>Foodborne illness</a:t>
            </a:r>
            <a:br>
              <a:rPr lang="en-US" dirty="0"/>
            </a:br>
            <a:endParaRPr lang="en-US"/>
          </a:p>
        </p:txBody>
      </p:sp>
      <p:sp>
        <p:nvSpPr>
          <p:cNvPr id="3" name="Content Placeholder 2">
            <a:extLst>
              <a:ext uri="{FF2B5EF4-FFF2-40B4-BE49-F238E27FC236}">
                <a16:creationId xmlns:a16="http://schemas.microsoft.com/office/drawing/2014/main" id="{6F04BB4F-7BCA-DB39-6548-C5765C0AA06B}"/>
              </a:ext>
            </a:extLst>
          </p:cNvPr>
          <p:cNvSpPr>
            <a:spLocks noGrp="1"/>
          </p:cNvSpPr>
          <p:nvPr>
            <p:ph idx="1"/>
          </p:nvPr>
        </p:nvSpPr>
        <p:spPr>
          <a:xfrm>
            <a:off x="6096001" y="1034142"/>
            <a:ext cx="5067299" cy="4463143"/>
          </a:xfrm>
        </p:spPr>
        <p:txBody>
          <a:bodyPr anchor="ctr">
            <a:normAutofit/>
          </a:bodyPr>
          <a:lstStyle/>
          <a:p>
            <a:pPr algn="ctr"/>
            <a:r>
              <a:rPr lang="en-US" b="0" i="0" dirty="0">
                <a:effectLst/>
                <a:latin typeface="Helvetica Neue"/>
              </a:rPr>
              <a:t>A foodborne illness (food poisoning) is an illness that occurs after people eat food that's contaminated with germs, toxins, or some other form of physical contamination. Symptoms of a foodborne illness include diarrhea, vomiting, fever, cramping, and nausea; and they may last for several days and even cause death.</a:t>
            </a:r>
            <a:r>
              <a:rPr lang="en-US" b="0" i="0" baseline="30000" dirty="0">
                <a:effectLst/>
                <a:latin typeface="Helvetica Neue"/>
              </a:rPr>
              <a:t>[1]</a:t>
            </a:r>
            <a:endParaRPr lang="en-US" dirty="0"/>
          </a:p>
        </p:txBody>
      </p:sp>
      <p:grpSp>
        <p:nvGrpSpPr>
          <p:cNvPr id="12" name="Group 11">
            <a:extLst>
              <a:ext uri="{FF2B5EF4-FFF2-40B4-BE49-F238E27FC236}">
                <a16:creationId xmlns:a16="http://schemas.microsoft.com/office/drawing/2014/main" id="{F07B0A1C-8465-4A90-9085-2269F48F5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95908" y="5578618"/>
            <a:ext cx="867485" cy="115439"/>
            <a:chOff x="8910933" y="1861308"/>
            <a:chExt cx="867485" cy="115439"/>
          </a:xfrm>
        </p:grpSpPr>
        <p:sp>
          <p:nvSpPr>
            <p:cNvPr id="13" name="Rectangle 12">
              <a:extLst>
                <a:ext uri="{FF2B5EF4-FFF2-40B4-BE49-F238E27FC236}">
                  <a16:creationId xmlns:a16="http://schemas.microsoft.com/office/drawing/2014/main" id="{A7AB5D39-26FD-45C8-84C0-0702BBEBF9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4" name="Straight Connector 13">
              <a:extLst>
                <a:ext uri="{FF2B5EF4-FFF2-40B4-BE49-F238E27FC236}">
                  <a16:creationId xmlns:a16="http://schemas.microsoft.com/office/drawing/2014/main" id="{C35DDF1B-7F48-4DBD-98E4-A87D56670EB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FEE9251-6599-4E3A-9CE8-87A1A040552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644974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45" name="Rectangle 20488">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46" name="Rectangle 20490">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620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47" name="Rectangle 20492">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081" y="159026"/>
            <a:ext cx="7313839"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0097BF1-C931-D149-0DEC-3ED251946A87}"/>
              </a:ext>
            </a:extLst>
          </p:cNvPr>
          <p:cNvSpPr>
            <a:spLocks noGrp="1"/>
          </p:cNvSpPr>
          <p:nvPr>
            <p:ph type="title"/>
          </p:nvPr>
        </p:nvSpPr>
        <p:spPr>
          <a:xfrm>
            <a:off x="1053063" y="485775"/>
            <a:ext cx="5513874" cy="1527010"/>
          </a:xfrm>
        </p:spPr>
        <p:txBody>
          <a:bodyPr anchor="b">
            <a:normAutofit/>
          </a:bodyPr>
          <a:lstStyle/>
          <a:p>
            <a:pPr algn="ctr"/>
            <a:r>
              <a:rPr lang="en-US" dirty="0"/>
              <a:t>PROPER HAND WASHING</a:t>
            </a:r>
          </a:p>
        </p:txBody>
      </p:sp>
      <p:sp>
        <p:nvSpPr>
          <p:cNvPr id="5" name="Content Placeholder 4">
            <a:extLst>
              <a:ext uri="{FF2B5EF4-FFF2-40B4-BE49-F238E27FC236}">
                <a16:creationId xmlns:a16="http://schemas.microsoft.com/office/drawing/2014/main" id="{6CDB5A5A-7FC8-72C6-4657-D522D483EA21}"/>
              </a:ext>
            </a:extLst>
          </p:cNvPr>
          <p:cNvSpPr>
            <a:spLocks noGrp="1"/>
          </p:cNvSpPr>
          <p:nvPr>
            <p:ph idx="1"/>
          </p:nvPr>
        </p:nvSpPr>
        <p:spPr>
          <a:xfrm>
            <a:off x="1053063" y="2171810"/>
            <a:ext cx="5513875" cy="4114689"/>
          </a:xfrm>
        </p:spPr>
        <p:txBody>
          <a:bodyPr anchor="t">
            <a:normAutofit lnSpcReduction="10000"/>
          </a:bodyPr>
          <a:lstStyle/>
          <a:p>
            <a:pPr algn="ctr">
              <a:lnSpc>
                <a:spcPct val="100000"/>
              </a:lnSpc>
            </a:pPr>
            <a:endParaRPr lang="en-US" sz="800" b="0" i="0" dirty="0">
              <a:effectLst/>
              <a:latin typeface="Helvetica Neue"/>
            </a:endParaRPr>
          </a:p>
          <a:p>
            <a:pPr algn="ctr">
              <a:lnSpc>
                <a:spcPct val="100000"/>
              </a:lnSpc>
            </a:pPr>
            <a:r>
              <a:rPr lang="en-US" sz="1400" b="0" i="0" dirty="0">
                <a:effectLst/>
                <a:latin typeface="Helvetica Neue"/>
              </a:rPr>
              <a:t>When to wash</a:t>
            </a:r>
          </a:p>
          <a:p>
            <a:pPr algn="ctr">
              <a:lnSpc>
                <a:spcPct val="100000"/>
              </a:lnSpc>
            </a:pPr>
            <a:r>
              <a:rPr lang="en-US" sz="1400" b="0" i="0" dirty="0">
                <a:effectLst/>
                <a:latin typeface="Helvetica Neue"/>
              </a:rPr>
              <a:t>All staff must wash their hands after sneezing, coughing, touching the mouth, touching the nose, using the bathroom, smoking, using toothpicks, handling raw foods, cleaning, and handling toxic objects, soiled objects, garbage, and money.</a:t>
            </a:r>
          </a:p>
          <a:p>
            <a:pPr algn="ctr">
              <a:lnSpc>
                <a:spcPct val="100000"/>
              </a:lnSpc>
            </a:pPr>
            <a:r>
              <a:rPr lang="en-US" sz="1400" b="0" i="0" dirty="0">
                <a:effectLst/>
                <a:latin typeface="Helvetica Neue"/>
              </a:rPr>
              <a:t>Kitchen staff members must wash their hands (including exposed portions of their arms) before they start food preparation, working with exposed food, and cleaning equipment and utensils. They must additionally wash their hands:</a:t>
            </a:r>
          </a:p>
          <a:p>
            <a:pPr algn="ctr">
              <a:lnSpc>
                <a:spcPct val="100000"/>
              </a:lnSpc>
              <a:buFont typeface="Arial" panose="020B0604020202020204" pitchFamily="34" charset="0"/>
              <a:buChar char="•"/>
            </a:pPr>
            <a:r>
              <a:rPr lang="en-US" sz="1400" b="0" i="0" dirty="0">
                <a:effectLst/>
                <a:latin typeface="Helvetica Neue"/>
              </a:rPr>
              <a:t>after handling dirty equipment or utensils</a:t>
            </a:r>
          </a:p>
          <a:p>
            <a:pPr algn="ctr">
              <a:lnSpc>
                <a:spcPct val="100000"/>
              </a:lnSpc>
              <a:buFont typeface="Arial" panose="020B0604020202020204" pitchFamily="34" charset="0"/>
              <a:buChar char="•"/>
            </a:pPr>
            <a:r>
              <a:rPr lang="en-US" sz="1400" b="0" i="0" dirty="0">
                <a:effectLst/>
                <a:latin typeface="Helvetica Neue"/>
              </a:rPr>
              <a:t>when changing tasks that involved exposed food</a:t>
            </a:r>
          </a:p>
          <a:p>
            <a:pPr algn="ctr">
              <a:lnSpc>
                <a:spcPct val="100000"/>
              </a:lnSpc>
              <a:buFont typeface="Arial" panose="020B0604020202020204" pitchFamily="34" charset="0"/>
              <a:buChar char="•"/>
            </a:pPr>
            <a:r>
              <a:rPr lang="en-US" sz="1400" b="0" i="0" dirty="0">
                <a:effectLst/>
                <a:latin typeface="Helvetica Neue"/>
              </a:rPr>
              <a:t>when switching between raw food and ready-to-eat food</a:t>
            </a:r>
          </a:p>
          <a:p>
            <a:pPr algn="ctr">
              <a:lnSpc>
                <a:spcPct val="100000"/>
              </a:lnSpc>
              <a:buFont typeface="Arial" panose="020B0604020202020204" pitchFamily="34" charset="0"/>
              <a:buChar char="•"/>
            </a:pPr>
            <a:r>
              <a:rPr lang="en-US" sz="1400" b="0" i="0" dirty="0">
                <a:effectLst/>
                <a:latin typeface="Helvetica Neue"/>
              </a:rPr>
              <a:t>before putting on gloves for tasks that involve food</a:t>
            </a:r>
          </a:p>
          <a:p>
            <a:pPr algn="ctr">
              <a:lnSpc>
                <a:spcPct val="100000"/>
              </a:lnSpc>
              <a:buFont typeface="Arial" panose="020B0604020202020204" pitchFamily="34" charset="0"/>
              <a:buChar char="•"/>
            </a:pPr>
            <a:r>
              <a:rPr lang="en-US" sz="1400" b="0" i="0" dirty="0">
                <a:effectLst/>
                <a:latin typeface="Helvetica Neue"/>
              </a:rPr>
              <a:t>after all other activities that might contaminate the hands</a:t>
            </a:r>
          </a:p>
          <a:p>
            <a:pPr algn="ctr">
              <a:lnSpc>
                <a:spcPct val="100000"/>
              </a:lnSpc>
            </a:pPr>
            <a:endParaRPr lang="en-US" sz="1400" b="0" i="0" dirty="0">
              <a:effectLst/>
              <a:latin typeface="Helvetica Neue"/>
            </a:endParaRPr>
          </a:p>
          <a:p>
            <a:pPr algn="ctr">
              <a:lnSpc>
                <a:spcPct val="100000"/>
              </a:lnSpc>
            </a:pPr>
            <a:endParaRPr lang="en-US" sz="800" dirty="0"/>
          </a:p>
        </p:txBody>
      </p:sp>
      <p:pic>
        <p:nvPicPr>
          <p:cNvPr id="20484" name="Picture 4" descr="12 Step Hand Washing Guide | Kimberly-Clark Professional">
            <a:extLst>
              <a:ext uri="{FF2B5EF4-FFF2-40B4-BE49-F238E27FC236}">
                <a16:creationId xmlns:a16="http://schemas.microsoft.com/office/drawing/2014/main" id="{3433BD59-A072-2C8B-5D0F-DD91E0B2F9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631" r="4682" b="2"/>
          <a:stretch/>
        </p:blipFill>
        <p:spPr bwMode="auto">
          <a:xfrm>
            <a:off x="7620000" y="10"/>
            <a:ext cx="4573289" cy="3428990"/>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Hand-Washing">
            <a:extLst>
              <a:ext uri="{FF2B5EF4-FFF2-40B4-BE49-F238E27FC236}">
                <a16:creationId xmlns:a16="http://schemas.microsoft.com/office/drawing/2014/main" id="{F92635AC-C388-38FF-1DDE-84344DC68E83}"/>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t="413" r="-3" b="-3"/>
          <a:stretch/>
        </p:blipFill>
        <p:spPr bwMode="auto">
          <a:xfrm>
            <a:off x="7619999" y="3428999"/>
            <a:ext cx="4573289" cy="3429000"/>
          </a:xfrm>
          <a:prstGeom prst="rect">
            <a:avLst/>
          </a:prstGeom>
          <a:noFill/>
          <a:extLst>
            <a:ext uri="{909E8E84-426E-40DD-AFC4-6F175D3DCCD1}">
              <a14:hiddenFill xmlns:a14="http://schemas.microsoft.com/office/drawing/2010/main">
                <a:solidFill>
                  <a:srgbClr val="FFFFFF"/>
                </a:solidFill>
              </a14:hiddenFill>
            </a:ext>
          </a:extLst>
        </p:spPr>
      </p:pic>
      <p:grpSp>
        <p:nvGrpSpPr>
          <p:cNvPr id="20548" name="Group 20494">
            <a:extLst>
              <a:ext uri="{FF2B5EF4-FFF2-40B4-BE49-F238E27FC236}">
                <a16:creationId xmlns:a16="http://schemas.microsoft.com/office/drawing/2014/main" id="{073091F1-AA5A-47C6-9502-D5870A72D5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76258" y="2320171"/>
            <a:ext cx="867485" cy="115439"/>
            <a:chOff x="8910933" y="1861308"/>
            <a:chExt cx="867485" cy="115439"/>
          </a:xfrm>
        </p:grpSpPr>
        <p:sp>
          <p:nvSpPr>
            <p:cNvPr id="20496" name="Rectangle 20495">
              <a:extLst>
                <a:ext uri="{FF2B5EF4-FFF2-40B4-BE49-F238E27FC236}">
                  <a16:creationId xmlns:a16="http://schemas.microsoft.com/office/drawing/2014/main" id="{8085C4F7-6E91-4DF6-BB01-A46132BC3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20497" name="Straight Connector 20496">
              <a:extLst>
                <a:ext uri="{FF2B5EF4-FFF2-40B4-BE49-F238E27FC236}">
                  <a16:creationId xmlns:a16="http://schemas.microsoft.com/office/drawing/2014/main" id="{25476588-B9AD-4662-A085-8E4D91493B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498" name="Straight Connector 20497">
              <a:extLst>
                <a:ext uri="{FF2B5EF4-FFF2-40B4-BE49-F238E27FC236}">
                  <a16:creationId xmlns:a16="http://schemas.microsoft.com/office/drawing/2014/main" id="{BCDB34B3-D348-476E-BE7F-1139370F43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860955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23B29-06C7-37AC-F501-1EC43BDD2F84}"/>
              </a:ext>
            </a:extLst>
          </p:cNvPr>
          <p:cNvSpPr>
            <a:spLocks noGrp="1"/>
          </p:cNvSpPr>
          <p:nvPr>
            <p:ph type="title"/>
          </p:nvPr>
        </p:nvSpPr>
        <p:spPr/>
        <p:txBody>
          <a:bodyPr/>
          <a:lstStyle/>
          <a:p>
            <a:r>
              <a:rPr lang="en-US" dirty="0"/>
              <a:t>HOW TO WASH</a:t>
            </a:r>
          </a:p>
        </p:txBody>
      </p:sp>
      <p:sp>
        <p:nvSpPr>
          <p:cNvPr id="3" name="Content Placeholder 2">
            <a:extLst>
              <a:ext uri="{FF2B5EF4-FFF2-40B4-BE49-F238E27FC236}">
                <a16:creationId xmlns:a16="http://schemas.microsoft.com/office/drawing/2014/main" id="{A15CC628-C5C2-C499-C422-F1DEB25C8687}"/>
              </a:ext>
            </a:extLst>
          </p:cNvPr>
          <p:cNvSpPr>
            <a:spLocks noGrp="1"/>
          </p:cNvSpPr>
          <p:nvPr>
            <p:ph idx="1"/>
          </p:nvPr>
        </p:nvSpPr>
        <p:spPr/>
        <p:txBody>
          <a:bodyPr/>
          <a:lstStyle/>
          <a:p>
            <a:pPr algn="l"/>
            <a:r>
              <a:rPr lang="en-US" b="0" i="0" dirty="0">
                <a:solidFill>
                  <a:srgbClr val="243B53"/>
                </a:solidFill>
                <a:effectLst/>
                <a:latin typeface="Helvetica Neue"/>
              </a:rPr>
              <a:t>Kitchen staff must follow a specific procedure to clean their hands (including exposed portions of their arms):</a:t>
            </a:r>
          </a:p>
          <a:p>
            <a:pPr algn="l">
              <a:buFont typeface="Arial" panose="020B0604020202020204" pitchFamily="34" charset="0"/>
              <a:buChar char="•"/>
            </a:pPr>
            <a:r>
              <a:rPr lang="en-US" b="0" i="0" dirty="0">
                <a:solidFill>
                  <a:srgbClr val="243B53"/>
                </a:solidFill>
                <a:effectLst/>
                <a:latin typeface="Helvetica Neue"/>
              </a:rPr>
              <a:t>rinse hands under clean, running warm water</a:t>
            </a:r>
          </a:p>
          <a:p>
            <a:pPr algn="l">
              <a:buFont typeface="Arial" panose="020B0604020202020204" pitchFamily="34" charset="0"/>
              <a:buChar char="•"/>
            </a:pPr>
            <a:r>
              <a:rPr lang="en-US" b="0" i="0" dirty="0">
                <a:solidFill>
                  <a:srgbClr val="243B53"/>
                </a:solidFill>
                <a:effectLst/>
                <a:latin typeface="Helvetica Neue"/>
              </a:rPr>
              <a:t>apply a generous amount of the recommended soap</a:t>
            </a:r>
          </a:p>
          <a:p>
            <a:pPr algn="l">
              <a:buFont typeface="Arial" panose="020B0604020202020204" pitchFamily="34" charset="0"/>
              <a:buChar char="•"/>
            </a:pPr>
            <a:r>
              <a:rPr lang="en-US" b="0" i="0" dirty="0">
                <a:solidFill>
                  <a:srgbClr val="243B53"/>
                </a:solidFill>
                <a:effectLst/>
                <a:latin typeface="Helvetica Neue"/>
              </a:rPr>
              <a:t>vigorously rub the hands together for at least 10 to 15 seconds while removing dirt under the fingernails</a:t>
            </a:r>
          </a:p>
          <a:p>
            <a:pPr algn="l">
              <a:buFont typeface="Arial" panose="020B0604020202020204" pitchFamily="34" charset="0"/>
              <a:buChar char="•"/>
            </a:pPr>
            <a:r>
              <a:rPr lang="en-US" b="0" i="0" dirty="0">
                <a:solidFill>
                  <a:srgbClr val="243B53"/>
                </a:solidFill>
                <a:effectLst/>
                <a:latin typeface="Helvetica Neue"/>
              </a:rPr>
              <a:t>thoroughly rinse the hands under clean, running warm water</a:t>
            </a:r>
          </a:p>
          <a:p>
            <a:pPr algn="l"/>
            <a:r>
              <a:rPr lang="en-US" b="0" i="0" dirty="0">
                <a:solidFill>
                  <a:srgbClr val="243B53"/>
                </a:solidFill>
                <a:effectLst/>
                <a:latin typeface="Helvetica Neue"/>
              </a:rPr>
              <a:t>Immediately follow hand washing with the recommended drying method like disposable paper towels.</a:t>
            </a:r>
          </a:p>
          <a:p>
            <a:endParaRPr lang="en-US" dirty="0"/>
          </a:p>
        </p:txBody>
      </p:sp>
    </p:spTree>
    <p:extLst>
      <p:ext uri="{BB962C8B-B14F-4D97-AF65-F5344CB8AC3E}">
        <p14:creationId xmlns:p14="http://schemas.microsoft.com/office/powerpoint/2010/main" val="478886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50">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52">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54">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081" y="159026"/>
            <a:ext cx="11886519"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CD0906-60A9-7860-5AD8-078BEFD53F20}"/>
              </a:ext>
            </a:extLst>
          </p:cNvPr>
          <p:cNvSpPr>
            <a:spLocks noGrp="1"/>
          </p:cNvSpPr>
          <p:nvPr>
            <p:ph type="title"/>
          </p:nvPr>
        </p:nvSpPr>
        <p:spPr>
          <a:xfrm>
            <a:off x="1028700" y="723901"/>
            <a:ext cx="5836920" cy="1288884"/>
          </a:xfrm>
        </p:spPr>
        <p:txBody>
          <a:bodyPr anchor="b">
            <a:normAutofit/>
          </a:bodyPr>
          <a:lstStyle/>
          <a:p>
            <a:pPr algn="ctr">
              <a:lnSpc>
                <a:spcPct val="100000"/>
              </a:lnSpc>
            </a:pPr>
            <a:r>
              <a:rPr lang="en-US" sz="2700" b="0" i="0">
                <a:effectLst/>
                <a:latin typeface="Helvetica Neue"/>
              </a:rPr>
              <a:t>What causes an allergic reaction?</a:t>
            </a:r>
            <a:br>
              <a:rPr lang="en-US" sz="2700" b="0" i="0">
                <a:effectLst/>
                <a:latin typeface="Helvetica Neue"/>
              </a:rPr>
            </a:br>
            <a:endParaRPr lang="en-US" sz="2700"/>
          </a:p>
        </p:txBody>
      </p:sp>
      <p:sp>
        <p:nvSpPr>
          <p:cNvPr id="44" name="Content Placeholder 2">
            <a:extLst>
              <a:ext uri="{FF2B5EF4-FFF2-40B4-BE49-F238E27FC236}">
                <a16:creationId xmlns:a16="http://schemas.microsoft.com/office/drawing/2014/main" id="{B09D3256-D216-680C-8EAE-9A7150D8F6FA}"/>
              </a:ext>
            </a:extLst>
          </p:cNvPr>
          <p:cNvSpPr>
            <a:spLocks noGrp="1"/>
          </p:cNvSpPr>
          <p:nvPr>
            <p:ph idx="1"/>
          </p:nvPr>
        </p:nvSpPr>
        <p:spPr>
          <a:xfrm>
            <a:off x="1266529" y="1638300"/>
            <a:ext cx="5384169" cy="4327071"/>
          </a:xfrm>
        </p:spPr>
        <p:txBody>
          <a:bodyPr anchor="t">
            <a:normAutofit fontScale="85000" lnSpcReduction="20000"/>
          </a:bodyPr>
          <a:lstStyle/>
          <a:p>
            <a:pPr algn="ctr">
              <a:lnSpc>
                <a:spcPct val="100000"/>
              </a:lnSpc>
            </a:pPr>
            <a:r>
              <a:rPr lang="en-US" sz="1800" b="0" i="0" dirty="0">
                <a:effectLst/>
                <a:latin typeface="Helvetica Neue"/>
              </a:rPr>
              <a:t>An allergic reaction happens when a part of the body's immune system, immunoglobulin E (</a:t>
            </a:r>
            <a:r>
              <a:rPr lang="en-US" sz="1800" b="0" i="0" dirty="0" err="1">
                <a:effectLst/>
                <a:latin typeface="Helvetica Neue"/>
              </a:rPr>
              <a:t>IgE</a:t>
            </a:r>
            <a:r>
              <a:rPr lang="en-US" sz="1800" b="0" i="0" dirty="0">
                <a:effectLst/>
                <a:latin typeface="Helvetica Neue"/>
              </a:rPr>
              <a:t>), binds to protein in food. Immunoglobulin E (</a:t>
            </a:r>
            <a:r>
              <a:rPr lang="en-US" sz="1800" b="0" i="0" dirty="0" err="1">
                <a:effectLst/>
                <a:latin typeface="Helvetica Neue"/>
              </a:rPr>
              <a:t>IgE</a:t>
            </a:r>
            <a:r>
              <a:rPr lang="en-US" sz="1800" b="0" i="0" dirty="0">
                <a:effectLst/>
                <a:latin typeface="Helvetica Neue"/>
              </a:rPr>
              <a:t>) is one of five immunoglobulins, and it's mostly found in the skin and mucous membranes. When the two react, they release chemicals like histamine – a natural chemical in the body that plays a role in inflammation and itching.</a:t>
            </a:r>
            <a:r>
              <a:rPr lang="en-US" sz="1800" b="0" i="0" baseline="30000" dirty="0">
                <a:effectLst/>
                <a:latin typeface="Helvetica Neue"/>
              </a:rPr>
              <a:t>[1, 2]</a:t>
            </a:r>
          </a:p>
          <a:p>
            <a:pPr algn="ctr">
              <a:lnSpc>
                <a:spcPct val="100000"/>
              </a:lnSpc>
            </a:pPr>
            <a:endParaRPr lang="en-US" sz="1000" baseline="30000" dirty="0">
              <a:latin typeface="Helvetica Neue"/>
            </a:endParaRPr>
          </a:p>
          <a:p>
            <a:pPr algn="ctr">
              <a:lnSpc>
                <a:spcPct val="100000"/>
              </a:lnSpc>
            </a:pPr>
            <a:endParaRPr lang="en-US" sz="1000" b="0" i="0" baseline="30000" dirty="0">
              <a:effectLst/>
              <a:latin typeface="Helvetica Neue"/>
            </a:endParaRPr>
          </a:p>
          <a:p>
            <a:pPr algn="ctr">
              <a:lnSpc>
                <a:spcPct val="100000"/>
              </a:lnSpc>
            </a:pPr>
            <a:endParaRPr lang="en-US" sz="1000" b="0" i="0" dirty="0">
              <a:effectLst/>
              <a:latin typeface="Helvetica Neue"/>
            </a:endParaRPr>
          </a:p>
          <a:p>
            <a:pPr algn="ctr">
              <a:lnSpc>
                <a:spcPct val="100000"/>
              </a:lnSpc>
            </a:pPr>
            <a:endParaRPr lang="en-US" sz="1000" dirty="0">
              <a:latin typeface="Helvetica Neue"/>
            </a:endParaRPr>
          </a:p>
          <a:p>
            <a:pPr algn="ctr">
              <a:lnSpc>
                <a:spcPct val="100000"/>
              </a:lnSpc>
            </a:pPr>
            <a:endParaRPr lang="en-US" sz="1000" b="0" i="0" dirty="0">
              <a:effectLst/>
              <a:latin typeface="Helvetica Neue"/>
            </a:endParaRPr>
          </a:p>
          <a:p>
            <a:pPr algn="ctr">
              <a:lnSpc>
                <a:spcPct val="100000"/>
              </a:lnSpc>
            </a:pPr>
            <a:endParaRPr lang="en-US" sz="1000" dirty="0">
              <a:latin typeface="Helvetica Neue"/>
            </a:endParaRPr>
          </a:p>
          <a:p>
            <a:pPr algn="ctr">
              <a:lnSpc>
                <a:spcPct val="100000"/>
              </a:lnSpc>
            </a:pPr>
            <a:endParaRPr lang="en-US" sz="1000" b="0" i="0" dirty="0">
              <a:effectLst/>
              <a:latin typeface="Helvetica Neue"/>
            </a:endParaRPr>
          </a:p>
          <a:p>
            <a:pPr algn="ctr">
              <a:lnSpc>
                <a:spcPct val="100000"/>
              </a:lnSpc>
            </a:pPr>
            <a:endParaRPr lang="en-US" sz="1000" b="0" i="0" dirty="0">
              <a:effectLst/>
              <a:latin typeface="Helvetica Neue"/>
            </a:endParaRPr>
          </a:p>
          <a:p>
            <a:pPr algn="ctr">
              <a:lnSpc>
                <a:spcPct val="100000"/>
              </a:lnSpc>
              <a:buFont typeface="+mj-lt"/>
              <a:buAutoNum type="arabicPeriod"/>
            </a:pPr>
            <a:r>
              <a:rPr lang="en-US" sz="1000" b="0" i="0" dirty="0" err="1">
                <a:effectLst/>
                <a:latin typeface="Helvetica Neue"/>
              </a:rPr>
              <a:t>Sicherer</a:t>
            </a:r>
            <a:r>
              <a:rPr lang="en-US" sz="1000" b="0" i="0" dirty="0">
                <a:effectLst/>
                <a:latin typeface="Helvetica Neue"/>
              </a:rPr>
              <a:t> SH, Sampson HA (February 2014). "Food allergy: Epidemiology, pathogenesis, diagnosis, and treatment". J Allergy Clin Immunol. 133 (2): 291–307, quiz 308.</a:t>
            </a:r>
          </a:p>
          <a:p>
            <a:pPr algn="ctr">
              <a:lnSpc>
                <a:spcPct val="100000"/>
              </a:lnSpc>
              <a:buFont typeface="+mj-lt"/>
              <a:buAutoNum type="arabicPeriod"/>
            </a:pPr>
            <a:r>
              <a:rPr lang="en-US" sz="1000" b="0" i="0" dirty="0">
                <a:effectLst/>
                <a:latin typeface="Helvetica Neue"/>
              </a:rPr>
              <a:t>National Institute of Allergy and Infectious Diseases (July 2012). "Food Allergy An Overview"</a:t>
            </a:r>
          </a:p>
          <a:p>
            <a:pPr algn="ctr">
              <a:lnSpc>
                <a:spcPct val="100000"/>
              </a:lnSpc>
              <a:buFont typeface="+mj-lt"/>
              <a:buAutoNum type="arabicPeriod"/>
            </a:pPr>
            <a:r>
              <a:rPr lang="en-US" sz="1000" b="0" i="0" dirty="0">
                <a:effectLst/>
                <a:latin typeface="Helvetica Neue"/>
              </a:rPr>
              <a:t>Andersen HH, </a:t>
            </a:r>
            <a:r>
              <a:rPr lang="en-US" sz="1000" b="0" i="0" dirty="0" err="1">
                <a:effectLst/>
                <a:latin typeface="Helvetica Neue"/>
              </a:rPr>
              <a:t>Elberling</a:t>
            </a:r>
            <a:r>
              <a:rPr lang="en-US" sz="1000" b="0" i="0" dirty="0">
                <a:effectLst/>
                <a:latin typeface="Helvetica Neue"/>
              </a:rPr>
              <a:t> J, Arendt-Nielsen L (September 2015). "Human surrogate models of histaminergic and non-histaminergic itch". Acta Dermato-</a:t>
            </a:r>
            <a:r>
              <a:rPr lang="en-US" sz="1000" b="0" i="0" dirty="0" err="1">
                <a:effectLst/>
                <a:latin typeface="Helvetica Neue"/>
              </a:rPr>
              <a:t>Venereologica</a:t>
            </a:r>
            <a:r>
              <a:rPr lang="en-US" sz="1000" b="0" i="0" dirty="0">
                <a:effectLst/>
                <a:latin typeface="Helvetica Neue"/>
              </a:rPr>
              <a:t>. 95 (7): 771–7.</a:t>
            </a:r>
          </a:p>
          <a:p>
            <a:pPr algn="ctr">
              <a:lnSpc>
                <a:spcPct val="100000"/>
              </a:lnSpc>
            </a:pPr>
            <a:endParaRPr lang="en-US" sz="1000" dirty="0"/>
          </a:p>
        </p:txBody>
      </p:sp>
      <p:pic>
        <p:nvPicPr>
          <p:cNvPr id="32" name="Picture 31">
            <a:extLst>
              <a:ext uri="{FF2B5EF4-FFF2-40B4-BE49-F238E27FC236}">
                <a16:creationId xmlns:a16="http://schemas.microsoft.com/office/drawing/2014/main" id="{5D4134CC-2887-B637-2DFE-8D72CA1E13DD}"/>
              </a:ext>
            </a:extLst>
          </p:cNvPr>
          <p:cNvPicPr>
            <a:picLocks noChangeAspect="1"/>
          </p:cNvPicPr>
          <p:nvPr/>
        </p:nvPicPr>
        <p:blipFill>
          <a:blip r:embed="rId2">
            <a:alphaModFix/>
          </a:blip>
          <a:stretch>
            <a:fillRect/>
          </a:stretch>
        </p:blipFill>
        <p:spPr>
          <a:xfrm>
            <a:off x="7270118" y="1433891"/>
            <a:ext cx="4483562" cy="3418715"/>
          </a:xfrm>
          <a:prstGeom prst="rect">
            <a:avLst/>
          </a:prstGeom>
        </p:spPr>
      </p:pic>
      <p:grpSp>
        <p:nvGrpSpPr>
          <p:cNvPr id="76" name="Group 56">
            <a:extLst>
              <a:ext uri="{FF2B5EF4-FFF2-40B4-BE49-F238E27FC236}">
                <a16:creationId xmlns:a16="http://schemas.microsoft.com/office/drawing/2014/main" id="{073091F1-AA5A-47C6-9502-D5870A72D5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513418" y="2320171"/>
            <a:ext cx="867485" cy="115439"/>
            <a:chOff x="8910933" y="1861308"/>
            <a:chExt cx="867485" cy="115439"/>
          </a:xfrm>
        </p:grpSpPr>
        <p:sp>
          <p:nvSpPr>
            <p:cNvPr id="77" name="Rectangle 57">
              <a:extLst>
                <a:ext uri="{FF2B5EF4-FFF2-40B4-BE49-F238E27FC236}">
                  <a16:creationId xmlns:a16="http://schemas.microsoft.com/office/drawing/2014/main" id="{8085C4F7-6E91-4DF6-BB01-A46132BC3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59" name="Straight Connector 58">
              <a:extLst>
                <a:ext uri="{FF2B5EF4-FFF2-40B4-BE49-F238E27FC236}">
                  <a16:creationId xmlns:a16="http://schemas.microsoft.com/office/drawing/2014/main" id="{25476588-B9AD-4662-A085-8E4D91493B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CDB34B3-D348-476E-BE7F-1139370F43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7" name="AutoShape 6" descr="Allergic reaction Vector Art Stock Images | Depositphotos">
            <a:extLst>
              <a:ext uri="{FF2B5EF4-FFF2-40B4-BE49-F238E27FC236}">
                <a16:creationId xmlns:a16="http://schemas.microsoft.com/office/drawing/2014/main" id="{239C88D6-6218-2AC0-BA60-A22F9E178C0A}"/>
              </a:ext>
            </a:extLst>
          </p:cNvPr>
          <p:cNvSpPr>
            <a:spLocks noChangeAspect="1" noChangeArrowheads="1"/>
          </p:cNvSpPr>
          <p:nvPr/>
        </p:nvSpPr>
        <p:spPr bwMode="auto">
          <a:xfrm>
            <a:off x="1904999" y="1876665"/>
            <a:ext cx="1828801" cy="1828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201188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3B3C7E-BC2D-4436-8B03-AC421FA667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9B5D0C1-066E-4C02-A6B8-59FAE4A197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4240546"/>
            <a:ext cx="867485" cy="115439"/>
            <a:chOff x="8910933" y="1861308"/>
            <a:chExt cx="867485" cy="115439"/>
          </a:xfrm>
        </p:grpSpPr>
        <p:sp>
          <p:nvSpPr>
            <p:cNvPr id="13" name="Rectangle 12">
              <a:extLst>
                <a:ext uri="{FF2B5EF4-FFF2-40B4-BE49-F238E27FC236}">
                  <a16:creationId xmlns:a16="http://schemas.microsoft.com/office/drawing/2014/main" id="{D4386904-AFDC-449E-8D1B-906B305EBD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4" name="Straight Connector 13">
              <a:extLst>
                <a:ext uri="{FF2B5EF4-FFF2-40B4-BE49-F238E27FC236}">
                  <a16:creationId xmlns:a16="http://schemas.microsoft.com/office/drawing/2014/main" id="{F70778F2-11E8-428C-8324-479CA9D6FE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A0BE89E-CB2D-48BA-A8D2-533FAAAA725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useBgFill="1">
        <p:nvSpPr>
          <p:cNvPr id="17" name="Rectangle 16">
            <a:extLst>
              <a:ext uri="{FF2B5EF4-FFF2-40B4-BE49-F238E27FC236}">
                <a16:creationId xmlns:a16="http://schemas.microsoft.com/office/drawing/2014/main" id="{DD8EACB7-D372-470B-B76E-A829D0031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5">
            <a:extLst>
              <a:ext uri="{FF2B5EF4-FFF2-40B4-BE49-F238E27FC236}">
                <a16:creationId xmlns:a16="http://schemas.microsoft.com/office/drawing/2014/main" id="{FBE11A49-02A1-4D4C-9A49-CDF496B109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900" y="723900"/>
            <a:ext cx="4614421"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8B8F46-4AC3-2F99-49E8-E534634A69B7}"/>
              </a:ext>
            </a:extLst>
          </p:cNvPr>
          <p:cNvSpPr>
            <a:spLocks noGrp="1"/>
          </p:cNvSpPr>
          <p:nvPr>
            <p:ph type="title"/>
          </p:nvPr>
        </p:nvSpPr>
        <p:spPr>
          <a:xfrm>
            <a:off x="1082340" y="1066800"/>
            <a:ext cx="3931320" cy="2267193"/>
          </a:xfrm>
        </p:spPr>
        <p:txBody>
          <a:bodyPr vert="horz" lIns="91440" tIns="45720" rIns="91440" bIns="45720" rtlCol="0" anchor="b">
            <a:normAutofit/>
          </a:bodyPr>
          <a:lstStyle/>
          <a:p>
            <a:pPr algn="ctr"/>
            <a:r>
              <a:rPr lang="en-US" sz="2800" kern="1200" cap="all" spc="390" baseline="0">
                <a:solidFill>
                  <a:schemeClr val="tx2"/>
                </a:solidFill>
                <a:latin typeface="+mj-lt"/>
                <a:ea typeface="+mj-ea"/>
                <a:cs typeface="+mj-cs"/>
              </a:rPr>
              <a:t>HANDWASHING </a:t>
            </a:r>
          </a:p>
        </p:txBody>
      </p:sp>
      <p:pic>
        <p:nvPicPr>
          <p:cNvPr id="5" name="Content Placeholder 4" descr="A picture containing text, book&#10;&#10;Description automatically generated">
            <a:extLst>
              <a:ext uri="{FF2B5EF4-FFF2-40B4-BE49-F238E27FC236}">
                <a16:creationId xmlns:a16="http://schemas.microsoft.com/office/drawing/2014/main" id="{563DB887-3527-4493-CD36-ECC7119A914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67432" y="723900"/>
            <a:ext cx="5429236" cy="5429236"/>
          </a:xfrm>
          <a:prstGeom prst="rect">
            <a:avLst/>
          </a:prstGeom>
        </p:spPr>
      </p:pic>
      <p:grpSp>
        <p:nvGrpSpPr>
          <p:cNvPr id="21" name="Group 20">
            <a:extLst>
              <a:ext uri="{FF2B5EF4-FFF2-40B4-BE49-F238E27FC236}">
                <a16:creationId xmlns:a16="http://schemas.microsoft.com/office/drawing/2014/main" id="{F1732D3A-CFF0-45BE-AD79-F83D0272C6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14258" y="3871114"/>
            <a:ext cx="867485" cy="115439"/>
            <a:chOff x="8910933" y="1861308"/>
            <a:chExt cx="867485" cy="115439"/>
          </a:xfrm>
        </p:grpSpPr>
        <p:sp>
          <p:nvSpPr>
            <p:cNvPr id="22" name="Rectangle 21">
              <a:extLst>
                <a:ext uri="{FF2B5EF4-FFF2-40B4-BE49-F238E27FC236}">
                  <a16:creationId xmlns:a16="http://schemas.microsoft.com/office/drawing/2014/main" id="{C892F72C-7FB6-49C8-A402-D5DC42DB67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FC92C2E1-605F-49BD-8AC8-DC52B3015E3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8BE2E0F-EE6D-4748-AB8F-724D0DDC6E0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333443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508" name="Rectangle 21510">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9" name="Rectangle 21512">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620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10" name="Rectangle 21514">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081" y="159026"/>
            <a:ext cx="7313839"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D159AB-CE52-3468-294E-9ACDF72C47A6}"/>
              </a:ext>
            </a:extLst>
          </p:cNvPr>
          <p:cNvSpPr>
            <a:spLocks noGrp="1"/>
          </p:cNvSpPr>
          <p:nvPr>
            <p:ph type="title"/>
          </p:nvPr>
        </p:nvSpPr>
        <p:spPr>
          <a:xfrm>
            <a:off x="1077426" y="723901"/>
            <a:ext cx="5465148" cy="1288884"/>
          </a:xfrm>
        </p:spPr>
        <p:txBody>
          <a:bodyPr anchor="b">
            <a:normAutofit/>
          </a:bodyPr>
          <a:lstStyle/>
          <a:p>
            <a:pPr algn="ctr"/>
            <a:r>
              <a:rPr lang="en-US" b="0" i="0">
                <a:effectLst/>
                <a:latin typeface="Helvetica Neue"/>
              </a:rPr>
              <a:t>Using hand sanitizer</a:t>
            </a:r>
            <a:br>
              <a:rPr lang="en-US" b="0" i="0">
                <a:effectLst/>
                <a:latin typeface="Helvetica Neue"/>
              </a:rPr>
            </a:br>
            <a:endParaRPr lang="en-US"/>
          </a:p>
        </p:txBody>
      </p:sp>
      <p:sp>
        <p:nvSpPr>
          <p:cNvPr id="3" name="Content Placeholder 2">
            <a:extLst>
              <a:ext uri="{FF2B5EF4-FFF2-40B4-BE49-F238E27FC236}">
                <a16:creationId xmlns:a16="http://schemas.microsoft.com/office/drawing/2014/main" id="{17021581-3CDF-8136-6521-5BAFECB79F66}"/>
              </a:ext>
            </a:extLst>
          </p:cNvPr>
          <p:cNvSpPr>
            <a:spLocks noGrp="1"/>
          </p:cNvSpPr>
          <p:nvPr>
            <p:ph idx="1"/>
          </p:nvPr>
        </p:nvSpPr>
        <p:spPr>
          <a:xfrm>
            <a:off x="1077426" y="2732545"/>
            <a:ext cx="5465149" cy="3232826"/>
          </a:xfrm>
        </p:spPr>
        <p:txBody>
          <a:bodyPr anchor="t">
            <a:normAutofit/>
          </a:bodyPr>
          <a:lstStyle/>
          <a:p>
            <a:pPr algn="ctr">
              <a:lnSpc>
                <a:spcPct val="100000"/>
              </a:lnSpc>
            </a:pPr>
            <a:r>
              <a:rPr lang="en-US" sz="1100" b="0" i="0">
                <a:effectLst/>
                <a:latin typeface="Helvetica Neue"/>
              </a:rPr>
              <a:t>Hand sanitizing lotions or solutions may be used in addition to handwashing, but they are too inefficient to be used alone. They must, therefore, be used only on cleaned hands.</a:t>
            </a:r>
          </a:p>
          <a:p>
            <a:pPr algn="ctr">
              <a:lnSpc>
                <a:spcPct val="100000"/>
              </a:lnSpc>
            </a:pPr>
            <a:r>
              <a:rPr lang="en-US" sz="1100" b="0" i="0">
                <a:effectLst/>
                <a:latin typeface="Helvetica Neue"/>
              </a:rPr>
              <a:t>They must also be made with approved antimicrobial ingredients listed in the FDA publication Approved Drug Products with Therapeutic Equivalence Evaluations or the FDA monograph for OTC Health-Care Antiseptic Drug Products. Hand sanitizers that are used as a hand dip must be as strong as 100 MG/L chlorine.</a:t>
            </a:r>
          </a:p>
          <a:p>
            <a:pPr algn="ctr">
              <a:lnSpc>
                <a:spcPct val="100000"/>
              </a:lnSpc>
            </a:pPr>
            <a:r>
              <a:rPr lang="en-US" sz="1100" b="0" i="0">
                <a:effectLst/>
                <a:latin typeface="Helvetica Neue"/>
              </a:rPr>
              <a:t>Hand sanitizers that don't meet the above criteria may be used only if they're followed by (1) thorough hand rinsing in clean water before contacting food or using gloves or (2) situations that don't involve touching food.</a:t>
            </a:r>
            <a:r>
              <a:rPr lang="en-US" sz="1100" b="0" i="0" baseline="30000">
                <a:effectLst/>
                <a:latin typeface="Helvetica Neue"/>
              </a:rPr>
              <a:t>[1]</a:t>
            </a:r>
          </a:p>
          <a:p>
            <a:pPr algn="ctr">
              <a:lnSpc>
                <a:spcPct val="100000"/>
              </a:lnSpc>
            </a:pPr>
            <a:r>
              <a:rPr lang="en-US" sz="1100" b="0" i="0">
                <a:effectLst/>
                <a:latin typeface="Helvetica Neue"/>
                <a:hlinkClick r:id="rId2">
                  <a:extLst>
                    <a:ext uri="{A12FA001-AC4F-418D-AE19-62706E023703}">
                      <ahyp:hlinkClr xmlns:ahyp="http://schemas.microsoft.com/office/drawing/2018/hyperlinkcolor" val="tx"/>
                    </a:ext>
                  </a:extLst>
                </a:hlinkClick>
              </a:rPr>
              <a:t>https://www.agriculture.pa.gov/consumer_protection/FoodSafety/Retail%20Food/Retail%20Foods%20Facilities%20and%20Restaurants/Documents/FDA%20Food%20Code%202017.pdf</a:t>
            </a:r>
            <a:r>
              <a:rPr lang="en-US" sz="1100" b="0" i="0">
                <a:effectLst/>
                <a:latin typeface="Helvetica Neue"/>
              </a:rPr>
              <a:t>.</a:t>
            </a:r>
          </a:p>
          <a:p>
            <a:pPr algn="ctr">
              <a:lnSpc>
                <a:spcPct val="100000"/>
              </a:lnSpc>
            </a:pPr>
            <a:endParaRPr lang="en-US" sz="1100" b="0" i="0">
              <a:effectLst/>
              <a:latin typeface="Helvetica Neue"/>
            </a:endParaRPr>
          </a:p>
          <a:p>
            <a:pPr algn="ctr">
              <a:lnSpc>
                <a:spcPct val="100000"/>
              </a:lnSpc>
            </a:pPr>
            <a:endParaRPr lang="en-US" sz="1100"/>
          </a:p>
        </p:txBody>
      </p:sp>
      <p:pic>
        <p:nvPicPr>
          <p:cNvPr id="21506" name="Picture 2" descr="FREE Hand Sanitizer Clipart with outline | Pearly Arts">
            <a:extLst>
              <a:ext uri="{FF2B5EF4-FFF2-40B4-BE49-F238E27FC236}">
                <a16:creationId xmlns:a16="http://schemas.microsoft.com/office/drawing/2014/main" id="{FEA23C26-2528-42FD-A5FE-37566DD0C179}"/>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14845" r="18488"/>
          <a:stretch/>
        </p:blipFill>
        <p:spPr bwMode="auto">
          <a:xfrm>
            <a:off x="7620000" y="10"/>
            <a:ext cx="4572000"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21512" name="Group 21516">
            <a:extLst>
              <a:ext uri="{FF2B5EF4-FFF2-40B4-BE49-F238E27FC236}">
                <a16:creationId xmlns:a16="http://schemas.microsoft.com/office/drawing/2014/main" id="{073091F1-AA5A-47C6-9502-D5870A72D5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76258" y="2320171"/>
            <a:ext cx="867485" cy="115439"/>
            <a:chOff x="8910933" y="1861308"/>
            <a:chExt cx="867485" cy="115439"/>
          </a:xfrm>
        </p:grpSpPr>
        <p:sp>
          <p:nvSpPr>
            <p:cNvPr id="21518" name="Rectangle 21517">
              <a:extLst>
                <a:ext uri="{FF2B5EF4-FFF2-40B4-BE49-F238E27FC236}">
                  <a16:creationId xmlns:a16="http://schemas.microsoft.com/office/drawing/2014/main" id="{8085C4F7-6E91-4DF6-BB01-A46132BC3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21519" name="Straight Connector 21518">
              <a:extLst>
                <a:ext uri="{FF2B5EF4-FFF2-40B4-BE49-F238E27FC236}">
                  <a16:creationId xmlns:a16="http://schemas.microsoft.com/office/drawing/2014/main" id="{25476588-B9AD-4662-A085-8E4D91493B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520" name="Straight Connector 21519">
              <a:extLst>
                <a:ext uri="{FF2B5EF4-FFF2-40B4-BE49-F238E27FC236}">
                  <a16:creationId xmlns:a16="http://schemas.microsoft.com/office/drawing/2014/main" id="{BCDB34B3-D348-476E-BE7F-1139370F43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115909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8">
            <a:extLst>
              <a:ext uri="{FF2B5EF4-FFF2-40B4-BE49-F238E27FC236}">
                <a16:creationId xmlns:a16="http://schemas.microsoft.com/office/drawing/2014/main" id="{C07271E9-21F4-400B-84B6-052EAFCFE5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10">
            <a:extLst>
              <a:ext uri="{FF2B5EF4-FFF2-40B4-BE49-F238E27FC236}">
                <a16:creationId xmlns:a16="http://schemas.microsoft.com/office/drawing/2014/main" id="{3E3D78ED-34B7-4F8E-8377-994DCAD3C8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69648"/>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4" descr="Adhesive bandages">
            <a:extLst>
              <a:ext uri="{FF2B5EF4-FFF2-40B4-BE49-F238E27FC236}">
                <a16:creationId xmlns:a16="http://schemas.microsoft.com/office/drawing/2014/main" id="{98FCCB04-B99D-C52B-1523-381F33072EFB}"/>
              </a:ext>
            </a:extLst>
          </p:cNvPr>
          <p:cNvPicPr>
            <a:picLocks noChangeAspect="1"/>
          </p:cNvPicPr>
          <p:nvPr/>
        </p:nvPicPr>
        <p:blipFill rotWithShape="1">
          <a:blip r:embed="rId2">
            <a:alphaModFix amt="40000"/>
          </a:blip>
          <a:srcRect t="15587"/>
          <a:stretch/>
        </p:blipFill>
        <p:spPr>
          <a:xfrm>
            <a:off x="20" y="10"/>
            <a:ext cx="12191979" cy="6869638"/>
          </a:xfrm>
          <a:prstGeom prst="rect">
            <a:avLst/>
          </a:prstGeom>
        </p:spPr>
      </p:pic>
      <p:sp>
        <p:nvSpPr>
          <p:cNvPr id="2" name="Title 1">
            <a:extLst>
              <a:ext uri="{FF2B5EF4-FFF2-40B4-BE49-F238E27FC236}">
                <a16:creationId xmlns:a16="http://schemas.microsoft.com/office/drawing/2014/main" id="{524EE6FE-9792-04AA-AA21-145F4D86EB70}"/>
              </a:ext>
            </a:extLst>
          </p:cNvPr>
          <p:cNvSpPr>
            <a:spLocks noGrp="1"/>
          </p:cNvSpPr>
          <p:nvPr>
            <p:ph type="title"/>
          </p:nvPr>
        </p:nvSpPr>
        <p:spPr>
          <a:xfrm>
            <a:off x="1736785" y="723900"/>
            <a:ext cx="8718430" cy="1288489"/>
          </a:xfrm>
          <a:effectLst>
            <a:outerShdw blurRad="50800" dist="12700" dir="2700000" algn="tl" rotWithShape="0">
              <a:prstClr val="black">
                <a:alpha val="40000"/>
              </a:prstClr>
            </a:outerShdw>
          </a:effectLst>
        </p:spPr>
        <p:txBody>
          <a:bodyPr>
            <a:normAutofit/>
          </a:bodyPr>
          <a:lstStyle/>
          <a:p>
            <a:pPr algn="ctr"/>
            <a:r>
              <a:rPr lang="en-US">
                <a:solidFill>
                  <a:schemeClr val="tx1"/>
                </a:solidFill>
              </a:rPr>
              <a:t>PERSONAL HYGIENE</a:t>
            </a:r>
          </a:p>
        </p:txBody>
      </p:sp>
      <p:sp>
        <p:nvSpPr>
          <p:cNvPr id="3" name="Content Placeholder 2">
            <a:extLst>
              <a:ext uri="{FF2B5EF4-FFF2-40B4-BE49-F238E27FC236}">
                <a16:creationId xmlns:a16="http://schemas.microsoft.com/office/drawing/2014/main" id="{DE1907D4-C21B-E1AC-613E-B64D98D31F9E}"/>
              </a:ext>
            </a:extLst>
          </p:cNvPr>
          <p:cNvSpPr>
            <a:spLocks noGrp="1"/>
          </p:cNvSpPr>
          <p:nvPr>
            <p:ph idx="1"/>
          </p:nvPr>
        </p:nvSpPr>
        <p:spPr>
          <a:xfrm>
            <a:off x="2701962" y="2161903"/>
            <a:ext cx="6788076" cy="3416512"/>
          </a:xfrm>
          <a:effectLst>
            <a:outerShdw blurRad="50800" dist="12700" dir="2700000" algn="tl" rotWithShape="0">
              <a:prstClr val="black">
                <a:alpha val="40000"/>
              </a:prstClr>
            </a:outerShdw>
          </a:effectLst>
        </p:spPr>
        <p:txBody>
          <a:bodyPr>
            <a:normAutofit/>
          </a:bodyPr>
          <a:lstStyle/>
          <a:p>
            <a:pPr algn="ctr">
              <a:lnSpc>
                <a:spcPct val="100000"/>
              </a:lnSpc>
            </a:pPr>
            <a:r>
              <a:rPr lang="en-US" sz="1400" b="0" i="0">
                <a:solidFill>
                  <a:schemeClr val="tx1"/>
                </a:solidFill>
                <a:effectLst/>
                <a:latin typeface="Helvetica Neue"/>
              </a:rPr>
              <a:t>Outerwear</a:t>
            </a:r>
          </a:p>
          <a:p>
            <a:pPr algn="ctr">
              <a:lnSpc>
                <a:spcPct val="100000"/>
              </a:lnSpc>
            </a:pPr>
            <a:r>
              <a:rPr lang="en-US" sz="1400" b="0" i="0">
                <a:solidFill>
                  <a:schemeClr val="tx1"/>
                </a:solidFill>
                <a:effectLst/>
                <a:latin typeface="Helvetica Neue"/>
              </a:rPr>
              <a:t>Both clothing and footwear, including uniforms, must be kept clean. They should be used for work only.</a:t>
            </a:r>
            <a:r>
              <a:rPr lang="en-US" sz="1400" b="0" i="0" baseline="30000">
                <a:solidFill>
                  <a:schemeClr val="tx1"/>
                </a:solidFill>
                <a:effectLst/>
                <a:latin typeface="Helvetica Neue"/>
              </a:rPr>
              <a:t>[1]</a:t>
            </a:r>
            <a:r>
              <a:rPr lang="en-US" sz="1400" b="0" i="0">
                <a:solidFill>
                  <a:schemeClr val="tx1"/>
                </a:solidFill>
                <a:effectLst/>
                <a:latin typeface="Helvetica Neue"/>
              </a:rPr>
              <a:t> Clean clothing helps prevent contamination of food, equipment, utensils, linens, and other service items. If applicable to the staff's responsibilities, the use of clean aprons is always a must.</a:t>
            </a:r>
          </a:p>
          <a:p>
            <a:pPr algn="ctr">
              <a:lnSpc>
                <a:spcPct val="100000"/>
              </a:lnSpc>
            </a:pPr>
            <a:r>
              <a:rPr lang="en-US" sz="1400" b="0" i="0">
                <a:solidFill>
                  <a:schemeClr val="tx1"/>
                </a:solidFill>
                <a:effectLst/>
                <a:latin typeface="Helvetica Neue"/>
              </a:rPr>
              <a:t>Jewelry</a:t>
            </a:r>
          </a:p>
          <a:p>
            <a:pPr algn="ctr">
              <a:lnSpc>
                <a:spcPct val="100000"/>
              </a:lnSpc>
            </a:pPr>
            <a:r>
              <a:rPr lang="en-US" sz="1400" b="0" i="0">
                <a:solidFill>
                  <a:schemeClr val="tx1"/>
                </a:solidFill>
                <a:effectLst/>
                <a:latin typeface="Helvetica Neue"/>
              </a:rPr>
              <a:t>Kitchen staff can wear a plain ring only, such as a wedding band, while preparing food. No medical information jewelry may be worn on the arms or hands.</a:t>
            </a:r>
          </a:p>
          <a:p>
            <a:pPr algn="ctr">
              <a:lnSpc>
                <a:spcPct val="100000"/>
              </a:lnSpc>
            </a:pPr>
            <a:r>
              <a:rPr lang="en-US" sz="1400" b="0" i="0">
                <a:solidFill>
                  <a:schemeClr val="tx1"/>
                </a:solidFill>
                <a:effectLst/>
                <a:latin typeface="Helvetica Neue"/>
              </a:rPr>
              <a:t>BC Cook Articulation Committee. (2015). Food Safety, Sanitation, and Personal Hygiene. Victoria, B.C.: BCcampus. Retrieved from </a:t>
            </a:r>
            <a:r>
              <a:rPr lang="en-US" sz="1400" b="0" i="0">
                <a:solidFill>
                  <a:schemeClr val="tx1"/>
                </a:solidFill>
                <a:effectLst/>
                <a:latin typeface="Helvetica Neue"/>
                <a:hlinkClick r:id="rId3"/>
              </a:rPr>
              <a:t>https://opentextbc.ca/foodsafety</a:t>
            </a:r>
            <a:r>
              <a:rPr lang="en-US" sz="1400" b="0" i="0">
                <a:solidFill>
                  <a:schemeClr val="tx1"/>
                </a:solidFill>
                <a:effectLst/>
                <a:latin typeface="Helvetica Neue"/>
              </a:rPr>
              <a:t>.</a:t>
            </a:r>
          </a:p>
          <a:p>
            <a:pPr algn="ctr">
              <a:lnSpc>
                <a:spcPct val="100000"/>
              </a:lnSpc>
            </a:pPr>
            <a:endParaRPr lang="en-US" sz="1400">
              <a:solidFill>
                <a:schemeClr val="tx1"/>
              </a:solidFill>
            </a:endParaRPr>
          </a:p>
        </p:txBody>
      </p:sp>
      <p:grpSp>
        <p:nvGrpSpPr>
          <p:cNvPr id="34" name="Group 12">
            <a:extLst>
              <a:ext uri="{FF2B5EF4-FFF2-40B4-BE49-F238E27FC236}">
                <a16:creationId xmlns:a16="http://schemas.microsoft.com/office/drawing/2014/main" id="{A1527245-C5C2-4BD3-8317-C4D6D7A102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5849932"/>
            <a:ext cx="867485" cy="115439"/>
            <a:chOff x="8910933" y="1861308"/>
            <a:chExt cx="867485" cy="115439"/>
          </a:xfrm>
        </p:grpSpPr>
        <p:sp>
          <p:nvSpPr>
            <p:cNvPr id="14" name="Rectangle 13">
              <a:extLst>
                <a:ext uri="{FF2B5EF4-FFF2-40B4-BE49-F238E27FC236}">
                  <a16:creationId xmlns:a16="http://schemas.microsoft.com/office/drawing/2014/main" id="{E03BA463-C04F-4127-9100-1F376E519B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ffectLst>
                  <a:outerShdw blurRad="38100" dist="38100" dir="2700000" algn="tl">
                    <a:srgbClr val="000000">
                      <a:alpha val="43137"/>
                    </a:srgbClr>
                  </a:outerShdw>
                </a:effectLst>
              </a:endParaRPr>
            </a:p>
          </p:txBody>
        </p:sp>
        <p:cxnSp>
          <p:nvCxnSpPr>
            <p:cNvPr id="35" name="Straight Connector 14">
              <a:extLst>
                <a:ext uri="{FF2B5EF4-FFF2-40B4-BE49-F238E27FC236}">
                  <a16:creationId xmlns:a16="http://schemas.microsoft.com/office/drawing/2014/main" id="{01FD6DA6-F7BC-4426-8465-928C4EC4A4C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9A28AE3-3C29-44E4-80A5-C2937F8E7AA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22273204"/>
      </p:ext>
    </p:extLst>
  </p:cSld>
  <p:clrMapOvr>
    <a:overrideClrMapping bg1="dk1" tx1="lt1" bg2="dk2" tx2="lt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B22176A-41DB-4D9A-9B6F-F2296F1ED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9A636D-9CEC-4A76-A113-104B10543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A53EEF0-2806-4C52-A779-F5B786040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36942F-2BB6-D28D-098D-E729E79B3137}"/>
              </a:ext>
            </a:extLst>
          </p:cNvPr>
          <p:cNvSpPr>
            <a:spLocks noGrp="1"/>
          </p:cNvSpPr>
          <p:nvPr>
            <p:ph type="title"/>
          </p:nvPr>
        </p:nvSpPr>
        <p:spPr>
          <a:xfrm>
            <a:off x="1906656" y="1359628"/>
            <a:ext cx="8378688" cy="1160052"/>
          </a:xfrm>
        </p:spPr>
        <p:txBody>
          <a:bodyPr anchor="b">
            <a:normAutofit/>
          </a:bodyPr>
          <a:lstStyle/>
          <a:p>
            <a:pPr algn="ctr"/>
            <a:r>
              <a:rPr lang="en-US" b="0" i="0">
                <a:effectLst/>
                <a:latin typeface="Helvetica Neue"/>
              </a:rPr>
              <a:t>Body and hair washing</a:t>
            </a:r>
            <a:br>
              <a:rPr lang="en-US" b="0" i="0">
                <a:effectLst/>
                <a:latin typeface="Helvetica Neue"/>
              </a:rPr>
            </a:br>
            <a:endParaRPr lang="en-US"/>
          </a:p>
        </p:txBody>
      </p:sp>
      <p:sp>
        <p:nvSpPr>
          <p:cNvPr id="18" name="Content Placeholder 2">
            <a:extLst>
              <a:ext uri="{FF2B5EF4-FFF2-40B4-BE49-F238E27FC236}">
                <a16:creationId xmlns:a16="http://schemas.microsoft.com/office/drawing/2014/main" id="{BF7B9CC4-88A3-79E8-7240-C3AD565ED37F}"/>
              </a:ext>
            </a:extLst>
          </p:cNvPr>
          <p:cNvSpPr>
            <a:spLocks noGrp="1"/>
          </p:cNvSpPr>
          <p:nvPr>
            <p:ph idx="1"/>
          </p:nvPr>
        </p:nvSpPr>
        <p:spPr>
          <a:xfrm>
            <a:off x="2985078" y="2071618"/>
            <a:ext cx="6221845" cy="4062481"/>
          </a:xfrm>
        </p:spPr>
        <p:txBody>
          <a:bodyPr anchor="ctr">
            <a:normAutofit/>
          </a:bodyPr>
          <a:lstStyle/>
          <a:p>
            <a:pPr algn="ctr">
              <a:lnSpc>
                <a:spcPct val="100000"/>
              </a:lnSpc>
            </a:pPr>
            <a:r>
              <a:rPr lang="en-US" sz="1200" b="0" i="0" dirty="0">
                <a:effectLst/>
                <a:latin typeface="Helvetica Neue"/>
              </a:rPr>
              <a:t>Hair must be kept clean and covered or tied back prior to preparing and serving food. In addition, food workers must perform the following each day:</a:t>
            </a:r>
          </a:p>
          <a:p>
            <a:pPr algn="ctr">
              <a:lnSpc>
                <a:spcPct val="100000"/>
              </a:lnSpc>
              <a:buFont typeface="Arial" panose="020B0604020202020204" pitchFamily="34" charset="0"/>
              <a:buChar char="•"/>
            </a:pPr>
            <a:r>
              <a:rPr lang="en-US" sz="1200" b="0" i="0" dirty="0">
                <a:effectLst/>
                <a:latin typeface="Helvetica Neue"/>
              </a:rPr>
              <a:t>shave</a:t>
            </a:r>
          </a:p>
          <a:p>
            <a:pPr algn="ctr">
              <a:lnSpc>
                <a:spcPct val="100000"/>
              </a:lnSpc>
              <a:buFont typeface="Arial" panose="020B0604020202020204" pitchFamily="34" charset="0"/>
              <a:buChar char="•"/>
            </a:pPr>
            <a:r>
              <a:rPr lang="en-US" sz="1200" b="0" i="0" dirty="0">
                <a:effectLst/>
                <a:latin typeface="Helvetica Neue"/>
              </a:rPr>
              <a:t>shampoo</a:t>
            </a:r>
          </a:p>
          <a:p>
            <a:pPr algn="ctr">
              <a:lnSpc>
                <a:spcPct val="100000"/>
              </a:lnSpc>
              <a:buFont typeface="Arial" panose="020B0604020202020204" pitchFamily="34" charset="0"/>
              <a:buChar char="•"/>
            </a:pPr>
            <a:r>
              <a:rPr lang="en-US" sz="1200" b="0" i="0" dirty="0">
                <a:effectLst/>
                <a:latin typeface="Helvetica Neue"/>
              </a:rPr>
              <a:t>shower</a:t>
            </a:r>
          </a:p>
          <a:p>
            <a:pPr algn="ctr">
              <a:lnSpc>
                <a:spcPct val="100000"/>
              </a:lnSpc>
              <a:buFont typeface="Arial" panose="020B0604020202020204" pitchFamily="34" charset="0"/>
              <a:buChar char="•"/>
            </a:pPr>
            <a:r>
              <a:rPr lang="en-US" sz="1200" b="0" i="0" dirty="0">
                <a:effectLst/>
                <a:latin typeface="Helvetica Neue"/>
              </a:rPr>
              <a:t>comb hair</a:t>
            </a:r>
          </a:p>
          <a:p>
            <a:pPr algn="ctr">
              <a:lnSpc>
                <a:spcPct val="100000"/>
              </a:lnSpc>
            </a:pPr>
            <a:r>
              <a:rPr lang="en-US" sz="1200" b="0" i="0" dirty="0">
                <a:effectLst/>
                <a:latin typeface="Helvetica Neue"/>
              </a:rPr>
              <a:t>Federal law requires kitchen staff to wear hair restraints, like hats, hair coverings or nets, beard restraints, and clothing that covers body hair, to prevent hair from contacting exposed food, clean equipment, utensils, and linens. Employees who work in other areas, such as the counter staff, hosts, and wait staff, don't have to follow this rule if they have a small risk of contaminating food, equipment, utensils, and linens.</a:t>
            </a:r>
          </a:p>
          <a:p>
            <a:pPr algn="ctr">
              <a:lnSpc>
                <a:spcPct val="100000"/>
              </a:lnSpc>
            </a:pPr>
            <a:r>
              <a:rPr lang="en-US" sz="1200" b="0" i="0" dirty="0">
                <a:effectLst/>
                <a:latin typeface="Helvetica Neue"/>
              </a:rPr>
              <a:t>The kitchen staff is required to keep their fingernails clean, trimmed, and filed so that the edges are not rough and cannot catch any food, rip open packages of food, or tear open gloves. Fingernail polish or artificial fingernails is not allowed when working with food unless staff wears intact gloves.</a:t>
            </a:r>
          </a:p>
          <a:p>
            <a:pPr algn="ctr">
              <a:lnSpc>
                <a:spcPct val="100000"/>
              </a:lnSpc>
            </a:pPr>
            <a:endParaRPr lang="en-US" sz="1100" dirty="0"/>
          </a:p>
        </p:txBody>
      </p:sp>
      <p:grpSp>
        <p:nvGrpSpPr>
          <p:cNvPr id="14" name="Group 13">
            <a:extLst>
              <a:ext uri="{FF2B5EF4-FFF2-40B4-BE49-F238E27FC236}">
                <a16:creationId xmlns:a16="http://schemas.microsoft.com/office/drawing/2014/main" id="{1148C992-36DE-4449-B92D-49AE04B5D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1016086"/>
            <a:ext cx="867485" cy="115439"/>
            <a:chOff x="8910933" y="1861308"/>
            <a:chExt cx="867485" cy="115439"/>
          </a:xfrm>
        </p:grpSpPr>
        <p:sp>
          <p:nvSpPr>
            <p:cNvPr id="15" name="Rectangle 14">
              <a:extLst>
                <a:ext uri="{FF2B5EF4-FFF2-40B4-BE49-F238E27FC236}">
                  <a16:creationId xmlns:a16="http://schemas.microsoft.com/office/drawing/2014/main" id="{D765B2C1-DF41-437F-9F2D-C33E46FA2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6AA37ED-ED19-4857-9B2C-777E8F707C6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45F6E87-86FB-440C-9EB4-A48D11C72C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893140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562" name="Rectangle 22534">
            <a:extLst>
              <a:ext uri="{FF2B5EF4-FFF2-40B4-BE49-F238E27FC236}">
                <a16:creationId xmlns:a16="http://schemas.microsoft.com/office/drawing/2014/main" id="{23076A4E-38BA-4BCB-BE40-AD144E24ED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67" name="Rectangle 22536">
            <a:extLst>
              <a:ext uri="{FF2B5EF4-FFF2-40B4-BE49-F238E27FC236}">
                <a16:creationId xmlns:a16="http://schemas.microsoft.com/office/drawing/2014/main" id="{E8D0C60F-E7BC-47C4-989A-5CF3E68BDC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72" name="Rectangle 5">
            <a:extLst>
              <a:ext uri="{FF2B5EF4-FFF2-40B4-BE49-F238E27FC236}">
                <a16:creationId xmlns:a16="http://schemas.microsoft.com/office/drawing/2014/main" id="{B572D2B0-57F9-4D28-8840-98CD625393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00" y="1028700"/>
            <a:ext cx="4038600" cy="484107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1A4C3CF-B6B8-366B-1B02-29E6DBE83F6C}"/>
              </a:ext>
            </a:extLst>
          </p:cNvPr>
          <p:cNvSpPr>
            <a:spLocks noGrp="1"/>
          </p:cNvSpPr>
          <p:nvPr>
            <p:ph type="title"/>
          </p:nvPr>
        </p:nvSpPr>
        <p:spPr>
          <a:xfrm>
            <a:off x="1424941" y="1737360"/>
            <a:ext cx="3261360" cy="2524187"/>
          </a:xfrm>
        </p:spPr>
        <p:txBody>
          <a:bodyPr anchor="ctr">
            <a:normAutofit/>
          </a:bodyPr>
          <a:lstStyle/>
          <a:p>
            <a:pPr algn="ctr"/>
            <a:r>
              <a:rPr lang="en-US" b="0" i="0">
                <a:effectLst/>
                <a:latin typeface="Helvetica Neue"/>
              </a:rPr>
              <a:t>Washing dishes</a:t>
            </a:r>
            <a:br>
              <a:rPr lang="en-US" b="0" i="0">
                <a:effectLst/>
                <a:latin typeface="Helvetica Neue"/>
              </a:rPr>
            </a:br>
            <a:endParaRPr lang="en-US"/>
          </a:p>
        </p:txBody>
      </p:sp>
      <p:sp>
        <p:nvSpPr>
          <p:cNvPr id="3" name="Content Placeholder 2">
            <a:extLst>
              <a:ext uri="{FF2B5EF4-FFF2-40B4-BE49-F238E27FC236}">
                <a16:creationId xmlns:a16="http://schemas.microsoft.com/office/drawing/2014/main" id="{36534E14-3864-47E8-E115-F0EDF53E0793}"/>
              </a:ext>
            </a:extLst>
          </p:cNvPr>
          <p:cNvSpPr>
            <a:spLocks noGrp="1"/>
          </p:cNvSpPr>
          <p:nvPr>
            <p:ph idx="1"/>
          </p:nvPr>
        </p:nvSpPr>
        <p:spPr>
          <a:xfrm>
            <a:off x="6972300" y="771525"/>
            <a:ext cx="4419886" cy="5362575"/>
          </a:xfrm>
        </p:spPr>
        <p:txBody>
          <a:bodyPr anchor="ctr">
            <a:normAutofit/>
          </a:bodyPr>
          <a:lstStyle/>
          <a:p>
            <a:pPr algn="ctr">
              <a:lnSpc>
                <a:spcPct val="100000"/>
              </a:lnSpc>
            </a:pPr>
            <a:r>
              <a:rPr lang="en-US" sz="1100" b="0" i="0" dirty="0">
                <a:effectLst/>
                <a:latin typeface="Helvetica Neue"/>
              </a:rPr>
              <a:t>Pre-rinse</a:t>
            </a:r>
          </a:p>
          <a:p>
            <a:pPr algn="ctr">
              <a:lnSpc>
                <a:spcPct val="100000"/>
              </a:lnSpc>
            </a:pPr>
            <a:r>
              <a:rPr lang="en-US" sz="1100" b="0" i="0" dirty="0">
                <a:effectLst/>
                <a:latin typeface="Helvetica Neue"/>
              </a:rPr>
              <a:t>Pre-rinsing is a step designed to remove food that remains after scraping. It also reduces energy and water costs during the washing stage, as the hot water and high water pressure will loosen stuck food.</a:t>
            </a:r>
          </a:p>
          <a:p>
            <a:pPr algn="ctr">
              <a:lnSpc>
                <a:spcPct val="100000"/>
              </a:lnSpc>
            </a:pPr>
            <a:r>
              <a:rPr lang="en-US" sz="1100" b="0" i="0" dirty="0">
                <a:effectLst/>
                <a:latin typeface="Helvetica Neue"/>
              </a:rPr>
              <a:t>Rinse</a:t>
            </a:r>
          </a:p>
          <a:p>
            <a:pPr algn="ctr">
              <a:lnSpc>
                <a:spcPct val="100000"/>
              </a:lnSpc>
            </a:pPr>
            <a:r>
              <a:rPr lang="en-US" sz="1100" b="0" i="0" dirty="0">
                <a:effectLst/>
                <a:latin typeface="Helvetica Neue"/>
              </a:rPr>
              <a:t>Rinsing occurs in the second (middle) sink of a 3-compartment sink. In this sink, clean, hot water is used to remove detergent residue and any remaining particles of food from utensils and equipment. The temperature of a hot water rinse should be between 100°F to 110°F. For a cold water rinse, the temperature should be between 70-75°F.</a:t>
            </a:r>
          </a:p>
          <a:p>
            <a:pPr algn="ctr">
              <a:lnSpc>
                <a:spcPct val="100000"/>
              </a:lnSpc>
            </a:pPr>
            <a:r>
              <a:rPr lang="en-US" sz="1100" b="0" i="0" dirty="0">
                <a:effectLst/>
                <a:latin typeface="Helvetica Neue"/>
              </a:rPr>
              <a:t>Hot water sanitization</a:t>
            </a:r>
          </a:p>
          <a:p>
            <a:pPr algn="ctr">
              <a:lnSpc>
                <a:spcPct val="100000"/>
              </a:lnSpc>
            </a:pPr>
            <a:r>
              <a:rPr lang="en-US" sz="1100" b="0" i="0" dirty="0">
                <a:effectLst/>
                <a:latin typeface="Helvetica Neue"/>
              </a:rPr>
              <a:t>Hot water sanitization cleans items with hot, steamy water. Proper sanitation requires that utensils and equipment sit in hot water (171°F) for 30 seconds.</a:t>
            </a:r>
          </a:p>
          <a:p>
            <a:pPr algn="ctr">
              <a:lnSpc>
                <a:spcPct val="100000"/>
              </a:lnSpc>
            </a:pPr>
            <a:r>
              <a:rPr lang="en-US" sz="1100" b="0" i="0" dirty="0">
                <a:effectLst/>
                <a:latin typeface="Helvetica Neue"/>
              </a:rPr>
              <a:t>Chemical sanitization</a:t>
            </a:r>
          </a:p>
          <a:p>
            <a:pPr algn="ctr">
              <a:lnSpc>
                <a:spcPct val="100000"/>
              </a:lnSpc>
            </a:pPr>
            <a:r>
              <a:rPr lang="en-US" sz="1100" b="0" i="0" dirty="0">
                <a:effectLst/>
                <a:latin typeface="Helvetica Neue"/>
              </a:rPr>
              <a:t>Chemical sanitization requires that utensils and equipment sit in an approved chemical-solution for at least one minute. Since this is a chemical-based step, it's important to:</a:t>
            </a:r>
          </a:p>
          <a:p>
            <a:pPr algn="ctr">
              <a:lnSpc>
                <a:spcPct val="100000"/>
              </a:lnSpc>
              <a:buFont typeface="+mj-lt"/>
              <a:buAutoNum type="arabicPeriod"/>
            </a:pPr>
            <a:r>
              <a:rPr lang="en-US" sz="1100" b="0" i="0" dirty="0">
                <a:effectLst/>
                <a:latin typeface="Helvetica Neue"/>
              </a:rPr>
              <a:t>keep the temperature of the solution cool, as high temperatures may cause the chemical(s) to evaporate from the solution; and</a:t>
            </a:r>
          </a:p>
          <a:p>
            <a:pPr algn="ctr">
              <a:lnSpc>
                <a:spcPct val="100000"/>
              </a:lnSpc>
              <a:buFont typeface="+mj-lt"/>
              <a:buAutoNum type="arabicPeriod"/>
            </a:pPr>
            <a:r>
              <a:rPr lang="en-US" sz="1100" b="0" i="0" dirty="0">
                <a:effectLst/>
                <a:latin typeface="Helvetica Neue"/>
              </a:rPr>
              <a:t>prevent over-use as using too much of a chemical may contaminate the food and sicken customers.</a:t>
            </a:r>
          </a:p>
          <a:p>
            <a:pPr algn="ctr">
              <a:lnSpc>
                <a:spcPct val="100000"/>
              </a:lnSpc>
            </a:pPr>
            <a:endParaRPr lang="en-US" sz="500" dirty="0"/>
          </a:p>
        </p:txBody>
      </p:sp>
      <p:pic>
        <p:nvPicPr>
          <p:cNvPr id="22530" name="Picture 2" descr="I Learned Everything Important About Succeeding as an Entrepreneur Washing  Dishes for My First Boss">
            <a:extLst>
              <a:ext uri="{FF2B5EF4-FFF2-40B4-BE49-F238E27FC236}">
                <a16:creationId xmlns:a16="http://schemas.microsoft.com/office/drawing/2014/main" id="{0F7E872F-746B-2E28-F345-AFC63C0DAA2B}"/>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tretch>
            <a:fillRect/>
          </a:stretch>
        </p:blipFill>
        <p:spPr bwMode="auto">
          <a:xfrm>
            <a:off x="1466330" y="4902032"/>
            <a:ext cx="3000114" cy="1996440"/>
          </a:xfrm>
          <a:prstGeom prst="rect">
            <a:avLst/>
          </a:prstGeom>
          <a:noFill/>
          <a:extLst>
            <a:ext uri="{909E8E84-426E-40DD-AFC4-6F175D3DCCD1}">
              <a14:hiddenFill xmlns:a14="http://schemas.microsoft.com/office/drawing/2010/main">
                <a:solidFill>
                  <a:srgbClr val="FFFFFF"/>
                </a:solidFill>
              </a14:hiddenFill>
            </a:ext>
          </a:extLst>
        </p:spPr>
      </p:pic>
      <p:grpSp>
        <p:nvGrpSpPr>
          <p:cNvPr id="22573" name="Group 22540">
            <a:extLst>
              <a:ext uri="{FF2B5EF4-FFF2-40B4-BE49-F238E27FC236}">
                <a16:creationId xmlns:a16="http://schemas.microsoft.com/office/drawing/2014/main" id="{7CD49DFA-3E95-4EE4-8505-DADB9ABC708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14258" y="4550150"/>
            <a:ext cx="867485" cy="115439"/>
            <a:chOff x="8910933" y="1861308"/>
            <a:chExt cx="867485" cy="115439"/>
          </a:xfrm>
        </p:grpSpPr>
        <p:sp>
          <p:nvSpPr>
            <p:cNvPr id="22542" name="Rectangle 22541">
              <a:extLst>
                <a:ext uri="{FF2B5EF4-FFF2-40B4-BE49-F238E27FC236}">
                  <a16:creationId xmlns:a16="http://schemas.microsoft.com/office/drawing/2014/main" id="{36D817C6-71C0-49E6-8B19-E9E9217A2B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543" name="Straight Connector 22542">
              <a:extLst>
                <a:ext uri="{FF2B5EF4-FFF2-40B4-BE49-F238E27FC236}">
                  <a16:creationId xmlns:a16="http://schemas.microsoft.com/office/drawing/2014/main" id="{A23AD9A9-354F-444B-9370-B698970FEF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544" name="Straight Connector 22543">
              <a:extLst>
                <a:ext uri="{FF2B5EF4-FFF2-40B4-BE49-F238E27FC236}">
                  <a16:creationId xmlns:a16="http://schemas.microsoft.com/office/drawing/2014/main" id="{027F4928-516E-4CF1-8E81-C485279708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922272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1799D-9CC6-D01D-1092-6C7E90333B9D}"/>
              </a:ext>
            </a:extLst>
          </p:cNvPr>
          <p:cNvSpPr>
            <a:spLocks noGrp="1"/>
          </p:cNvSpPr>
          <p:nvPr>
            <p:ph type="title"/>
          </p:nvPr>
        </p:nvSpPr>
        <p:spPr/>
        <p:txBody>
          <a:bodyPr/>
          <a:lstStyle/>
          <a:p>
            <a:r>
              <a:rPr lang="en-US" b="0" i="0" dirty="0">
                <a:solidFill>
                  <a:srgbClr val="243B53"/>
                </a:solidFill>
                <a:effectLst/>
                <a:latin typeface="Helvetica Neue"/>
              </a:rPr>
              <a:t>Sanitation Standard Operating Procedures (SSOP)</a:t>
            </a:r>
            <a:br>
              <a:rPr lang="en-US" b="0" i="0" dirty="0">
                <a:solidFill>
                  <a:srgbClr val="243B53"/>
                </a:solidFill>
                <a:effectLst/>
                <a:latin typeface="Helvetica Neue"/>
              </a:rPr>
            </a:br>
            <a:endParaRPr lang="en-US" dirty="0"/>
          </a:p>
        </p:txBody>
      </p:sp>
      <p:sp>
        <p:nvSpPr>
          <p:cNvPr id="3" name="Content Placeholder 2">
            <a:extLst>
              <a:ext uri="{FF2B5EF4-FFF2-40B4-BE49-F238E27FC236}">
                <a16:creationId xmlns:a16="http://schemas.microsoft.com/office/drawing/2014/main" id="{060A8E06-5B4E-4751-367E-753E7630412F}"/>
              </a:ext>
            </a:extLst>
          </p:cNvPr>
          <p:cNvSpPr>
            <a:spLocks noGrp="1"/>
          </p:cNvSpPr>
          <p:nvPr>
            <p:ph idx="1"/>
          </p:nvPr>
        </p:nvSpPr>
        <p:spPr/>
        <p:txBody>
          <a:bodyPr/>
          <a:lstStyle/>
          <a:p>
            <a:pPr algn="l"/>
            <a:r>
              <a:rPr lang="en-US" b="0" i="0" dirty="0">
                <a:solidFill>
                  <a:srgbClr val="243B53"/>
                </a:solidFill>
                <a:effectLst/>
                <a:latin typeface="Helvetica Neue"/>
              </a:rPr>
              <a:t>Sanitation Standard Operating Procedures (Sanitation SOPs) are written procedures for preventing direct contamination of a product. All food establishments are required to maintain written procedures on-site and make them available to the USDA Food Safety and Inspection Service (FSIS) upon request.</a:t>
            </a:r>
          </a:p>
          <a:p>
            <a:pPr algn="l"/>
            <a:r>
              <a:rPr lang="en-US" b="0" i="0" dirty="0">
                <a:solidFill>
                  <a:srgbClr val="243B53"/>
                </a:solidFill>
                <a:effectLst/>
                <a:latin typeface="Helvetica Neue"/>
              </a:rPr>
              <a:t>Note that this policy requires daily documentation of attempts to follow its procedures, including any corrective actions.</a:t>
            </a:r>
          </a:p>
          <a:p>
            <a:endParaRPr lang="en-US" dirty="0"/>
          </a:p>
        </p:txBody>
      </p:sp>
    </p:spTree>
    <p:extLst>
      <p:ext uri="{BB962C8B-B14F-4D97-AF65-F5344CB8AC3E}">
        <p14:creationId xmlns:p14="http://schemas.microsoft.com/office/powerpoint/2010/main" val="13723145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E576F-4834-7840-7E58-D737A6B817BD}"/>
              </a:ext>
            </a:extLst>
          </p:cNvPr>
          <p:cNvSpPr>
            <a:spLocks noGrp="1"/>
          </p:cNvSpPr>
          <p:nvPr>
            <p:ph type="title"/>
          </p:nvPr>
        </p:nvSpPr>
        <p:spPr/>
        <p:txBody>
          <a:bodyPr/>
          <a:lstStyle/>
          <a:p>
            <a:r>
              <a:rPr lang="en-US" b="0" i="0" dirty="0">
                <a:solidFill>
                  <a:srgbClr val="243B53"/>
                </a:solidFill>
                <a:effectLst/>
                <a:latin typeface="Helvetica Neue"/>
              </a:rPr>
              <a:t>Sample SSOP</a:t>
            </a:r>
            <a:br>
              <a:rPr lang="en-US" b="0" i="0" dirty="0">
                <a:solidFill>
                  <a:srgbClr val="243B53"/>
                </a:solidFill>
                <a:effectLst/>
                <a:latin typeface="Helvetica Neue"/>
              </a:rPr>
            </a:br>
            <a:endParaRPr lang="en-US" dirty="0"/>
          </a:p>
        </p:txBody>
      </p:sp>
      <p:sp>
        <p:nvSpPr>
          <p:cNvPr id="3" name="Content Placeholder 2">
            <a:extLst>
              <a:ext uri="{FF2B5EF4-FFF2-40B4-BE49-F238E27FC236}">
                <a16:creationId xmlns:a16="http://schemas.microsoft.com/office/drawing/2014/main" id="{4359BC94-5A2B-6C83-3FEA-E5CE5A682250}"/>
              </a:ext>
            </a:extLst>
          </p:cNvPr>
          <p:cNvSpPr>
            <a:spLocks noGrp="1"/>
          </p:cNvSpPr>
          <p:nvPr>
            <p:ph idx="1"/>
          </p:nvPr>
        </p:nvSpPr>
        <p:spPr/>
        <p:txBody>
          <a:bodyPr>
            <a:normAutofit fontScale="85000" lnSpcReduction="10000"/>
          </a:bodyPr>
          <a:lstStyle/>
          <a:p>
            <a:pPr algn="l"/>
            <a:r>
              <a:rPr lang="en-US" b="0" i="0" dirty="0">
                <a:solidFill>
                  <a:srgbClr val="243B53"/>
                </a:solidFill>
                <a:effectLst/>
                <a:latin typeface="Helvetica Neue"/>
              </a:rPr>
              <a:t>SAMPLE – SANITATION STANDARD OPERATING PROCEDURE (SSOP)</a:t>
            </a:r>
          </a:p>
          <a:p>
            <a:pPr algn="l"/>
            <a:r>
              <a:rPr lang="en-US" b="0" i="0" dirty="0">
                <a:solidFill>
                  <a:srgbClr val="243B53"/>
                </a:solidFill>
                <a:effectLst/>
                <a:latin typeface="Helvetica Neue"/>
              </a:rPr>
              <a:t>COMPANY NAME is a red meat processing establishment. This plant receives beef and pork for further processing. This plant cuts and grinds product and also packages it.</a:t>
            </a:r>
          </a:p>
          <a:p>
            <a:pPr algn="l"/>
            <a:r>
              <a:rPr lang="en-US" b="0" i="0" dirty="0">
                <a:solidFill>
                  <a:srgbClr val="243B53"/>
                </a:solidFill>
                <a:effectLst/>
                <a:latin typeface="Helvetica Neue"/>
              </a:rPr>
              <a:t>MANAGEMENT STRUCTURE</a:t>
            </a:r>
          </a:p>
          <a:p>
            <a:pPr algn="l">
              <a:buFont typeface="Arial" panose="020B0604020202020204" pitchFamily="34" charset="0"/>
              <a:buChar char="•"/>
            </a:pPr>
            <a:r>
              <a:rPr lang="en-US" b="0" i="0" dirty="0">
                <a:solidFill>
                  <a:srgbClr val="243B53"/>
                </a:solidFill>
                <a:effectLst/>
                <a:latin typeface="Helvetica Neue"/>
              </a:rPr>
              <a:t>Owner –</a:t>
            </a:r>
          </a:p>
          <a:p>
            <a:pPr algn="l">
              <a:buFont typeface="Arial" panose="020B0604020202020204" pitchFamily="34" charset="0"/>
              <a:buChar char="•"/>
            </a:pPr>
            <a:r>
              <a:rPr lang="en-US" b="0" i="0" dirty="0">
                <a:solidFill>
                  <a:srgbClr val="243B53"/>
                </a:solidFill>
                <a:effectLst/>
                <a:latin typeface="Helvetica Neue"/>
              </a:rPr>
              <a:t>Plant Manager –</a:t>
            </a:r>
          </a:p>
          <a:p>
            <a:pPr algn="l">
              <a:buFont typeface="Arial" panose="020B0604020202020204" pitchFamily="34" charset="0"/>
              <a:buChar char="•"/>
            </a:pPr>
            <a:r>
              <a:rPr lang="en-US" b="0" i="0" dirty="0">
                <a:solidFill>
                  <a:srgbClr val="243B53"/>
                </a:solidFill>
                <a:effectLst/>
                <a:latin typeface="Helvetica Neue"/>
              </a:rPr>
              <a:t>Team Captains –</a:t>
            </a:r>
          </a:p>
          <a:p>
            <a:pPr algn="l"/>
            <a:r>
              <a:rPr lang="en-US" b="0" i="0" dirty="0">
                <a:solidFill>
                  <a:srgbClr val="243B53"/>
                </a:solidFill>
                <a:effectLst/>
                <a:latin typeface="Helvetica Neue"/>
              </a:rPr>
              <a:t>The Team Captains are responsible for implementing and daily monitoring of Sanitation SOP and recording the findings and any corrective actions. The Team Captains are responsible for training and assigning specific duties to other employees and monitoring their performance within the Sanitation SOP. All records, data, checklists, and other information pertaining to the Sanitation SOP will be maintained on file and made available to inspection personnel.</a:t>
            </a:r>
          </a:p>
          <a:p>
            <a:endParaRPr lang="en-US" dirty="0"/>
          </a:p>
        </p:txBody>
      </p:sp>
    </p:spTree>
    <p:extLst>
      <p:ext uri="{BB962C8B-B14F-4D97-AF65-F5344CB8AC3E}">
        <p14:creationId xmlns:p14="http://schemas.microsoft.com/office/powerpoint/2010/main" val="25810667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F0880-7AA4-CBAC-EE44-E22B30FB739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4E20B6B-B341-6DC3-DC90-45FF04AE7B95}"/>
              </a:ext>
            </a:extLst>
          </p:cNvPr>
          <p:cNvSpPr>
            <a:spLocks noGrp="1"/>
          </p:cNvSpPr>
          <p:nvPr>
            <p:ph idx="1"/>
          </p:nvPr>
        </p:nvSpPr>
        <p:spPr/>
        <p:txBody>
          <a:bodyPr/>
          <a:lstStyle/>
          <a:p>
            <a:pPr algn="l"/>
            <a:r>
              <a:rPr lang="en-US" b="0" i="0" dirty="0">
                <a:solidFill>
                  <a:srgbClr val="243B53"/>
                </a:solidFill>
                <a:effectLst/>
                <a:latin typeface="Helvetica Neue"/>
              </a:rPr>
              <a:t>I. Preoperational Sanitation – Equipment and Facility Cleaning Objective</a:t>
            </a:r>
          </a:p>
          <a:p>
            <a:pPr algn="l"/>
            <a:r>
              <a:rPr lang="en-US" b="0" i="0" dirty="0">
                <a:solidFill>
                  <a:srgbClr val="243B53"/>
                </a:solidFill>
                <a:effectLst/>
                <a:latin typeface="Helvetica Neue"/>
              </a:rPr>
              <a:t>A. All equipment will be disassembled, cleaned, and sanitized before starting production.</a:t>
            </a:r>
          </a:p>
          <a:p>
            <a:pPr algn="l"/>
            <a:r>
              <a:rPr lang="en-US" b="0" i="0" dirty="0">
                <a:solidFill>
                  <a:srgbClr val="243B53"/>
                </a:solidFill>
                <a:effectLst/>
                <a:latin typeface="Helvetica Neue"/>
              </a:rPr>
              <a:t>1. Sanitary procedure for cleaning and sanitizing equipment.</a:t>
            </a:r>
          </a:p>
          <a:p>
            <a:pPr algn="l"/>
            <a:r>
              <a:rPr lang="en-US" b="0" i="0" dirty="0">
                <a:solidFill>
                  <a:srgbClr val="243B53"/>
                </a:solidFill>
                <a:effectLst/>
                <a:latin typeface="Helvetica Neue"/>
              </a:rPr>
              <a:t>a. All equipment will have product debris removed.</a:t>
            </a:r>
          </a:p>
          <a:p>
            <a:pPr algn="l"/>
            <a:r>
              <a:rPr lang="en-US" b="0" i="0" dirty="0">
                <a:solidFill>
                  <a:srgbClr val="243B53"/>
                </a:solidFill>
                <a:effectLst/>
                <a:latin typeface="Helvetica Neue"/>
              </a:rPr>
              <a:t>b. Equipment will be rinsed with water to remove remaining debris.</a:t>
            </a:r>
          </a:p>
          <a:p>
            <a:pPr algn="l"/>
            <a:r>
              <a:rPr lang="en-US" b="0" i="0" dirty="0">
                <a:solidFill>
                  <a:srgbClr val="243B53"/>
                </a:solidFill>
                <a:effectLst/>
                <a:latin typeface="Helvetica Neue"/>
              </a:rPr>
              <a:t>c. An approved cleaner will be applied to equipment and properly cleaned.</a:t>
            </a:r>
          </a:p>
          <a:p>
            <a:pPr algn="l"/>
            <a:r>
              <a:rPr lang="en-US" b="0" i="0" dirty="0">
                <a:solidFill>
                  <a:srgbClr val="243B53"/>
                </a:solidFill>
                <a:effectLst/>
                <a:latin typeface="Helvetica Neue"/>
              </a:rPr>
              <a:t>d. Equipment will be sanitized with approved sanitizer and rinsed with potable water.</a:t>
            </a:r>
          </a:p>
          <a:p>
            <a:pPr algn="l"/>
            <a:r>
              <a:rPr lang="en-US" b="0" i="0" dirty="0">
                <a:solidFill>
                  <a:srgbClr val="243B53"/>
                </a:solidFill>
                <a:effectLst/>
                <a:latin typeface="Helvetica Neue"/>
              </a:rPr>
              <a:t>e. The equipment is reassembled.</a:t>
            </a:r>
          </a:p>
          <a:p>
            <a:endParaRPr lang="en-US" dirty="0"/>
          </a:p>
        </p:txBody>
      </p:sp>
    </p:spTree>
    <p:extLst>
      <p:ext uri="{BB962C8B-B14F-4D97-AF65-F5344CB8AC3E}">
        <p14:creationId xmlns:p14="http://schemas.microsoft.com/office/powerpoint/2010/main" val="1625795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9554D-0246-1883-1676-316E21E99EA3}"/>
              </a:ext>
            </a:extLst>
          </p:cNvPr>
          <p:cNvSpPr>
            <a:spLocks noGrp="1"/>
          </p:cNvSpPr>
          <p:nvPr>
            <p:ph type="title"/>
          </p:nvPr>
        </p:nvSpPr>
        <p:spPr/>
        <p:txBody>
          <a:bodyPr/>
          <a:lstStyle/>
          <a:p>
            <a:r>
              <a:rPr lang="en-US" b="0" i="0" dirty="0">
                <a:solidFill>
                  <a:srgbClr val="243B53"/>
                </a:solidFill>
                <a:effectLst/>
                <a:latin typeface="Helvetica Neue"/>
              </a:rPr>
              <a:t>2. Implementing, Monitoring and Recordkeeping</a:t>
            </a:r>
            <a:br>
              <a:rPr lang="en-US" b="0" i="0" dirty="0">
                <a:solidFill>
                  <a:srgbClr val="243B53"/>
                </a:solidFill>
                <a:effectLst/>
                <a:latin typeface="Helvetica Neue"/>
              </a:rPr>
            </a:br>
            <a:endParaRPr lang="en-US" dirty="0"/>
          </a:p>
        </p:txBody>
      </p:sp>
      <p:sp>
        <p:nvSpPr>
          <p:cNvPr id="3" name="Content Placeholder 2">
            <a:extLst>
              <a:ext uri="{FF2B5EF4-FFF2-40B4-BE49-F238E27FC236}">
                <a16:creationId xmlns:a16="http://schemas.microsoft.com/office/drawing/2014/main" id="{BE36D20D-B085-6FE3-854D-C765B3BCCAE2}"/>
              </a:ext>
            </a:extLst>
          </p:cNvPr>
          <p:cNvSpPr>
            <a:spLocks noGrp="1"/>
          </p:cNvSpPr>
          <p:nvPr>
            <p:ph idx="1"/>
          </p:nvPr>
        </p:nvSpPr>
        <p:spPr/>
        <p:txBody>
          <a:bodyPr/>
          <a:lstStyle/>
          <a:p>
            <a:pPr algn="l"/>
            <a:r>
              <a:rPr lang="en-US" b="0" i="0" dirty="0">
                <a:solidFill>
                  <a:srgbClr val="243B53"/>
                </a:solidFill>
                <a:effectLst/>
                <a:latin typeface="Helvetica Neue"/>
              </a:rPr>
              <a:t>Team Captains perform daily organoleptic sanitation inspection after preoperational equipment cleaning and sanitizing. The results will be recorded on a Preoperational sanitation form. If found to be acceptable, the appropriate line will be checked. If corrective actions are needed, such actions will be documented.</a:t>
            </a:r>
          </a:p>
          <a:p>
            <a:endParaRPr lang="en-US" dirty="0"/>
          </a:p>
        </p:txBody>
      </p:sp>
    </p:spTree>
    <p:extLst>
      <p:ext uri="{BB962C8B-B14F-4D97-AF65-F5344CB8AC3E}">
        <p14:creationId xmlns:p14="http://schemas.microsoft.com/office/powerpoint/2010/main" val="11335809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BAEE6-ECAA-86E3-87DA-D4CC3CAE015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69B5335-4600-886A-0FFD-86F11EDCEB7F}"/>
              </a:ext>
            </a:extLst>
          </p:cNvPr>
          <p:cNvSpPr>
            <a:spLocks noGrp="1"/>
          </p:cNvSpPr>
          <p:nvPr>
            <p:ph idx="1"/>
          </p:nvPr>
        </p:nvSpPr>
        <p:spPr/>
        <p:txBody>
          <a:bodyPr>
            <a:normAutofit fontScale="55000" lnSpcReduction="20000"/>
          </a:bodyPr>
          <a:lstStyle/>
          <a:p>
            <a:pPr algn="l"/>
            <a:r>
              <a:rPr lang="en-US" b="0" i="0" dirty="0">
                <a:solidFill>
                  <a:srgbClr val="243B53"/>
                </a:solidFill>
                <a:effectLst/>
                <a:latin typeface="Helvetica Neue"/>
              </a:rPr>
              <a:t>3. Corrective Actions The Team Captains determines that the equipment on hand does not pass organoleptic examination, the cleaning procedure and inspections are repeated. The Team Captains monitor the cleaning of the equipment on hand and retrains employees if necessary. Corrective actions are recorded on Pre-Operational sanitation forms.</a:t>
            </a:r>
          </a:p>
          <a:p>
            <a:pPr algn="l"/>
            <a:r>
              <a:rPr lang="en-US" b="0" i="0" dirty="0">
                <a:solidFill>
                  <a:srgbClr val="243B53"/>
                </a:solidFill>
                <a:effectLst/>
                <a:latin typeface="Helvetica Neue"/>
              </a:rPr>
              <a:t>B. Cleaning of Facilities including floors, walls, and ceilings.</a:t>
            </a:r>
          </a:p>
          <a:p>
            <a:pPr algn="l"/>
            <a:r>
              <a:rPr lang="en-US" b="0" i="0" dirty="0">
                <a:solidFill>
                  <a:srgbClr val="243B53"/>
                </a:solidFill>
                <a:effectLst/>
                <a:latin typeface="Helvetica Neue"/>
              </a:rPr>
              <a:t>1. Cleaning procedures:</a:t>
            </a:r>
          </a:p>
          <a:p>
            <a:pPr algn="l">
              <a:buFont typeface="+mj-lt"/>
              <a:buAutoNum type="alphaLcPeriod"/>
            </a:pPr>
            <a:r>
              <a:rPr lang="en-US" b="0" i="0" dirty="0">
                <a:solidFill>
                  <a:srgbClr val="243B53"/>
                </a:solidFill>
                <a:effectLst/>
                <a:latin typeface="Helvetica Neue"/>
              </a:rPr>
              <a:t>Debris is swept up and discarded.</a:t>
            </a:r>
          </a:p>
          <a:p>
            <a:pPr algn="l">
              <a:buFont typeface="+mj-lt"/>
              <a:buAutoNum type="alphaLcPeriod"/>
            </a:pPr>
            <a:r>
              <a:rPr lang="en-US" b="0" i="0" dirty="0">
                <a:solidFill>
                  <a:srgbClr val="243B53"/>
                </a:solidFill>
                <a:effectLst/>
                <a:latin typeface="Helvetica Neue"/>
              </a:rPr>
              <a:t>Facilities are rinsed with potable water.</a:t>
            </a:r>
          </a:p>
          <a:p>
            <a:pPr algn="l">
              <a:buFont typeface="+mj-lt"/>
              <a:buAutoNum type="alphaLcPeriod"/>
            </a:pPr>
            <a:r>
              <a:rPr lang="en-US" b="0" i="0" dirty="0">
                <a:solidFill>
                  <a:srgbClr val="243B53"/>
                </a:solidFill>
                <a:effectLst/>
                <a:latin typeface="Helvetica Neue"/>
              </a:rPr>
              <a:t>Facilities are cleaned with approved cleaner.</a:t>
            </a:r>
          </a:p>
          <a:p>
            <a:pPr algn="l">
              <a:buFont typeface="+mj-lt"/>
              <a:buAutoNum type="alphaLcPeriod"/>
            </a:pPr>
            <a:r>
              <a:rPr lang="en-US" b="0" i="0" dirty="0">
                <a:solidFill>
                  <a:srgbClr val="243B53"/>
                </a:solidFill>
                <a:effectLst/>
                <a:latin typeface="Helvetica Neue"/>
              </a:rPr>
              <a:t>Facilities are rinsed with potable water.</a:t>
            </a:r>
          </a:p>
          <a:p>
            <a:pPr algn="l"/>
            <a:r>
              <a:rPr lang="en-US" b="0" i="0" dirty="0">
                <a:solidFill>
                  <a:srgbClr val="243B53"/>
                </a:solidFill>
                <a:effectLst/>
                <a:latin typeface="Helvetica Neue"/>
              </a:rPr>
              <a:t>2. Cleaning of floors and walls are done at the end of each production day. Ceilings are cleaned as needed.</a:t>
            </a:r>
          </a:p>
          <a:p>
            <a:pPr algn="l"/>
            <a:r>
              <a:rPr lang="en-US" b="0" i="0" dirty="0">
                <a:solidFill>
                  <a:srgbClr val="243B53"/>
                </a:solidFill>
                <a:effectLst/>
                <a:latin typeface="Helvetica Neue"/>
              </a:rPr>
              <a:t>3. Establishment monitoring</a:t>
            </a:r>
          </a:p>
          <a:p>
            <a:pPr algn="l"/>
            <a:r>
              <a:rPr lang="en-US" b="0" i="0" dirty="0">
                <a:solidFill>
                  <a:srgbClr val="243B53"/>
                </a:solidFill>
                <a:effectLst/>
                <a:latin typeface="Helvetica Neue"/>
              </a:rPr>
              <a:t>The Team Captain performs daily organoleptic inspection before operation begins. Results are recorded on a preoperational sanitation form.</a:t>
            </a:r>
          </a:p>
          <a:p>
            <a:pPr algn="l"/>
            <a:r>
              <a:rPr lang="en-US" b="0" i="0" dirty="0">
                <a:solidFill>
                  <a:srgbClr val="243B53"/>
                </a:solidFill>
                <a:effectLst/>
                <a:latin typeface="Helvetica Neue"/>
              </a:rPr>
              <a:t>4. Corrective action</a:t>
            </a:r>
          </a:p>
          <a:p>
            <a:pPr algn="l"/>
            <a:r>
              <a:rPr lang="en-US" b="0" i="0" dirty="0">
                <a:solidFill>
                  <a:srgbClr val="243B53"/>
                </a:solidFill>
                <a:effectLst/>
                <a:latin typeface="Helvetica Neue"/>
              </a:rPr>
              <a:t>When the Team Captain finds that the facilities do not pass organoleptic inspection, the cleaning procedures and inspections are repeated. The Team Captain inspects the cleaning of the facilities and retrains employees as needed. Corrective action to prevent direct product contamination or adulteration are Recorded on Pre-operational sanitation forms.</a:t>
            </a:r>
          </a:p>
          <a:p>
            <a:endParaRPr lang="en-US" dirty="0"/>
          </a:p>
        </p:txBody>
      </p:sp>
    </p:spTree>
    <p:extLst>
      <p:ext uri="{BB962C8B-B14F-4D97-AF65-F5344CB8AC3E}">
        <p14:creationId xmlns:p14="http://schemas.microsoft.com/office/powerpoint/2010/main" val="30546353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8">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0">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620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2">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081" y="159026"/>
            <a:ext cx="7313839"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791483-B8F8-D440-7CB9-B0427B0D2B4F}"/>
              </a:ext>
            </a:extLst>
          </p:cNvPr>
          <p:cNvSpPr>
            <a:spLocks noGrp="1"/>
          </p:cNvSpPr>
          <p:nvPr>
            <p:ph type="title"/>
          </p:nvPr>
        </p:nvSpPr>
        <p:spPr>
          <a:xfrm>
            <a:off x="1077426" y="723901"/>
            <a:ext cx="5465148" cy="1288884"/>
          </a:xfrm>
        </p:spPr>
        <p:txBody>
          <a:bodyPr anchor="b">
            <a:normAutofit/>
          </a:bodyPr>
          <a:lstStyle/>
          <a:p>
            <a:pPr algn="ctr">
              <a:lnSpc>
                <a:spcPct val="100000"/>
              </a:lnSpc>
            </a:pPr>
            <a:r>
              <a:rPr lang="en-US" sz="2500" b="0" i="0">
                <a:effectLst/>
                <a:latin typeface="Helvetica Neue"/>
              </a:rPr>
              <a:t>How does it affect the immune system?</a:t>
            </a:r>
            <a:br>
              <a:rPr lang="en-US" sz="2500" b="0" i="0">
                <a:effectLst/>
                <a:latin typeface="Helvetica Neue"/>
              </a:rPr>
            </a:br>
            <a:endParaRPr lang="en-US" sz="2500"/>
          </a:p>
        </p:txBody>
      </p:sp>
      <p:sp>
        <p:nvSpPr>
          <p:cNvPr id="3" name="Content Placeholder 2">
            <a:extLst>
              <a:ext uri="{FF2B5EF4-FFF2-40B4-BE49-F238E27FC236}">
                <a16:creationId xmlns:a16="http://schemas.microsoft.com/office/drawing/2014/main" id="{9418B903-3D64-61FF-5CC1-9143908F5CDC}"/>
              </a:ext>
            </a:extLst>
          </p:cNvPr>
          <p:cNvSpPr>
            <a:spLocks noGrp="1"/>
          </p:cNvSpPr>
          <p:nvPr>
            <p:ph idx="1"/>
          </p:nvPr>
        </p:nvSpPr>
        <p:spPr>
          <a:xfrm>
            <a:off x="1077426" y="2012785"/>
            <a:ext cx="5465149" cy="3952586"/>
          </a:xfrm>
        </p:spPr>
        <p:txBody>
          <a:bodyPr anchor="t">
            <a:normAutofit/>
          </a:bodyPr>
          <a:lstStyle/>
          <a:p>
            <a:pPr algn="ctr">
              <a:lnSpc>
                <a:spcPct val="100000"/>
              </a:lnSpc>
            </a:pPr>
            <a:r>
              <a:rPr lang="en-US" sz="1600" b="0" i="0" dirty="0">
                <a:effectLst/>
                <a:latin typeface="Helvetica Neue"/>
              </a:rPr>
              <a:t>The response to allergens starts in the immune system by overreacting to some food substances and by producing antibodies in an effort to attack them. The body's response to that attack (sneezing, itching, etc.) can weaken the immune system's ability to fight off actual viruses and germs. </a:t>
            </a:r>
            <a:endParaRPr lang="en-US" sz="1600" dirty="0">
              <a:latin typeface="Helvetica Neue"/>
            </a:endParaRPr>
          </a:p>
          <a:p>
            <a:pPr algn="ctr">
              <a:lnSpc>
                <a:spcPct val="100000"/>
              </a:lnSpc>
            </a:pPr>
            <a:r>
              <a:rPr lang="en-US" sz="1600" dirty="0">
                <a:latin typeface="Helvetica Neue"/>
              </a:rPr>
              <a:t>W</a:t>
            </a:r>
            <a:r>
              <a:rPr lang="en-US" sz="1600" b="0" i="0" dirty="0">
                <a:effectLst/>
                <a:latin typeface="Helvetica Neue"/>
              </a:rPr>
              <a:t>hat starts off as a series of sneezes or itching could make the body more susceptible to sinus, ear, or upper respiratory infections.</a:t>
            </a:r>
            <a:r>
              <a:rPr lang="en-US" sz="1600" b="0" i="0" baseline="30000" dirty="0">
                <a:effectLst/>
                <a:latin typeface="Helvetica Neue"/>
              </a:rPr>
              <a:t>[1]</a:t>
            </a:r>
          </a:p>
          <a:p>
            <a:pPr algn="ctr">
              <a:lnSpc>
                <a:spcPct val="100000"/>
              </a:lnSpc>
            </a:pPr>
            <a:endParaRPr lang="en-US" sz="1100" baseline="30000" dirty="0">
              <a:latin typeface="Helvetica Neue"/>
            </a:endParaRPr>
          </a:p>
          <a:p>
            <a:pPr algn="ctr">
              <a:lnSpc>
                <a:spcPct val="100000"/>
              </a:lnSpc>
            </a:pPr>
            <a:endParaRPr lang="en-US" sz="1100" b="0" i="0" baseline="30000" dirty="0">
              <a:effectLst/>
              <a:latin typeface="Helvetica Neue"/>
            </a:endParaRPr>
          </a:p>
          <a:p>
            <a:pPr algn="ctr">
              <a:lnSpc>
                <a:spcPct val="100000"/>
              </a:lnSpc>
            </a:pPr>
            <a:endParaRPr lang="en-US" sz="1100" baseline="30000" dirty="0">
              <a:latin typeface="Helvetica Neue"/>
            </a:endParaRPr>
          </a:p>
          <a:p>
            <a:pPr algn="ctr">
              <a:lnSpc>
                <a:spcPct val="100000"/>
              </a:lnSpc>
            </a:pPr>
            <a:endParaRPr lang="en-US" sz="1100" b="0" i="0" baseline="30000" dirty="0">
              <a:effectLst/>
              <a:latin typeface="Helvetica Neue"/>
            </a:endParaRPr>
          </a:p>
          <a:p>
            <a:pPr algn="ctr">
              <a:lnSpc>
                <a:spcPct val="100000"/>
              </a:lnSpc>
            </a:pPr>
            <a:endParaRPr lang="en-US" sz="1100" b="0" i="0" baseline="30000" dirty="0">
              <a:effectLst/>
              <a:latin typeface="Helvetica Neue"/>
            </a:endParaRPr>
          </a:p>
          <a:p>
            <a:pPr algn="ctr">
              <a:lnSpc>
                <a:spcPct val="100000"/>
              </a:lnSpc>
            </a:pPr>
            <a:r>
              <a:rPr lang="en-US" sz="1100" dirty="0">
                <a:hlinkClick r:id="rId2"/>
              </a:rPr>
              <a:t>https://www.intercoastalmedical.com/2018/01/12/can-allergies-lower-your-immune-system</a:t>
            </a:r>
            <a:r>
              <a:rPr lang="en-US" sz="1100" dirty="0"/>
              <a:t>.</a:t>
            </a:r>
          </a:p>
          <a:p>
            <a:pPr algn="ctr">
              <a:lnSpc>
                <a:spcPct val="100000"/>
              </a:lnSpc>
            </a:pPr>
            <a:endParaRPr lang="en-US" sz="1100" dirty="0"/>
          </a:p>
        </p:txBody>
      </p:sp>
      <p:pic>
        <p:nvPicPr>
          <p:cNvPr id="22" name="Picture 4" descr="Blood cells with one infected cell">
            <a:extLst>
              <a:ext uri="{FF2B5EF4-FFF2-40B4-BE49-F238E27FC236}">
                <a16:creationId xmlns:a16="http://schemas.microsoft.com/office/drawing/2014/main" id="{201F3E19-5833-537B-D8A9-31197D4BB356}"/>
              </a:ext>
            </a:extLst>
          </p:cNvPr>
          <p:cNvPicPr>
            <a:picLocks noChangeAspect="1"/>
          </p:cNvPicPr>
          <p:nvPr/>
        </p:nvPicPr>
        <p:blipFill rotWithShape="1">
          <a:blip r:embed="rId3">
            <a:alphaModFix/>
          </a:blip>
          <a:srcRect l="26119" r="36381"/>
          <a:stretch/>
        </p:blipFill>
        <p:spPr>
          <a:xfrm>
            <a:off x="7620000" y="10"/>
            <a:ext cx="4572000" cy="6857990"/>
          </a:xfrm>
          <a:prstGeom prst="rect">
            <a:avLst/>
          </a:prstGeom>
        </p:spPr>
      </p:pic>
      <p:grpSp>
        <p:nvGrpSpPr>
          <p:cNvPr id="15" name="Group 14">
            <a:extLst>
              <a:ext uri="{FF2B5EF4-FFF2-40B4-BE49-F238E27FC236}">
                <a16:creationId xmlns:a16="http://schemas.microsoft.com/office/drawing/2014/main" id="{073091F1-AA5A-47C6-9502-D5870A72D5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76258" y="2320171"/>
            <a:ext cx="867485" cy="115439"/>
            <a:chOff x="8910933" y="1861308"/>
            <a:chExt cx="867485" cy="115439"/>
          </a:xfrm>
        </p:grpSpPr>
        <p:sp>
          <p:nvSpPr>
            <p:cNvPr id="16" name="Rectangle 15">
              <a:extLst>
                <a:ext uri="{FF2B5EF4-FFF2-40B4-BE49-F238E27FC236}">
                  <a16:creationId xmlns:a16="http://schemas.microsoft.com/office/drawing/2014/main" id="{8085C4F7-6E91-4DF6-BB01-A46132BC3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7" name="Straight Connector 16">
              <a:extLst>
                <a:ext uri="{FF2B5EF4-FFF2-40B4-BE49-F238E27FC236}">
                  <a16:creationId xmlns:a16="http://schemas.microsoft.com/office/drawing/2014/main" id="{25476588-B9AD-4662-A085-8E4D91493B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DB34B3-D348-476E-BE7F-1139370F43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947321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04C7C-9075-7369-4DA6-FFAF83031128}"/>
              </a:ext>
            </a:extLst>
          </p:cNvPr>
          <p:cNvSpPr>
            <a:spLocks noGrp="1"/>
          </p:cNvSpPr>
          <p:nvPr>
            <p:ph type="title"/>
          </p:nvPr>
        </p:nvSpPr>
        <p:spPr/>
        <p:txBody>
          <a:bodyPr>
            <a:normAutofit fontScale="90000"/>
          </a:bodyPr>
          <a:lstStyle/>
          <a:p>
            <a:r>
              <a:rPr lang="en-US" b="0" i="0" dirty="0">
                <a:solidFill>
                  <a:srgbClr val="243B53"/>
                </a:solidFill>
                <a:effectLst/>
                <a:latin typeface="Helvetica Neue"/>
              </a:rPr>
              <a:t>II. OPERATIONAL SANITATION—EQUIPMENT AND FACILITY CLEANING OBJECTIVE</a:t>
            </a:r>
            <a:br>
              <a:rPr lang="en-US" b="0" i="0" dirty="0">
                <a:solidFill>
                  <a:srgbClr val="243B53"/>
                </a:solidFill>
                <a:effectLst/>
                <a:latin typeface="Helvetica Neue"/>
              </a:rPr>
            </a:br>
            <a:endParaRPr lang="en-US" dirty="0"/>
          </a:p>
        </p:txBody>
      </p:sp>
      <p:sp>
        <p:nvSpPr>
          <p:cNvPr id="3" name="Content Placeholder 2">
            <a:extLst>
              <a:ext uri="{FF2B5EF4-FFF2-40B4-BE49-F238E27FC236}">
                <a16:creationId xmlns:a16="http://schemas.microsoft.com/office/drawing/2014/main" id="{E1CF4ACF-FEA7-62EA-CB61-7FAD27288DC3}"/>
              </a:ext>
            </a:extLst>
          </p:cNvPr>
          <p:cNvSpPr>
            <a:spLocks noGrp="1"/>
          </p:cNvSpPr>
          <p:nvPr>
            <p:ph idx="1"/>
          </p:nvPr>
        </p:nvSpPr>
        <p:spPr/>
        <p:txBody>
          <a:bodyPr/>
          <a:lstStyle/>
          <a:p>
            <a:pPr algn="l"/>
            <a:r>
              <a:rPr lang="en-US" b="0" i="0" dirty="0">
                <a:solidFill>
                  <a:srgbClr val="243B53"/>
                </a:solidFill>
                <a:effectLst/>
                <a:latin typeface="Helvetica Neue"/>
              </a:rPr>
              <a:t>A. Processing is performed under sanitary conditions to prevent direct and cross contamination of the product.</a:t>
            </a:r>
          </a:p>
          <a:p>
            <a:pPr algn="l"/>
            <a:r>
              <a:rPr lang="en-US" b="0" i="0" dirty="0">
                <a:solidFill>
                  <a:srgbClr val="243B53"/>
                </a:solidFill>
                <a:effectLst/>
                <a:latin typeface="Helvetica Neue"/>
              </a:rPr>
              <a:t>1. Sanitary procedures for processing.</a:t>
            </a:r>
          </a:p>
          <a:p>
            <a:pPr algn="l">
              <a:buFont typeface="+mj-lt"/>
              <a:buAutoNum type="alphaLcPeriod"/>
            </a:pPr>
            <a:r>
              <a:rPr lang="en-US" b="0" i="0" dirty="0">
                <a:solidFill>
                  <a:srgbClr val="243B53"/>
                </a:solidFill>
                <a:effectLst/>
                <a:latin typeface="Helvetica Neue"/>
              </a:rPr>
              <a:t>Employees clean and sanitize hands, gloves, knives, other hand tools, cutting boards, etc., as necessary during processing to prevent contamination of products.</a:t>
            </a:r>
          </a:p>
          <a:p>
            <a:pPr algn="l">
              <a:buFont typeface="+mj-lt"/>
              <a:buAutoNum type="alphaLcPeriod"/>
            </a:pPr>
            <a:r>
              <a:rPr lang="en-US" b="0" i="0" dirty="0">
                <a:solidFill>
                  <a:srgbClr val="243B53"/>
                </a:solidFill>
                <a:effectLst/>
                <a:latin typeface="Helvetica Neue"/>
              </a:rPr>
              <a:t>All equipment tables and other product contact surfaces are cleaned and sanitized throughout the day as needed.</a:t>
            </a:r>
          </a:p>
          <a:p>
            <a:pPr algn="l">
              <a:buFont typeface="+mj-lt"/>
              <a:buAutoNum type="alphaLcPeriod"/>
            </a:pPr>
            <a:r>
              <a:rPr lang="en-US" b="0" i="0" dirty="0">
                <a:solidFill>
                  <a:srgbClr val="243B53"/>
                </a:solidFill>
                <a:effectLst/>
                <a:latin typeface="Helvetica Neue"/>
              </a:rPr>
              <a:t>Outer garments such as aprons and gloves are hung in designed areas when employees leave processing area. Outer garments are maintained in a clean and sanitary manner and are changed at least daily and more often if necessary.</a:t>
            </a:r>
          </a:p>
          <a:p>
            <a:endParaRPr lang="en-US" dirty="0"/>
          </a:p>
        </p:txBody>
      </p:sp>
    </p:spTree>
    <p:extLst>
      <p:ext uri="{BB962C8B-B14F-4D97-AF65-F5344CB8AC3E}">
        <p14:creationId xmlns:p14="http://schemas.microsoft.com/office/powerpoint/2010/main" val="8727596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A74AE-BF05-94EE-0A5C-1D1ADFED7E08}"/>
              </a:ext>
            </a:extLst>
          </p:cNvPr>
          <p:cNvSpPr>
            <a:spLocks noGrp="1"/>
          </p:cNvSpPr>
          <p:nvPr>
            <p:ph type="title"/>
          </p:nvPr>
        </p:nvSpPr>
        <p:spPr/>
        <p:txBody>
          <a:bodyPr/>
          <a:lstStyle/>
          <a:p>
            <a:r>
              <a:rPr lang="en-US" b="0" i="0" dirty="0">
                <a:solidFill>
                  <a:srgbClr val="243B53"/>
                </a:solidFill>
                <a:effectLst/>
                <a:latin typeface="Helvetica Neue"/>
              </a:rPr>
              <a:t>2. Monitoring and Recordkeeping</a:t>
            </a:r>
            <a:endParaRPr lang="en-US" dirty="0"/>
          </a:p>
        </p:txBody>
      </p:sp>
      <p:sp>
        <p:nvSpPr>
          <p:cNvPr id="3" name="Content Placeholder 2">
            <a:extLst>
              <a:ext uri="{FF2B5EF4-FFF2-40B4-BE49-F238E27FC236}">
                <a16:creationId xmlns:a16="http://schemas.microsoft.com/office/drawing/2014/main" id="{0446D162-4C41-F37B-3708-1A76D042B9E1}"/>
              </a:ext>
            </a:extLst>
          </p:cNvPr>
          <p:cNvSpPr>
            <a:spLocks noGrp="1"/>
          </p:cNvSpPr>
          <p:nvPr>
            <p:ph idx="1"/>
          </p:nvPr>
        </p:nvSpPr>
        <p:spPr/>
        <p:txBody>
          <a:bodyPr/>
          <a:lstStyle/>
          <a:p>
            <a:r>
              <a:rPr lang="en-US" b="0" i="0" dirty="0">
                <a:solidFill>
                  <a:srgbClr val="243B53"/>
                </a:solidFill>
                <a:effectLst/>
                <a:latin typeface="Helvetica Neue"/>
              </a:rPr>
              <a:t>The Team Captains are responsible for ensuring that employees' hygiene practices, sanitary handling procedures and cleaning procedures are maintained. The Team Captain monitors the sanitation procedures during the day. Results are recorded on an Operational Sanitation Form daily.</a:t>
            </a:r>
            <a:endParaRPr lang="en-US" dirty="0"/>
          </a:p>
        </p:txBody>
      </p:sp>
    </p:spTree>
    <p:extLst>
      <p:ext uri="{BB962C8B-B14F-4D97-AF65-F5344CB8AC3E}">
        <p14:creationId xmlns:p14="http://schemas.microsoft.com/office/powerpoint/2010/main" val="36809206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72AF8-F41F-EF72-4D33-264FA35E8D7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3FC587A-44EF-040C-1F9F-715BD2FEC634}"/>
              </a:ext>
            </a:extLst>
          </p:cNvPr>
          <p:cNvSpPr>
            <a:spLocks noGrp="1"/>
          </p:cNvSpPr>
          <p:nvPr>
            <p:ph idx="1"/>
          </p:nvPr>
        </p:nvSpPr>
        <p:spPr/>
        <p:txBody>
          <a:bodyPr/>
          <a:lstStyle/>
          <a:p>
            <a:pPr algn="l"/>
            <a:r>
              <a:rPr lang="en-US" b="0" i="0" dirty="0">
                <a:solidFill>
                  <a:srgbClr val="243B53"/>
                </a:solidFill>
                <a:effectLst/>
                <a:latin typeface="Helvetica Neue"/>
              </a:rPr>
              <a:t>3. Corrective Action</a:t>
            </a:r>
          </a:p>
          <a:p>
            <a:pPr algn="l"/>
            <a:r>
              <a:rPr lang="en-US" b="0" i="0" dirty="0">
                <a:solidFill>
                  <a:srgbClr val="243B53"/>
                </a:solidFill>
                <a:effectLst/>
                <a:latin typeface="Helvetica Neue"/>
              </a:rPr>
              <a:t>The Team Captain identifies sanitation problems and stops production if necessary and notifies processing employees to take appropriate action to correct sanitation problems. If necessary, processing employees are retrained, and corrective actions are recorded on Operational Sanitation form.</a:t>
            </a:r>
          </a:p>
          <a:p>
            <a:endParaRPr lang="en-US" dirty="0"/>
          </a:p>
        </p:txBody>
      </p:sp>
    </p:spTree>
    <p:extLst>
      <p:ext uri="{BB962C8B-B14F-4D97-AF65-F5344CB8AC3E}">
        <p14:creationId xmlns:p14="http://schemas.microsoft.com/office/powerpoint/2010/main" val="18525040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B7804E36-6605-4C15-AE05-6528149445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3" name="Rectangle 6152">
            <a:extLst>
              <a:ext uri="{FF2B5EF4-FFF2-40B4-BE49-F238E27FC236}">
                <a16:creationId xmlns:a16="http://schemas.microsoft.com/office/drawing/2014/main" id="{660D5C27-8D3C-4B26-892C-65D34D694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9" cy="6872514"/>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5" name="Rectangle 6154">
            <a:extLst>
              <a:ext uri="{FF2B5EF4-FFF2-40B4-BE49-F238E27FC236}">
                <a16:creationId xmlns:a16="http://schemas.microsoft.com/office/drawing/2014/main" id="{12703459-5B5E-4B0D-999D-DB8565B7FC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7" name="Rectangle 6156">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44561" y="159026"/>
            <a:ext cx="5798876"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Food label example">
            <a:extLst>
              <a:ext uri="{FF2B5EF4-FFF2-40B4-BE49-F238E27FC236}">
                <a16:creationId xmlns:a16="http://schemas.microsoft.com/office/drawing/2014/main" id="{935E50A6-9C37-7068-3A19-A8DDAC141C01}"/>
              </a:ext>
            </a:extLst>
          </p:cNvPr>
          <p:cNvPicPr>
            <a:picLocks noChangeAspect="1" noChangeArrowheads="1"/>
          </p:cNvPicPr>
          <p:nvPr/>
        </p:nvPicPr>
        <p:blipFill rotWithShape="1">
          <a:blip r:embed="rId2">
            <a:alphaModFix amt="41000"/>
            <a:extLst>
              <a:ext uri="{28A0092B-C50C-407E-A947-70E740481C1C}">
                <a14:useLocalDpi xmlns:a14="http://schemas.microsoft.com/office/drawing/2010/main" val="0"/>
              </a:ext>
            </a:extLst>
          </a:blip>
          <a:srcRect l="24660" r="16133" b="1"/>
          <a:stretch/>
        </p:blipFill>
        <p:spPr bwMode="auto">
          <a:xfrm>
            <a:off x="20" y="10"/>
            <a:ext cx="6095981" cy="6872504"/>
          </a:xfrm>
          <a:prstGeom prst="rect">
            <a:avLst/>
          </a:prstGeom>
          <a:noFill/>
          <a:extLst>
            <a:ext uri="{909E8E84-426E-40DD-AFC4-6F175D3DCCD1}">
              <a14:hiddenFill xmlns:a14="http://schemas.microsoft.com/office/drawing/2010/main">
                <a:solidFill>
                  <a:srgbClr val="FFFFFF"/>
                </a:solidFill>
              </a14:hiddenFill>
            </a:ext>
          </a:extLst>
        </p:spPr>
      </p:pic>
      <p:grpSp>
        <p:nvGrpSpPr>
          <p:cNvPr id="6159" name="Group 6158">
            <a:extLst>
              <a:ext uri="{FF2B5EF4-FFF2-40B4-BE49-F238E27FC236}">
                <a16:creationId xmlns:a16="http://schemas.microsoft.com/office/drawing/2014/main" id="{D653FA49-39A3-4265-8670-1CC425A6EB8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10257" y="5850470"/>
            <a:ext cx="867485" cy="115439"/>
            <a:chOff x="8910933" y="1861308"/>
            <a:chExt cx="867485" cy="115439"/>
          </a:xfrm>
        </p:grpSpPr>
        <p:sp>
          <p:nvSpPr>
            <p:cNvPr id="6160" name="Rectangle 6159">
              <a:extLst>
                <a:ext uri="{FF2B5EF4-FFF2-40B4-BE49-F238E27FC236}">
                  <a16:creationId xmlns:a16="http://schemas.microsoft.com/office/drawing/2014/main" id="{4DC43A9D-6FE6-4C0D-8F62-BE6F97205F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6161" name="Straight Connector 6160">
              <a:extLst>
                <a:ext uri="{FF2B5EF4-FFF2-40B4-BE49-F238E27FC236}">
                  <a16:creationId xmlns:a16="http://schemas.microsoft.com/office/drawing/2014/main" id="{2A21C79E-831C-44CF-B6A5-1677130A9C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162" name="Straight Connector 6161">
              <a:extLst>
                <a:ext uri="{FF2B5EF4-FFF2-40B4-BE49-F238E27FC236}">
                  <a16:creationId xmlns:a16="http://schemas.microsoft.com/office/drawing/2014/main" id="{B1E9E6F4-D7E6-42EA-9D33-18D653D152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6" name="Title 1">
            <a:extLst>
              <a:ext uri="{FF2B5EF4-FFF2-40B4-BE49-F238E27FC236}">
                <a16:creationId xmlns:a16="http://schemas.microsoft.com/office/drawing/2014/main" id="{8AAB6270-E43B-65B7-B7E8-28D08C443B08}"/>
              </a:ext>
            </a:extLst>
          </p:cNvPr>
          <p:cNvSpPr>
            <a:spLocks noGrp="1"/>
          </p:cNvSpPr>
          <p:nvPr>
            <p:ph type="title"/>
          </p:nvPr>
        </p:nvSpPr>
        <p:spPr>
          <a:xfrm>
            <a:off x="1028700" y="723900"/>
            <a:ext cx="10134600" cy="1289050"/>
          </a:xfrm>
          <a:effectLst>
            <a:outerShdw blurRad="50800" dist="12700" dir="2700000" algn="tl" rotWithShape="0">
              <a:prstClr val="black">
                <a:alpha val="40000"/>
              </a:prstClr>
            </a:outerShdw>
          </a:effectLst>
        </p:spPr>
        <p:txBody>
          <a:bodyPr anchor="ctr">
            <a:normAutofit/>
          </a:bodyPr>
          <a:lstStyle/>
          <a:p>
            <a:pPr algn="ctr"/>
            <a:r>
              <a:rPr lang="en-US" dirty="0">
                <a:solidFill>
                  <a:schemeClr val="bg1"/>
                </a:solidFill>
                <a:latin typeface="Helvetica Neue"/>
              </a:rPr>
              <a:t>Part: 4 </a:t>
            </a:r>
            <a:r>
              <a:rPr lang="en-US" b="0" i="0" dirty="0">
                <a:solidFill>
                  <a:schemeClr val="bg1"/>
                </a:solidFill>
                <a:effectLst/>
                <a:latin typeface="Helvetica Neue"/>
              </a:rPr>
              <a:t>How to Read </a:t>
            </a:r>
            <a:r>
              <a:rPr lang="en-US" b="1" i="0" dirty="0">
                <a:solidFill>
                  <a:schemeClr val="bg1"/>
                </a:solidFill>
                <a:effectLst/>
                <a:latin typeface="Helvetica Neue"/>
              </a:rPr>
              <a:t>Food</a:t>
            </a:r>
            <a:r>
              <a:rPr lang="en-US" b="0" i="0" dirty="0">
                <a:solidFill>
                  <a:schemeClr val="bg1"/>
                </a:solidFill>
                <a:effectLst/>
                <a:latin typeface="Helvetica Neue"/>
              </a:rPr>
              <a:t> Labels</a:t>
            </a:r>
            <a:endParaRPr lang="en-US" dirty="0">
              <a:solidFill>
                <a:schemeClr val="bg1"/>
              </a:solidFill>
            </a:endParaRPr>
          </a:p>
        </p:txBody>
      </p:sp>
    </p:spTree>
    <p:extLst>
      <p:ext uri="{BB962C8B-B14F-4D97-AF65-F5344CB8AC3E}">
        <p14:creationId xmlns:p14="http://schemas.microsoft.com/office/powerpoint/2010/main" val="14863980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10">
            <a:extLst>
              <a:ext uri="{FF2B5EF4-FFF2-40B4-BE49-F238E27FC236}">
                <a16:creationId xmlns:a16="http://schemas.microsoft.com/office/drawing/2014/main" id="{7B22176A-41DB-4D9A-9B6F-F2296F1ED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12">
            <a:extLst>
              <a:ext uri="{FF2B5EF4-FFF2-40B4-BE49-F238E27FC236}">
                <a16:creationId xmlns:a16="http://schemas.microsoft.com/office/drawing/2014/main" id="{774A8DF5-445E-49C5-B10A-8DF5FEFBC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14">
            <a:extLst>
              <a:ext uri="{FF2B5EF4-FFF2-40B4-BE49-F238E27FC236}">
                <a16:creationId xmlns:a16="http://schemas.microsoft.com/office/drawing/2014/main" id="{9A4E38D9-EFB8-40B5-B42B-514FBF180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A3B31D1-EB4A-A5D5-6541-F8C6B9062BAC}"/>
              </a:ext>
            </a:extLst>
          </p:cNvPr>
          <p:cNvSpPr>
            <a:spLocks noGrp="1"/>
          </p:cNvSpPr>
          <p:nvPr>
            <p:ph type="title"/>
          </p:nvPr>
        </p:nvSpPr>
        <p:spPr>
          <a:xfrm>
            <a:off x="1028701" y="963919"/>
            <a:ext cx="10134600" cy="1036994"/>
          </a:xfrm>
        </p:spPr>
        <p:txBody>
          <a:bodyPr anchor="b">
            <a:normAutofit/>
          </a:bodyPr>
          <a:lstStyle/>
          <a:p>
            <a:pPr algn="ctr"/>
            <a:r>
              <a:rPr lang="en-US"/>
              <a:t>Food labels</a:t>
            </a:r>
          </a:p>
        </p:txBody>
      </p:sp>
      <p:grpSp>
        <p:nvGrpSpPr>
          <p:cNvPr id="46" name="Group 16">
            <a:extLst>
              <a:ext uri="{FF2B5EF4-FFF2-40B4-BE49-F238E27FC236}">
                <a16:creationId xmlns:a16="http://schemas.microsoft.com/office/drawing/2014/main" id="{D87FFE71-34DC-4C53-AE0F-6B141D081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7" y="2169459"/>
            <a:ext cx="867485" cy="115439"/>
            <a:chOff x="8910933" y="1861308"/>
            <a:chExt cx="867485" cy="115439"/>
          </a:xfrm>
        </p:grpSpPr>
        <p:sp>
          <p:nvSpPr>
            <p:cNvPr id="18" name="Rectangle 17">
              <a:extLst>
                <a:ext uri="{FF2B5EF4-FFF2-40B4-BE49-F238E27FC236}">
                  <a16:creationId xmlns:a16="http://schemas.microsoft.com/office/drawing/2014/main" id="{37DF92F1-0E20-46AC-BB8F-F66926B40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9" name="Straight Connector 18">
              <a:extLst>
                <a:ext uri="{FF2B5EF4-FFF2-40B4-BE49-F238E27FC236}">
                  <a16:creationId xmlns:a16="http://schemas.microsoft.com/office/drawing/2014/main" id="{FFA14CB4-8459-4D23-B4FF-8F9868E3FC9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A0C763F-37C4-4E00-AEB2-8867F4AA25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graphicFrame>
        <p:nvGraphicFramePr>
          <p:cNvPr id="47" name="Content Placeholder 4">
            <a:extLst>
              <a:ext uri="{FF2B5EF4-FFF2-40B4-BE49-F238E27FC236}">
                <a16:creationId xmlns:a16="http://schemas.microsoft.com/office/drawing/2014/main" id="{EB50F924-6E30-6A2D-DE8D-D1C1CFAEFF9D}"/>
              </a:ext>
            </a:extLst>
          </p:cNvPr>
          <p:cNvGraphicFramePr>
            <a:graphicFrameLocks noGrp="1"/>
          </p:cNvGraphicFramePr>
          <p:nvPr>
            <p:ph idx="1"/>
            <p:extLst>
              <p:ext uri="{D42A27DB-BD31-4B8C-83A1-F6EECF244321}">
                <p14:modId xmlns:p14="http://schemas.microsoft.com/office/powerpoint/2010/main" val="820457079"/>
              </p:ext>
            </p:extLst>
          </p:nvPr>
        </p:nvGraphicFramePr>
        <p:xfrm>
          <a:off x="1028700" y="2749258"/>
          <a:ext cx="10134600" cy="33381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849521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37">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39">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4" name="Rectangle 41">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0903" y="159026"/>
            <a:ext cx="5778697" cy="654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071318-F057-9627-7962-93DEC6E49115}"/>
              </a:ext>
            </a:extLst>
          </p:cNvPr>
          <p:cNvSpPr>
            <a:spLocks noGrp="1"/>
          </p:cNvSpPr>
          <p:nvPr>
            <p:ph type="title"/>
          </p:nvPr>
        </p:nvSpPr>
        <p:spPr>
          <a:xfrm>
            <a:off x="6849264" y="733100"/>
            <a:ext cx="4618836" cy="1275669"/>
          </a:xfrm>
        </p:spPr>
        <p:txBody>
          <a:bodyPr anchor="b">
            <a:normAutofit/>
          </a:bodyPr>
          <a:lstStyle/>
          <a:p>
            <a:pPr algn="ctr">
              <a:lnSpc>
                <a:spcPct val="100000"/>
              </a:lnSpc>
            </a:pPr>
            <a:r>
              <a:rPr lang="en-US" sz="1800" b="0" i="0" dirty="0">
                <a:effectLst/>
                <a:latin typeface="Helvetica Neue"/>
              </a:rPr>
              <a:t>Non-FALCPA (Food </a:t>
            </a:r>
            <a:r>
              <a:rPr lang="en-US" sz="1800" dirty="0">
                <a:latin typeface="Helvetica Neue"/>
              </a:rPr>
              <a:t>Allergen Labeling and Consumer Protection Act of 2004) </a:t>
            </a:r>
            <a:r>
              <a:rPr lang="en-US" sz="1800" b="0" i="0" dirty="0">
                <a:effectLst/>
                <a:latin typeface="Helvetica Neue"/>
              </a:rPr>
              <a:t>regulated allergens</a:t>
            </a:r>
            <a:br>
              <a:rPr lang="en-US" sz="1800" b="0" i="0" dirty="0">
                <a:effectLst/>
                <a:latin typeface="Helvetica Neue"/>
              </a:rPr>
            </a:br>
            <a:endParaRPr lang="en-US" sz="1800" dirty="0"/>
          </a:p>
        </p:txBody>
      </p:sp>
      <p:sp>
        <p:nvSpPr>
          <p:cNvPr id="31" name="Content Placeholder 2">
            <a:extLst>
              <a:ext uri="{FF2B5EF4-FFF2-40B4-BE49-F238E27FC236}">
                <a16:creationId xmlns:a16="http://schemas.microsoft.com/office/drawing/2014/main" id="{2460976D-A17E-295B-74C0-006DD12F054D}"/>
              </a:ext>
            </a:extLst>
          </p:cNvPr>
          <p:cNvSpPr>
            <a:spLocks noGrp="1"/>
          </p:cNvSpPr>
          <p:nvPr>
            <p:ph idx="1"/>
          </p:nvPr>
        </p:nvSpPr>
        <p:spPr>
          <a:xfrm>
            <a:off x="7182615" y="2216151"/>
            <a:ext cx="3943575" cy="3390900"/>
          </a:xfrm>
        </p:spPr>
        <p:txBody>
          <a:bodyPr anchor="t">
            <a:normAutofit fontScale="85000" lnSpcReduction="10000"/>
          </a:bodyPr>
          <a:lstStyle/>
          <a:p>
            <a:pPr algn="ctr">
              <a:lnSpc>
                <a:spcPct val="100000"/>
              </a:lnSpc>
            </a:pPr>
            <a:r>
              <a:rPr lang="en-US" sz="1600" b="0" i="0" dirty="0">
                <a:effectLst/>
                <a:latin typeface="Helvetica Neue"/>
              </a:rPr>
              <a:t>Sesame, mustard, and other non-FALCPA -regulated allergens can be in food items, but they may not be listed separately if they're part of a spice or flavoring. In this case, they may be described as "natural flavorings." After Jan. 1, 2023, however, the Food Allergy Safety, Treatment, Education and Research (FASTER) Act of 2021 will require sesame products to have specific allergen labeling.</a:t>
            </a:r>
            <a:r>
              <a:rPr lang="en-US" sz="1600" b="0" i="0" baseline="30000" dirty="0">
                <a:effectLst/>
                <a:latin typeface="Helvetica Neue"/>
              </a:rPr>
              <a:t>[1]</a:t>
            </a:r>
          </a:p>
          <a:p>
            <a:pPr algn="ctr">
              <a:lnSpc>
                <a:spcPct val="100000"/>
              </a:lnSpc>
            </a:pPr>
            <a:endParaRPr lang="en-US" sz="1600" baseline="30000" dirty="0">
              <a:latin typeface="Helvetica Neue"/>
            </a:endParaRPr>
          </a:p>
          <a:p>
            <a:pPr algn="ctr">
              <a:lnSpc>
                <a:spcPct val="100000"/>
              </a:lnSpc>
            </a:pPr>
            <a:endParaRPr lang="en-US" sz="1100" b="0" i="0" baseline="30000" dirty="0">
              <a:effectLst/>
              <a:latin typeface="Helvetica Neue"/>
            </a:endParaRPr>
          </a:p>
          <a:p>
            <a:pPr algn="ctr">
              <a:lnSpc>
                <a:spcPct val="100000"/>
              </a:lnSpc>
            </a:pPr>
            <a:endParaRPr lang="en-US" sz="1100" baseline="30000" dirty="0">
              <a:latin typeface="Helvetica Neue"/>
            </a:endParaRPr>
          </a:p>
          <a:p>
            <a:pPr algn="ctr">
              <a:lnSpc>
                <a:spcPct val="100000"/>
              </a:lnSpc>
            </a:pPr>
            <a:endParaRPr lang="en-US" sz="1100" b="0" i="0" baseline="30000" dirty="0">
              <a:effectLst/>
              <a:latin typeface="Helvetica Neue"/>
            </a:endParaRPr>
          </a:p>
          <a:p>
            <a:pPr algn="ctr">
              <a:lnSpc>
                <a:spcPct val="100000"/>
              </a:lnSpc>
            </a:pPr>
            <a:endParaRPr lang="en-US" sz="1100" b="0" i="0" baseline="30000" dirty="0">
              <a:effectLst/>
              <a:latin typeface="Helvetica Neue"/>
            </a:endParaRPr>
          </a:p>
          <a:p>
            <a:pPr algn="ctr">
              <a:lnSpc>
                <a:spcPct val="100000"/>
              </a:lnSpc>
            </a:pPr>
            <a:endParaRPr lang="en-US" sz="1100" b="0" i="0" baseline="30000" dirty="0">
              <a:effectLst/>
              <a:latin typeface="Helvetica Neue"/>
            </a:endParaRPr>
          </a:p>
          <a:p>
            <a:pPr algn="ctr">
              <a:lnSpc>
                <a:spcPct val="100000"/>
              </a:lnSpc>
            </a:pPr>
            <a:r>
              <a:rPr lang="en-US" sz="1100" dirty="0">
                <a:hlinkClick r:id="rId2"/>
              </a:rPr>
              <a:t>https://www.foodallergy.org/resources/how-read-food-label</a:t>
            </a:r>
            <a:r>
              <a:rPr lang="en-US" sz="1100" dirty="0"/>
              <a:t>.</a:t>
            </a:r>
          </a:p>
          <a:p>
            <a:pPr algn="ctr">
              <a:lnSpc>
                <a:spcPct val="100000"/>
              </a:lnSpc>
            </a:pPr>
            <a:endParaRPr lang="en-US" sz="1100" dirty="0"/>
          </a:p>
        </p:txBody>
      </p:sp>
      <p:pic>
        <p:nvPicPr>
          <p:cNvPr id="32" name="Picture 4" descr="Grains on a table">
            <a:extLst>
              <a:ext uri="{FF2B5EF4-FFF2-40B4-BE49-F238E27FC236}">
                <a16:creationId xmlns:a16="http://schemas.microsoft.com/office/drawing/2014/main" id="{75CC83F4-AE23-A396-6D9A-02FCD316F2C1}"/>
              </a:ext>
            </a:extLst>
          </p:cNvPr>
          <p:cNvPicPr>
            <a:picLocks noChangeAspect="1"/>
          </p:cNvPicPr>
          <p:nvPr/>
        </p:nvPicPr>
        <p:blipFill rotWithShape="1">
          <a:blip r:embed="rId3">
            <a:alphaModFix/>
          </a:blip>
          <a:srcRect l="33279" r="7610"/>
          <a:stretch/>
        </p:blipFill>
        <p:spPr>
          <a:xfrm>
            <a:off x="1682" y="10"/>
            <a:ext cx="6096000" cy="6857990"/>
          </a:xfrm>
          <a:prstGeom prst="rect">
            <a:avLst/>
          </a:prstGeom>
        </p:spPr>
      </p:pic>
      <p:grpSp>
        <p:nvGrpSpPr>
          <p:cNvPr id="55" name="Group 43">
            <a:extLst>
              <a:ext uri="{FF2B5EF4-FFF2-40B4-BE49-F238E27FC236}">
                <a16:creationId xmlns:a16="http://schemas.microsoft.com/office/drawing/2014/main" id="{53745597-CF0F-4C14-83C4-612B382A90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10258" y="5849932"/>
            <a:ext cx="867485" cy="115439"/>
            <a:chOff x="8910933" y="1861308"/>
            <a:chExt cx="867485" cy="115439"/>
          </a:xfrm>
        </p:grpSpPr>
        <p:sp>
          <p:nvSpPr>
            <p:cNvPr id="56" name="Rectangle 44">
              <a:extLst>
                <a:ext uri="{FF2B5EF4-FFF2-40B4-BE49-F238E27FC236}">
                  <a16:creationId xmlns:a16="http://schemas.microsoft.com/office/drawing/2014/main" id="{471CB755-D435-4BD8-A3DB-B304ED0E7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46" name="Straight Connector 45">
              <a:extLst>
                <a:ext uri="{FF2B5EF4-FFF2-40B4-BE49-F238E27FC236}">
                  <a16:creationId xmlns:a16="http://schemas.microsoft.com/office/drawing/2014/main" id="{0B7F2CAE-48A1-4EAD-BDD1-4DA217AC0FF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8FB73A0-9D61-4989-BA5F-7EF6308D86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423880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569" name="Rectangle 23558">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70" name="Rectangle 23560">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71" name="Rectangle 23562">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081" y="159026"/>
            <a:ext cx="11886519"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FF7098-734C-72A4-9526-437A89E56E02}"/>
              </a:ext>
            </a:extLst>
          </p:cNvPr>
          <p:cNvSpPr>
            <a:spLocks noGrp="1"/>
          </p:cNvSpPr>
          <p:nvPr>
            <p:ph type="title"/>
          </p:nvPr>
        </p:nvSpPr>
        <p:spPr>
          <a:xfrm>
            <a:off x="1028700" y="723901"/>
            <a:ext cx="5836920" cy="1288884"/>
          </a:xfrm>
        </p:spPr>
        <p:txBody>
          <a:bodyPr anchor="b">
            <a:normAutofit/>
          </a:bodyPr>
          <a:lstStyle/>
          <a:p>
            <a:pPr algn="ctr"/>
            <a:r>
              <a:rPr lang="en-US" sz="3000" b="1" i="0">
                <a:effectLst/>
                <a:latin typeface="Montserrat" panose="00000500000000000000" pitchFamily="2" charset="0"/>
              </a:rPr>
              <a:t>“May Contain” Statements</a:t>
            </a:r>
            <a:br>
              <a:rPr lang="en-US" sz="3000" b="1" i="0">
                <a:effectLst/>
                <a:latin typeface="Montserrat" panose="00000500000000000000" pitchFamily="2" charset="0"/>
              </a:rPr>
            </a:br>
            <a:endParaRPr lang="en-US" sz="3000"/>
          </a:p>
        </p:txBody>
      </p:sp>
      <p:sp>
        <p:nvSpPr>
          <p:cNvPr id="3" name="Content Placeholder 2">
            <a:extLst>
              <a:ext uri="{FF2B5EF4-FFF2-40B4-BE49-F238E27FC236}">
                <a16:creationId xmlns:a16="http://schemas.microsoft.com/office/drawing/2014/main" id="{D12EC187-7CC6-D24A-D730-C6825CA11BDF}"/>
              </a:ext>
            </a:extLst>
          </p:cNvPr>
          <p:cNvSpPr>
            <a:spLocks noGrp="1"/>
          </p:cNvSpPr>
          <p:nvPr>
            <p:ph idx="1"/>
          </p:nvPr>
        </p:nvSpPr>
        <p:spPr>
          <a:xfrm>
            <a:off x="1266529" y="2536917"/>
            <a:ext cx="5384169" cy="3428454"/>
          </a:xfrm>
        </p:spPr>
        <p:txBody>
          <a:bodyPr anchor="t">
            <a:normAutofit lnSpcReduction="10000"/>
          </a:bodyPr>
          <a:lstStyle/>
          <a:p>
            <a:pPr algn="ctr">
              <a:lnSpc>
                <a:spcPct val="100000"/>
              </a:lnSpc>
            </a:pPr>
            <a:r>
              <a:rPr lang="en-US" sz="1400" b="0" i="0" dirty="0">
                <a:effectLst/>
                <a:latin typeface="Montserrat" panose="00000500000000000000" pitchFamily="2" charset="0"/>
              </a:rPr>
              <a:t>You may also notice other precautionary language on food labels. These include statements such as “may contain,” “processed in facility that also processes” or “made on equipment with.” These warnings often follow the ingredients list.</a:t>
            </a:r>
          </a:p>
          <a:p>
            <a:pPr algn="ctr">
              <a:lnSpc>
                <a:spcPct val="100000"/>
              </a:lnSpc>
            </a:pPr>
            <a:r>
              <a:rPr lang="en-US" sz="1400" b="0" i="0" dirty="0">
                <a:effectLst/>
                <a:latin typeface="Montserrat" panose="00000500000000000000" pitchFamily="2" charset="0"/>
              </a:rPr>
              <a:t>Such advisory labeling is voluntary for manufacturers. There are no laws governing or requiring these statements—neither when to include them nor what their wording should be. They may or may not indicate if a product unintentionally contains, or has come in contact with, a specific allergen. Likewise, the absence of an advisory label does not mean that a product is safe.</a:t>
            </a:r>
          </a:p>
          <a:p>
            <a:pPr algn="ctr">
              <a:lnSpc>
                <a:spcPct val="100000"/>
              </a:lnSpc>
            </a:pPr>
            <a:r>
              <a:rPr lang="en-US" sz="1400" b="0" i="0" dirty="0">
                <a:effectLst/>
                <a:latin typeface="Montserrat" panose="00000500000000000000" pitchFamily="2" charset="0"/>
              </a:rPr>
              <a:t>Per the U.S. Food and Drug Administration (FDA), advisory food labels “should not be used as a substitute for adhering to current good manufacturing practices and must be truthful and not misleading.”</a:t>
            </a:r>
          </a:p>
          <a:p>
            <a:pPr algn="ctr">
              <a:lnSpc>
                <a:spcPct val="100000"/>
              </a:lnSpc>
            </a:pPr>
            <a:endParaRPr lang="en-US" sz="1100" dirty="0"/>
          </a:p>
        </p:txBody>
      </p:sp>
      <p:pic>
        <p:nvPicPr>
          <p:cNvPr id="23554" name="Picture 2" descr="Mythbuster – If someone has a food allergy, is it okay for them to eat a  product that has a “may contain” statement? - Food Allergy Canada">
            <a:extLst>
              <a:ext uri="{FF2B5EF4-FFF2-40B4-BE49-F238E27FC236}">
                <a16:creationId xmlns:a16="http://schemas.microsoft.com/office/drawing/2014/main" id="{C257BDFA-D021-2354-F763-709CCB3F666C}"/>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tretch>
            <a:fillRect/>
          </a:stretch>
        </p:blipFill>
        <p:spPr bwMode="auto">
          <a:xfrm>
            <a:off x="7813652" y="2906224"/>
            <a:ext cx="3666392" cy="2846845"/>
          </a:xfrm>
          <a:prstGeom prst="rect">
            <a:avLst/>
          </a:prstGeom>
          <a:noFill/>
          <a:extLst>
            <a:ext uri="{909E8E84-426E-40DD-AFC4-6F175D3DCCD1}">
              <a14:hiddenFill xmlns:a14="http://schemas.microsoft.com/office/drawing/2010/main">
                <a:solidFill>
                  <a:srgbClr val="FFFFFF"/>
                </a:solidFill>
              </a14:hiddenFill>
            </a:ext>
          </a:extLst>
        </p:spPr>
      </p:pic>
      <p:grpSp>
        <p:nvGrpSpPr>
          <p:cNvPr id="23565" name="Group 23564">
            <a:extLst>
              <a:ext uri="{FF2B5EF4-FFF2-40B4-BE49-F238E27FC236}">
                <a16:creationId xmlns:a16="http://schemas.microsoft.com/office/drawing/2014/main" id="{073091F1-AA5A-47C6-9502-D5870A72D5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513418" y="2320171"/>
            <a:ext cx="867485" cy="115439"/>
            <a:chOff x="8910933" y="1861308"/>
            <a:chExt cx="867485" cy="115439"/>
          </a:xfrm>
        </p:grpSpPr>
        <p:sp>
          <p:nvSpPr>
            <p:cNvPr id="23566" name="Rectangle 23565">
              <a:extLst>
                <a:ext uri="{FF2B5EF4-FFF2-40B4-BE49-F238E27FC236}">
                  <a16:creationId xmlns:a16="http://schemas.microsoft.com/office/drawing/2014/main" id="{8085C4F7-6E91-4DF6-BB01-A46132BC3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23567" name="Straight Connector 23566">
              <a:extLst>
                <a:ext uri="{FF2B5EF4-FFF2-40B4-BE49-F238E27FC236}">
                  <a16:creationId xmlns:a16="http://schemas.microsoft.com/office/drawing/2014/main" id="{25476588-B9AD-4662-A085-8E4D91493B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568" name="Straight Connector 23567">
              <a:extLst>
                <a:ext uri="{FF2B5EF4-FFF2-40B4-BE49-F238E27FC236}">
                  <a16:creationId xmlns:a16="http://schemas.microsoft.com/office/drawing/2014/main" id="{BCDB34B3-D348-476E-BE7F-1139370F43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23556" name="Picture 4" descr="May Contain Traces of: Allergen Precautionary Statements and Allergen  Management | My CMS">
            <a:extLst>
              <a:ext uri="{FF2B5EF4-FFF2-40B4-BE49-F238E27FC236}">
                <a16:creationId xmlns:a16="http://schemas.microsoft.com/office/drawing/2014/main" id="{3BF8794D-F7DE-8CF8-FD65-4B6E58ADFB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6160" y="1025340"/>
            <a:ext cx="3381375" cy="135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17916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E996A-758F-9EBB-25D6-80A4CB2C3032}"/>
              </a:ext>
            </a:extLst>
          </p:cNvPr>
          <p:cNvSpPr>
            <a:spLocks noGrp="1"/>
          </p:cNvSpPr>
          <p:nvPr>
            <p:ph type="title"/>
          </p:nvPr>
        </p:nvSpPr>
        <p:spPr/>
        <p:txBody>
          <a:bodyPr/>
          <a:lstStyle/>
          <a:p>
            <a:r>
              <a:rPr lang="en-US" b="1" i="0" dirty="0">
                <a:solidFill>
                  <a:srgbClr val="1D4F91"/>
                </a:solidFill>
                <a:effectLst/>
                <a:latin typeface="Montserrat" panose="00000500000000000000" pitchFamily="2" charset="0"/>
              </a:rPr>
              <a:t>More Tips for Reading Food Labels</a:t>
            </a:r>
            <a:br>
              <a:rPr lang="en-US" b="1" i="0" dirty="0">
                <a:solidFill>
                  <a:srgbClr val="1D4F91"/>
                </a:solidFill>
                <a:effectLst/>
                <a:latin typeface="Montserrat" panose="00000500000000000000" pitchFamily="2" charset="0"/>
              </a:rPr>
            </a:br>
            <a:endParaRPr lang="en-US" dirty="0"/>
          </a:p>
        </p:txBody>
      </p:sp>
      <p:sp>
        <p:nvSpPr>
          <p:cNvPr id="3" name="Content Placeholder 2">
            <a:extLst>
              <a:ext uri="{FF2B5EF4-FFF2-40B4-BE49-F238E27FC236}">
                <a16:creationId xmlns:a16="http://schemas.microsoft.com/office/drawing/2014/main" id="{084A507B-55E9-B8E1-6068-2AE87EBF5495}"/>
              </a:ext>
            </a:extLst>
          </p:cNvPr>
          <p:cNvSpPr>
            <a:spLocks noGrp="1"/>
          </p:cNvSpPr>
          <p:nvPr>
            <p:ph idx="1"/>
          </p:nvPr>
        </p:nvSpPr>
        <p:spPr/>
        <p:txBody>
          <a:bodyPr>
            <a:normAutofit fontScale="85000" lnSpcReduction="10000"/>
          </a:bodyPr>
          <a:lstStyle/>
          <a:p>
            <a:pPr algn="l">
              <a:buFont typeface="Arial" panose="020B0604020202020204" pitchFamily="34" charset="0"/>
              <a:buChar char="•"/>
            </a:pPr>
            <a:r>
              <a:rPr lang="en-US" b="0" i="0" dirty="0">
                <a:solidFill>
                  <a:srgbClr val="38393A"/>
                </a:solidFill>
                <a:effectLst/>
                <a:latin typeface="Montserrat" panose="00000500000000000000" pitchFamily="2" charset="0"/>
              </a:rPr>
              <a:t>Familiarize yourself with your allergen and the foods it often appears in. Food allergens can appear in surprising places and go by less-common names. Knowing your allergen inside and out will improve your sleuthing skills. Here are some</a:t>
            </a:r>
            <a:r>
              <a:rPr lang="en-US" b="0" i="0" u="none" strike="noStrike" dirty="0">
                <a:solidFill>
                  <a:srgbClr val="38393A"/>
                </a:solidFill>
                <a:effectLst/>
                <a:latin typeface="Montserrat" panose="00000500000000000000" pitchFamily="2" charset="0"/>
                <a:hlinkClick r:id="rId2"/>
              </a:rPr>
              <a:t> tips for avoiding your allergen. </a:t>
            </a:r>
            <a:endParaRPr lang="en-US" b="0" i="0" dirty="0">
              <a:solidFill>
                <a:srgbClr val="38393A"/>
              </a:solidFill>
              <a:effectLst/>
              <a:latin typeface="Montserrat" panose="00000500000000000000" pitchFamily="2" charset="0"/>
            </a:endParaRPr>
          </a:p>
          <a:p>
            <a:pPr algn="l">
              <a:buFont typeface="Arial" panose="020B0604020202020204" pitchFamily="34" charset="0"/>
              <a:buChar char="•"/>
            </a:pPr>
            <a:r>
              <a:rPr lang="en-US" b="0" i="0" dirty="0">
                <a:solidFill>
                  <a:srgbClr val="38393A"/>
                </a:solidFill>
                <a:effectLst/>
                <a:latin typeface="Montserrat" panose="00000500000000000000" pitchFamily="2" charset="0"/>
              </a:rPr>
              <a:t>If you are unsure whether a product could have come in contact with your allergen(s), call the manufacturer. Ask them about their ingredients and manufacturing practices.</a:t>
            </a:r>
          </a:p>
          <a:p>
            <a:pPr algn="l">
              <a:buFont typeface="Arial" panose="020B0604020202020204" pitchFamily="34" charset="0"/>
              <a:buChar char="•"/>
            </a:pPr>
            <a:r>
              <a:rPr lang="en-US" b="0" i="0" dirty="0">
                <a:solidFill>
                  <a:srgbClr val="38393A"/>
                </a:solidFill>
                <a:effectLst/>
                <a:latin typeface="Montserrat" panose="00000500000000000000" pitchFamily="2" charset="0"/>
              </a:rPr>
              <a:t>If you encounter a product that doesn’t have an ingredients list, don’t buy it.</a:t>
            </a:r>
          </a:p>
          <a:p>
            <a:pPr algn="l">
              <a:buFont typeface="Arial" panose="020B0604020202020204" pitchFamily="34" charset="0"/>
              <a:buChar char="•"/>
            </a:pPr>
            <a:r>
              <a:rPr lang="en-US" b="0" i="0" dirty="0">
                <a:solidFill>
                  <a:srgbClr val="38393A"/>
                </a:solidFill>
                <a:effectLst/>
                <a:latin typeface="Montserrat" panose="00000500000000000000" pitchFamily="2" charset="0"/>
              </a:rPr>
              <a:t>Be extra careful with imported products. Food labeling regulations vary by country. Imported items are supposed to follow FALCPA and other domestic food labeling laws, but occasionally they do not.</a:t>
            </a:r>
          </a:p>
          <a:p>
            <a:pPr algn="l">
              <a:buFont typeface="Arial" panose="020B0604020202020204" pitchFamily="34" charset="0"/>
              <a:buChar char="•"/>
            </a:pPr>
            <a:r>
              <a:rPr lang="en-US" b="0" i="0" dirty="0">
                <a:solidFill>
                  <a:srgbClr val="38393A"/>
                </a:solidFill>
                <a:effectLst/>
                <a:latin typeface="Montserrat" panose="00000500000000000000" pitchFamily="2" charset="0"/>
              </a:rPr>
              <a:t>A child with a food allergy can start checking food labels as soon as he or she learns to read. Practice at home and when you’re shopping—with help from an adult.</a:t>
            </a:r>
          </a:p>
          <a:p>
            <a:endParaRPr lang="en-US" dirty="0"/>
          </a:p>
        </p:txBody>
      </p:sp>
    </p:spTree>
    <p:extLst>
      <p:ext uri="{BB962C8B-B14F-4D97-AF65-F5344CB8AC3E}">
        <p14:creationId xmlns:p14="http://schemas.microsoft.com/office/powerpoint/2010/main" val="4435226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101A3-F3D9-9FE3-98A1-6FC0A8289D44}"/>
              </a:ext>
            </a:extLst>
          </p:cNvPr>
          <p:cNvSpPr>
            <a:spLocks noGrp="1"/>
          </p:cNvSpPr>
          <p:nvPr>
            <p:ph type="title"/>
          </p:nvPr>
        </p:nvSpPr>
        <p:spPr/>
        <p:txBody>
          <a:bodyPr/>
          <a:lstStyle/>
          <a:p>
            <a:r>
              <a:rPr lang="en-US" dirty="0"/>
              <a:t>How to read food labels for food allergies:</a:t>
            </a:r>
          </a:p>
        </p:txBody>
      </p:sp>
      <p:pic>
        <p:nvPicPr>
          <p:cNvPr id="4" name="Online Media 3" title="Food for Thought | Reading Food Labels">
            <a:hlinkClick r:id="" action="ppaction://media"/>
            <a:extLst>
              <a:ext uri="{FF2B5EF4-FFF2-40B4-BE49-F238E27FC236}">
                <a16:creationId xmlns:a16="http://schemas.microsoft.com/office/drawing/2014/main" id="{466E610A-5F88-9A51-9919-1140B1265532}"/>
              </a:ext>
            </a:extLst>
          </p:cNvPr>
          <p:cNvPicPr>
            <a:picLocks noGrp="1" noRot="1" noChangeAspect="1"/>
          </p:cNvPicPr>
          <p:nvPr>
            <p:ph idx="1"/>
            <a:videoFile r:link="rId1"/>
          </p:nvPr>
        </p:nvPicPr>
        <p:blipFill>
          <a:blip r:embed="rId3"/>
          <a:stretch>
            <a:fillRect/>
          </a:stretch>
        </p:blipFill>
        <p:spPr>
          <a:xfrm>
            <a:off x="2584450" y="2162175"/>
            <a:ext cx="7024688" cy="3968750"/>
          </a:xfrm>
          <a:prstGeom prst="rect">
            <a:avLst/>
          </a:prstGeom>
        </p:spPr>
      </p:pic>
    </p:spTree>
    <p:extLst>
      <p:ext uri="{BB962C8B-B14F-4D97-AF65-F5344CB8AC3E}">
        <p14:creationId xmlns:p14="http://schemas.microsoft.com/office/powerpoint/2010/main" val="184053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583" name="Rectangle 24582">
            <a:extLst>
              <a:ext uri="{FF2B5EF4-FFF2-40B4-BE49-F238E27FC236}">
                <a16:creationId xmlns:a16="http://schemas.microsoft.com/office/drawing/2014/main" id="{51A01047-632B-4F57-9CDB-AA680D5BBB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85" name="Rectangle 5">
            <a:extLst>
              <a:ext uri="{FF2B5EF4-FFF2-40B4-BE49-F238E27FC236}">
                <a16:creationId xmlns:a16="http://schemas.microsoft.com/office/drawing/2014/main" id="{48EF695B-E7DE-4164-862A-9CD06DFB0E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5899" y="723900"/>
            <a:ext cx="4580642"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B51FDD8-AD6C-BE15-16E8-25002213408D}"/>
              </a:ext>
            </a:extLst>
          </p:cNvPr>
          <p:cNvSpPr>
            <a:spLocks noGrp="1"/>
          </p:cNvSpPr>
          <p:nvPr>
            <p:ph type="title"/>
          </p:nvPr>
        </p:nvSpPr>
        <p:spPr>
          <a:xfrm>
            <a:off x="7150882" y="1000366"/>
            <a:ext cx="3995397" cy="1239627"/>
          </a:xfrm>
        </p:spPr>
        <p:txBody>
          <a:bodyPr anchor="b">
            <a:normAutofit/>
          </a:bodyPr>
          <a:lstStyle/>
          <a:p>
            <a:pPr algn="ctr">
              <a:lnSpc>
                <a:spcPct val="100000"/>
              </a:lnSpc>
            </a:pPr>
            <a:r>
              <a:rPr lang="en-US" sz="2500" b="1" i="0">
                <a:effectLst/>
                <a:latin typeface="Montserrat" panose="00000500000000000000" pitchFamily="2" charset="0"/>
              </a:rPr>
              <a:t>Other Allergen Statements</a:t>
            </a:r>
            <a:br>
              <a:rPr lang="en-US" sz="2500" b="1" i="0">
                <a:effectLst/>
                <a:latin typeface="Montserrat" panose="00000500000000000000" pitchFamily="2" charset="0"/>
              </a:rPr>
            </a:br>
            <a:endParaRPr lang="en-US" sz="2500"/>
          </a:p>
        </p:txBody>
      </p:sp>
      <p:sp>
        <p:nvSpPr>
          <p:cNvPr id="5" name="Content Placeholder 4">
            <a:extLst>
              <a:ext uri="{FF2B5EF4-FFF2-40B4-BE49-F238E27FC236}">
                <a16:creationId xmlns:a16="http://schemas.microsoft.com/office/drawing/2014/main" id="{E8E622D1-E9F6-DC7F-0F55-00CEF4C059FB}"/>
              </a:ext>
            </a:extLst>
          </p:cNvPr>
          <p:cNvSpPr>
            <a:spLocks noGrp="1"/>
          </p:cNvSpPr>
          <p:nvPr>
            <p:ph idx="1"/>
          </p:nvPr>
        </p:nvSpPr>
        <p:spPr>
          <a:xfrm>
            <a:off x="7279965" y="2884395"/>
            <a:ext cx="3766670" cy="2469140"/>
          </a:xfrm>
        </p:spPr>
        <p:txBody>
          <a:bodyPr>
            <a:normAutofit/>
          </a:bodyPr>
          <a:lstStyle/>
          <a:p>
            <a:pPr algn="ctr">
              <a:lnSpc>
                <a:spcPct val="100000"/>
              </a:lnSpc>
            </a:pPr>
            <a:r>
              <a:rPr lang="en-US" sz="1900" b="0" i="0">
                <a:effectLst/>
                <a:latin typeface="Montserrat" panose="00000500000000000000" pitchFamily="2" charset="0"/>
              </a:rPr>
              <a:t>Phrases such as “peanut-free” and “egg-free” are not regulated. Product labels can bear these phrases but be made in facilities where the allergens are present. Always contact the manufacturer if you are unsure.</a:t>
            </a:r>
          </a:p>
          <a:p>
            <a:pPr algn="ctr">
              <a:lnSpc>
                <a:spcPct val="100000"/>
              </a:lnSpc>
            </a:pPr>
            <a:endParaRPr lang="en-US" sz="1900">
              <a:latin typeface="Montserrat" panose="00000500000000000000" pitchFamily="2" charset="0"/>
            </a:endParaRPr>
          </a:p>
          <a:p>
            <a:pPr algn="ctr">
              <a:lnSpc>
                <a:spcPct val="100000"/>
              </a:lnSpc>
            </a:pPr>
            <a:endParaRPr lang="en-US" sz="1900"/>
          </a:p>
        </p:txBody>
      </p:sp>
      <p:pic>
        <p:nvPicPr>
          <p:cNvPr id="24578" name="Picture 2" descr="May Contain Nuts: A Crash Course on FDA Food Allergy Labeling Laws —  Allergy Amulet">
            <a:extLst>
              <a:ext uri="{FF2B5EF4-FFF2-40B4-BE49-F238E27FC236}">
                <a16:creationId xmlns:a16="http://schemas.microsoft.com/office/drawing/2014/main" id="{C6ED3D93-4EDE-9333-4879-67F3E81AE5D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23901" y="1467040"/>
            <a:ext cx="5372100" cy="4008413"/>
          </a:xfrm>
          <a:prstGeom prst="rect">
            <a:avLst/>
          </a:prstGeom>
          <a:noFill/>
          <a:extLst>
            <a:ext uri="{909E8E84-426E-40DD-AFC4-6F175D3DCCD1}">
              <a14:hiddenFill xmlns:a14="http://schemas.microsoft.com/office/drawing/2010/main">
                <a:solidFill>
                  <a:srgbClr val="FFFFFF"/>
                </a:solidFill>
              </a14:hiddenFill>
            </a:ext>
          </a:extLst>
        </p:spPr>
      </p:pic>
      <p:grpSp>
        <p:nvGrpSpPr>
          <p:cNvPr id="24587" name="Group 24586">
            <a:extLst>
              <a:ext uri="{FF2B5EF4-FFF2-40B4-BE49-F238E27FC236}">
                <a16:creationId xmlns:a16="http://schemas.microsoft.com/office/drawing/2014/main" id="{D5ADB088-C125-457F-9C61-DFE21DCEF4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92478" y="2543656"/>
            <a:ext cx="867485" cy="115439"/>
            <a:chOff x="8910933" y="1861308"/>
            <a:chExt cx="867485" cy="115439"/>
          </a:xfrm>
        </p:grpSpPr>
        <p:sp>
          <p:nvSpPr>
            <p:cNvPr id="24588" name="Rectangle 24587">
              <a:extLst>
                <a:ext uri="{FF2B5EF4-FFF2-40B4-BE49-F238E27FC236}">
                  <a16:creationId xmlns:a16="http://schemas.microsoft.com/office/drawing/2014/main" id="{6DE177E3-7A50-4A27-B466-79375BA19D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589" name="Straight Connector 24588">
              <a:extLst>
                <a:ext uri="{FF2B5EF4-FFF2-40B4-BE49-F238E27FC236}">
                  <a16:creationId xmlns:a16="http://schemas.microsoft.com/office/drawing/2014/main" id="{6F53D207-3550-41FA-BBC0-A5220E7346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590" name="Straight Connector 24589">
              <a:extLst>
                <a:ext uri="{FF2B5EF4-FFF2-40B4-BE49-F238E27FC236}">
                  <a16:creationId xmlns:a16="http://schemas.microsoft.com/office/drawing/2014/main" id="{6EF5A581-4EC8-4E1B-BF64-8A1FE8530F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45253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B73CF-4A43-0722-A229-DDFA9986198D}"/>
              </a:ext>
            </a:extLst>
          </p:cNvPr>
          <p:cNvSpPr>
            <a:spLocks noGrp="1"/>
          </p:cNvSpPr>
          <p:nvPr>
            <p:ph type="title"/>
          </p:nvPr>
        </p:nvSpPr>
        <p:spPr/>
        <p:txBody>
          <a:bodyPr/>
          <a:lstStyle/>
          <a:p>
            <a:r>
              <a:rPr lang="en-US" b="0" i="0">
                <a:solidFill>
                  <a:srgbClr val="243B53"/>
                </a:solidFill>
                <a:effectLst/>
                <a:latin typeface="Helvetica Neue"/>
              </a:rPr>
              <a:t>Statistics</a:t>
            </a:r>
            <a:br>
              <a:rPr lang="en-US" b="0" i="0">
                <a:solidFill>
                  <a:srgbClr val="243B53"/>
                </a:solidFill>
                <a:effectLst/>
                <a:latin typeface="Helvetica Neue"/>
              </a:rPr>
            </a:br>
            <a:endParaRPr lang="en-US" dirty="0"/>
          </a:p>
        </p:txBody>
      </p:sp>
      <p:sp>
        <p:nvSpPr>
          <p:cNvPr id="3" name="Content Placeholder 2">
            <a:extLst>
              <a:ext uri="{FF2B5EF4-FFF2-40B4-BE49-F238E27FC236}">
                <a16:creationId xmlns:a16="http://schemas.microsoft.com/office/drawing/2014/main" id="{0EAAE4C3-FF0D-73BD-6E2E-264F97B8AED7}"/>
              </a:ext>
            </a:extLst>
          </p:cNvPr>
          <p:cNvSpPr>
            <a:spLocks noGrp="1"/>
          </p:cNvSpPr>
          <p:nvPr>
            <p:ph idx="1"/>
          </p:nvPr>
        </p:nvSpPr>
        <p:spPr>
          <a:xfrm>
            <a:off x="1028700" y="1526796"/>
            <a:ext cx="10134600" cy="4882393"/>
          </a:xfrm>
        </p:spPr>
        <p:txBody>
          <a:bodyPr>
            <a:normAutofit fontScale="47500" lnSpcReduction="20000"/>
          </a:bodyPr>
          <a:lstStyle/>
          <a:p>
            <a:pPr algn="l"/>
            <a:r>
              <a:rPr lang="en-US" sz="3000" b="0" i="0">
                <a:solidFill>
                  <a:srgbClr val="243B53"/>
                </a:solidFill>
                <a:effectLst/>
                <a:latin typeface="Helvetica Neue"/>
              </a:rPr>
              <a:t>In total, about four percent of adults have a food allergy of some sort, and six to eight percent of children under the age of three also have one. Twelve million of them are in the United States. Shellfish, peanuts, tree nuts, fish, and eggs make up about 90% of all food allergies.</a:t>
            </a:r>
            <a:r>
              <a:rPr lang="en-US" sz="3000" b="0" i="0" baseline="30000">
                <a:solidFill>
                  <a:srgbClr val="243B53"/>
                </a:solidFill>
                <a:effectLst/>
                <a:latin typeface="Helvetica Neue"/>
              </a:rPr>
              <a:t>[1]</a:t>
            </a:r>
            <a:r>
              <a:rPr lang="en-US" sz="3000" b="0" i="0">
                <a:solidFill>
                  <a:srgbClr val="243B53"/>
                </a:solidFill>
                <a:effectLst/>
                <a:latin typeface="Helvetica Neue"/>
              </a:rPr>
              <a:t> Adults are mostly allergic to shellfish, peanuts, tree nuts, fish, and eggs, while children are mostly allergic to milk, eggs, peanuts, and tree nuts.</a:t>
            </a:r>
            <a:r>
              <a:rPr lang="en-US" sz="3000" b="0" i="0" baseline="30000">
                <a:solidFill>
                  <a:srgbClr val="243B53"/>
                </a:solidFill>
                <a:effectLst/>
                <a:latin typeface="Helvetica Neue"/>
              </a:rPr>
              <a:t>[2]</a:t>
            </a:r>
            <a:endParaRPr lang="en-US" sz="3000" b="0" i="0">
              <a:solidFill>
                <a:srgbClr val="243B53"/>
              </a:solidFill>
              <a:effectLst/>
              <a:latin typeface="Helvetica Neue"/>
            </a:endParaRPr>
          </a:p>
          <a:p>
            <a:pPr algn="l"/>
            <a:r>
              <a:rPr lang="en-US" sz="3000" b="0" i="0">
                <a:solidFill>
                  <a:srgbClr val="243B53"/>
                </a:solidFill>
                <a:effectLst/>
                <a:latin typeface="Helvetica Neue"/>
              </a:rPr>
              <a:t>Of the children who are allergic to milk protein, 75% of them can tolerate baked-in milk products such as cookies, cakes, and dried formulas.</a:t>
            </a:r>
            <a:r>
              <a:rPr lang="en-US" sz="3000" b="0" i="0" baseline="30000">
                <a:solidFill>
                  <a:srgbClr val="243B53"/>
                </a:solidFill>
                <a:effectLst/>
                <a:latin typeface="Helvetica Neue"/>
              </a:rPr>
              <a:t>[3]</a:t>
            </a:r>
            <a:r>
              <a:rPr lang="en-US" sz="3000" b="0" i="0">
                <a:solidFill>
                  <a:srgbClr val="243B53"/>
                </a:solidFill>
                <a:effectLst/>
                <a:latin typeface="Helvetica Neue"/>
              </a:rPr>
              <a:t> And about half of young children who are allergic to milk, eggs, soy, peanuts, tree nuts, and wheat will outgrow their allergy by the time they turn six years of age. But those who remain allergic by the time they turn twelve years of age have less than an eight percent chance of outgrowing the allergy.</a:t>
            </a:r>
            <a:r>
              <a:rPr lang="en-US" sz="3000" b="0" i="0" baseline="30000">
                <a:solidFill>
                  <a:srgbClr val="243B53"/>
                </a:solidFill>
                <a:effectLst/>
                <a:latin typeface="Helvetica Neue"/>
              </a:rPr>
              <a:t>[4]</a:t>
            </a:r>
            <a:endParaRPr lang="en-US" sz="3000" b="0" i="0">
              <a:solidFill>
                <a:srgbClr val="243B53"/>
              </a:solidFill>
              <a:effectLst/>
              <a:latin typeface="Helvetica Neue"/>
            </a:endParaRPr>
          </a:p>
          <a:p>
            <a:pPr algn="l"/>
            <a:r>
              <a:rPr lang="en-US" sz="3000" b="0" i="0">
                <a:solidFill>
                  <a:srgbClr val="243B53"/>
                </a:solidFill>
                <a:effectLst/>
                <a:latin typeface="Helvetica Neue"/>
              </a:rPr>
              <a:t>About 20% of people who are allergic to peanuts and 9% of people who are allergic to tree nuts outgrow their allergies,</a:t>
            </a:r>
            <a:r>
              <a:rPr lang="en-US" sz="3000" b="0" i="0" baseline="30000">
                <a:solidFill>
                  <a:srgbClr val="243B53"/>
                </a:solidFill>
                <a:effectLst/>
                <a:latin typeface="Helvetica Neue"/>
              </a:rPr>
              <a:t>[5]</a:t>
            </a:r>
            <a:r>
              <a:rPr lang="en-US" sz="3000" b="0" i="0">
                <a:solidFill>
                  <a:srgbClr val="243B53"/>
                </a:solidFill>
                <a:effectLst/>
                <a:latin typeface="Helvetica Neue"/>
              </a:rPr>
              <a:t> but these types of allergies are less likely to be outgrown overall.</a:t>
            </a:r>
          </a:p>
          <a:p>
            <a:pPr algn="l"/>
            <a:endParaRPr lang="en-US">
              <a:solidFill>
                <a:srgbClr val="243B53"/>
              </a:solidFill>
              <a:latin typeface="Helvetica Neue"/>
            </a:endParaRPr>
          </a:p>
          <a:p>
            <a:pPr algn="l"/>
            <a:endParaRPr lang="en-US" b="0" i="0">
              <a:solidFill>
                <a:srgbClr val="243B53"/>
              </a:solidFill>
              <a:effectLst/>
              <a:latin typeface="Helvetica Neue"/>
            </a:endParaRPr>
          </a:p>
          <a:p>
            <a:pPr algn="l"/>
            <a:endParaRPr lang="en-US">
              <a:solidFill>
                <a:srgbClr val="243B53"/>
              </a:solidFill>
              <a:latin typeface="Helvetica Neue"/>
            </a:endParaRPr>
          </a:p>
          <a:p>
            <a:pPr algn="l"/>
            <a:endParaRPr lang="en-US" b="0" i="0">
              <a:solidFill>
                <a:srgbClr val="243B53"/>
              </a:solidFill>
              <a:effectLst/>
              <a:latin typeface="Helvetica Neue"/>
            </a:endParaRPr>
          </a:p>
          <a:p>
            <a:pPr algn="l"/>
            <a:endParaRPr lang="en-US" b="0" i="0">
              <a:solidFill>
                <a:srgbClr val="243B53"/>
              </a:solidFill>
              <a:effectLst/>
              <a:latin typeface="Helvetica Neue"/>
            </a:endParaRPr>
          </a:p>
          <a:p>
            <a:pPr algn="l">
              <a:buFont typeface="+mj-lt"/>
              <a:buAutoNum type="arabicPeriod"/>
            </a:pPr>
            <a:r>
              <a:rPr lang="en-US" sz="1600" b="0" i="0">
                <a:solidFill>
                  <a:srgbClr val="243B53"/>
                </a:solidFill>
                <a:effectLst/>
                <a:latin typeface="Helvetica Neue"/>
              </a:rPr>
              <a:t>About Food Allergies Allergens". Food Allergy Initiative. December 9, 2013</a:t>
            </a:r>
          </a:p>
          <a:p>
            <a:pPr algn="l">
              <a:buFont typeface="+mj-lt"/>
              <a:buAutoNum type="arabicPeriod"/>
            </a:pPr>
            <a:r>
              <a:rPr lang="en-US" sz="1600" b="0" i="0">
                <a:solidFill>
                  <a:srgbClr val="243B53"/>
                </a:solidFill>
                <a:effectLst/>
                <a:latin typeface="Helvetica Neue"/>
              </a:rPr>
              <a:t>National Institute of Allergy and Infectious Diseases (July 2004). "Food Allergy: An Overview" (PDF). National Institutes of Health. p. 35.</a:t>
            </a:r>
          </a:p>
          <a:p>
            <a:pPr algn="l">
              <a:buFont typeface="+mj-lt"/>
              <a:buAutoNum type="arabicPeriod"/>
            </a:pPr>
            <a:r>
              <a:rPr lang="en-US" sz="1600" b="0" i="0">
                <a:solidFill>
                  <a:srgbClr val="243B53"/>
                </a:solidFill>
                <a:effectLst/>
                <a:latin typeface="Helvetica Neue"/>
              </a:rPr>
              <a:t>Lucendo AJ, Arias A, Gonzalez-Cervera J, Mota-Huertas T, Yague-Compadre JL. Tolerance of a cow's milk-based hydrolyzed formula in patients with eosinophilic esophagitis triggered by milk. Allergy; 68:1065–72.</a:t>
            </a:r>
          </a:p>
          <a:p>
            <a:pPr algn="l">
              <a:buFont typeface="+mj-lt"/>
              <a:buAutoNum type="arabicPeriod"/>
            </a:pPr>
            <a:r>
              <a:rPr lang="en-US" sz="1600" b="0" i="0">
                <a:solidFill>
                  <a:srgbClr val="243B53"/>
                </a:solidFill>
                <a:effectLst/>
                <a:latin typeface="Helvetica Neue"/>
              </a:rPr>
              <a:t>"What Are Food Allergies? Food Allergy Summary". Asthma and Allergy Foundation of America. March 28, 2007</a:t>
            </a:r>
          </a:p>
          <a:p>
            <a:pPr algn="l">
              <a:buFont typeface="+mj-lt"/>
              <a:buAutoNum type="arabicPeriod"/>
            </a:pPr>
            <a:r>
              <a:rPr lang="en-US" sz="1600" b="0" i="0">
                <a:solidFill>
                  <a:srgbClr val="243B53"/>
                </a:solidFill>
                <a:effectLst/>
                <a:latin typeface="Helvetica Neue"/>
              </a:rPr>
              <a:t>Fleischer DM, Conover-Walker MK, Matsui EC, et al. (November 2005). "The natural history of tree nut allergy". J Allergy Clin Immunol. 116 (5): 1087–93.</a:t>
            </a:r>
          </a:p>
          <a:p>
            <a:endParaRPr lang="en-US" dirty="0"/>
          </a:p>
        </p:txBody>
      </p:sp>
    </p:spTree>
    <p:extLst>
      <p:ext uri="{BB962C8B-B14F-4D97-AF65-F5344CB8AC3E}">
        <p14:creationId xmlns:p14="http://schemas.microsoft.com/office/powerpoint/2010/main" val="1607500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5" name="Rectangle 4104">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7" name="Rectangle 4106">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9" name="Rectangle 4108">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081" y="159026"/>
            <a:ext cx="11886519"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091491-E2FA-484F-67D8-4D3C03418CBE}"/>
              </a:ext>
            </a:extLst>
          </p:cNvPr>
          <p:cNvSpPr>
            <a:spLocks noGrp="1"/>
          </p:cNvSpPr>
          <p:nvPr>
            <p:ph type="title"/>
          </p:nvPr>
        </p:nvSpPr>
        <p:spPr>
          <a:xfrm>
            <a:off x="1028700" y="723901"/>
            <a:ext cx="5836920" cy="1288884"/>
          </a:xfrm>
        </p:spPr>
        <p:txBody>
          <a:bodyPr anchor="b">
            <a:normAutofit/>
          </a:bodyPr>
          <a:lstStyle/>
          <a:p>
            <a:pPr algn="ctr"/>
            <a:r>
              <a:rPr lang="en-US" dirty="0"/>
              <a:t>NM-AAA Food Allergy Policy</a:t>
            </a:r>
            <a:endParaRPr lang="en-US"/>
          </a:p>
        </p:txBody>
      </p:sp>
      <p:sp>
        <p:nvSpPr>
          <p:cNvPr id="4102" name="Content Placeholder 4101">
            <a:extLst>
              <a:ext uri="{FF2B5EF4-FFF2-40B4-BE49-F238E27FC236}">
                <a16:creationId xmlns:a16="http://schemas.microsoft.com/office/drawing/2014/main" id="{C171D611-191E-5CA1-AD6C-E1F34608E632}"/>
              </a:ext>
            </a:extLst>
          </p:cNvPr>
          <p:cNvSpPr>
            <a:spLocks noGrp="1"/>
          </p:cNvSpPr>
          <p:nvPr>
            <p:ph idx="1"/>
          </p:nvPr>
        </p:nvSpPr>
        <p:spPr>
          <a:xfrm>
            <a:off x="1266529" y="2732545"/>
            <a:ext cx="5384169" cy="3232826"/>
          </a:xfrm>
        </p:spPr>
        <p:txBody>
          <a:bodyPr anchor="t">
            <a:normAutofit fontScale="85000" lnSpcReduction="20000"/>
          </a:bodyPr>
          <a:lstStyle/>
          <a:p>
            <a:pPr algn="ctr"/>
            <a:r>
              <a:rPr lang="en-US" dirty="0"/>
              <a:t>Section VII Number 714</a:t>
            </a:r>
          </a:p>
          <a:p>
            <a:pPr algn="ctr"/>
            <a:r>
              <a:rPr lang="en-US" dirty="0"/>
              <a:t>Therapeutic Diet may be provided if:</a:t>
            </a:r>
          </a:p>
          <a:p>
            <a:pPr marL="514350" indent="-514350" algn="ctr">
              <a:buAutoNum type="romanLcPeriod"/>
            </a:pPr>
            <a:r>
              <a:rPr lang="en-US" dirty="0"/>
              <a:t>The need has been determined, as evidenced by written diet order signed by a physician and placed in the consumer's file;</a:t>
            </a:r>
          </a:p>
          <a:p>
            <a:pPr marL="514350" indent="-514350" algn="ctr">
              <a:buAutoNum type="romanLcPeriod"/>
            </a:pPr>
            <a:r>
              <a:rPr lang="en-US" dirty="0"/>
              <a:t>The necessary resources are available to the program; and</a:t>
            </a:r>
          </a:p>
          <a:p>
            <a:pPr marL="514350" indent="-514350" algn="ctr">
              <a:buAutoNum type="romanLcPeriod"/>
            </a:pPr>
            <a:r>
              <a:rPr lang="en-US" dirty="0"/>
              <a:t>Supervision is provided by registered dietitian, or the meals are purchased from a qualified agency (hospital or similar facility) whose meal preparation is supervised by a registered dietitian.</a:t>
            </a:r>
          </a:p>
          <a:p>
            <a:pPr algn="ctr"/>
            <a:endParaRPr lang="en-US" dirty="0"/>
          </a:p>
        </p:txBody>
      </p:sp>
      <p:pic>
        <p:nvPicPr>
          <p:cNvPr id="4098" name="Picture 2" descr="Food Allergy Notice Be Advised Food Prepared Here Contain Milk Eggs Wheat Soybean Peanuts Tree Nuts Fish and Shellfish Aluminum Metal Sign">
            <a:extLst>
              <a:ext uri="{FF2B5EF4-FFF2-40B4-BE49-F238E27FC236}">
                <a16:creationId xmlns:a16="http://schemas.microsoft.com/office/drawing/2014/main" id="{9F9A5C2E-79C4-CBB5-456F-401106FFE29F}"/>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tretch>
            <a:fillRect/>
          </a:stretch>
        </p:blipFill>
        <p:spPr bwMode="auto">
          <a:xfrm>
            <a:off x="7741239" y="1371013"/>
            <a:ext cx="3666392" cy="4019779"/>
          </a:xfrm>
          <a:prstGeom prst="rect">
            <a:avLst/>
          </a:prstGeom>
          <a:noFill/>
          <a:extLst>
            <a:ext uri="{909E8E84-426E-40DD-AFC4-6F175D3DCCD1}">
              <a14:hiddenFill xmlns:a14="http://schemas.microsoft.com/office/drawing/2010/main">
                <a:solidFill>
                  <a:srgbClr val="FFFFFF"/>
                </a:solidFill>
              </a14:hiddenFill>
            </a:ext>
          </a:extLst>
        </p:spPr>
      </p:pic>
      <p:grpSp>
        <p:nvGrpSpPr>
          <p:cNvPr id="4111" name="Group 4110">
            <a:extLst>
              <a:ext uri="{FF2B5EF4-FFF2-40B4-BE49-F238E27FC236}">
                <a16:creationId xmlns:a16="http://schemas.microsoft.com/office/drawing/2014/main" id="{073091F1-AA5A-47C6-9502-D5870A72D5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513418" y="2320171"/>
            <a:ext cx="867485" cy="115439"/>
            <a:chOff x="8910933" y="1861308"/>
            <a:chExt cx="867485" cy="115439"/>
          </a:xfrm>
        </p:grpSpPr>
        <p:sp>
          <p:nvSpPr>
            <p:cNvPr id="4112" name="Rectangle 4111">
              <a:extLst>
                <a:ext uri="{FF2B5EF4-FFF2-40B4-BE49-F238E27FC236}">
                  <a16:creationId xmlns:a16="http://schemas.microsoft.com/office/drawing/2014/main" id="{8085C4F7-6E91-4DF6-BB01-A46132BC3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4113" name="Straight Connector 4112">
              <a:extLst>
                <a:ext uri="{FF2B5EF4-FFF2-40B4-BE49-F238E27FC236}">
                  <a16:creationId xmlns:a16="http://schemas.microsoft.com/office/drawing/2014/main" id="{25476588-B9AD-4662-A085-8E4D91493B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114" name="Straight Connector 4113">
              <a:extLst>
                <a:ext uri="{FF2B5EF4-FFF2-40B4-BE49-F238E27FC236}">
                  <a16:creationId xmlns:a16="http://schemas.microsoft.com/office/drawing/2014/main" id="{BCDB34B3-D348-476E-BE7F-1139370F43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280493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425921-F4C8-312A-3948-85BABC9F363E}"/>
              </a:ext>
            </a:extLst>
          </p:cNvPr>
          <p:cNvSpPr>
            <a:spLocks noGrp="1"/>
          </p:cNvSpPr>
          <p:nvPr>
            <p:ph type="title"/>
          </p:nvPr>
        </p:nvSpPr>
        <p:spPr/>
        <p:txBody>
          <a:bodyPr/>
          <a:lstStyle/>
          <a:p>
            <a:r>
              <a:rPr lang="en-US" dirty="0"/>
              <a:t>Mom’s Meals</a:t>
            </a:r>
          </a:p>
        </p:txBody>
      </p:sp>
      <p:sp>
        <p:nvSpPr>
          <p:cNvPr id="6" name="Content Placeholder 5">
            <a:extLst>
              <a:ext uri="{FF2B5EF4-FFF2-40B4-BE49-F238E27FC236}">
                <a16:creationId xmlns:a16="http://schemas.microsoft.com/office/drawing/2014/main" id="{5BE6FC72-AF9D-98F2-4758-2D08221C7BF3}"/>
              </a:ext>
            </a:extLst>
          </p:cNvPr>
          <p:cNvSpPr>
            <a:spLocks noGrp="1"/>
          </p:cNvSpPr>
          <p:nvPr>
            <p:ph idx="1"/>
          </p:nvPr>
        </p:nvSpPr>
        <p:spPr/>
        <p:txBody>
          <a:bodyPr>
            <a:normAutofit fontScale="77500" lnSpcReduction="20000"/>
          </a:bodyPr>
          <a:lstStyle/>
          <a:p>
            <a:endParaRPr lang="en-US" dirty="0"/>
          </a:p>
          <a:p>
            <a:r>
              <a:rPr lang="en-US" sz="1400" dirty="0">
                <a:hlinkClick r:id="rId2"/>
              </a:rPr>
              <a:t>https://www.momsmeals.com/?gclid=Cj0KCQiAm5ycBhCXARIsAPldzoUmT3ylZH9vm9H4yo3TdApX1QCKyNx2hgKtYFKSaQSDYTh8TEf3kJIaAmnfEALw_wcB</a:t>
            </a:r>
            <a:endParaRPr lang="en-US" sz="1400" dirty="0"/>
          </a:p>
          <a:p>
            <a:r>
              <a:rPr lang="en-US" dirty="0"/>
              <a:t>Offers the following:</a:t>
            </a:r>
          </a:p>
          <a:p>
            <a:r>
              <a:rPr lang="en-US" dirty="0"/>
              <a:t>Diabetic Friendly</a:t>
            </a:r>
          </a:p>
          <a:p>
            <a:r>
              <a:rPr lang="en-US" dirty="0"/>
              <a:t>Vegetarian</a:t>
            </a:r>
          </a:p>
          <a:p>
            <a:r>
              <a:rPr lang="en-US" dirty="0"/>
              <a:t>Lower Sodium</a:t>
            </a:r>
          </a:p>
          <a:p>
            <a:r>
              <a:rPr lang="en-US" dirty="0"/>
              <a:t>Renal Friendly</a:t>
            </a:r>
          </a:p>
          <a:p>
            <a:r>
              <a:rPr lang="en-US" dirty="0"/>
              <a:t>Pureed</a:t>
            </a:r>
          </a:p>
          <a:p>
            <a:r>
              <a:rPr lang="en-US" dirty="0"/>
              <a:t>Heart-Friendly</a:t>
            </a:r>
          </a:p>
          <a:p>
            <a:r>
              <a:rPr lang="en-US" dirty="0"/>
              <a:t>Gluten free</a:t>
            </a:r>
          </a:p>
          <a:p>
            <a:r>
              <a:rPr lang="en-US" dirty="0"/>
              <a:t>Cancer Support</a:t>
            </a:r>
          </a:p>
        </p:txBody>
      </p:sp>
    </p:spTree>
    <p:extLst>
      <p:ext uri="{BB962C8B-B14F-4D97-AF65-F5344CB8AC3E}">
        <p14:creationId xmlns:p14="http://schemas.microsoft.com/office/powerpoint/2010/main" val="25727776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09617-A142-7596-0E42-5B8387521767}"/>
              </a:ext>
            </a:extLst>
          </p:cNvPr>
          <p:cNvSpPr>
            <a:spLocks noGrp="1"/>
          </p:cNvSpPr>
          <p:nvPr>
            <p:ph type="title"/>
          </p:nvPr>
        </p:nvSpPr>
        <p:spPr/>
        <p:txBody>
          <a:bodyPr/>
          <a:lstStyle/>
          <a:p>
            <a:r>
              <a:rPr lang="en-US" dirty="0"/>
              <a:t>This presentation was adapted from </a:t>
            </a:r>
            <a:r>
              <a:rPr lang="en-US"/>
              <a:t>the following</a:t>
            </a:r>
            <a:r>
              <a:rPr lang="en-US" dirty="0"/>
              <a:t>:</a:t>
            </a:r>
          </a:p>
        </p:txBody>
      </p:sp>
      <p:sp>
        <p:nvSpPr>
          <p:cNvPr id="3" name="Content Placeholder 2">
            <a:extLst>
              <a:ext uri="{FF2B5EF4-FFF2-40B4-BE49-F238E27FC236}">
                <a16:creationId xmlns:a16="http://schemas.microsoft.com/office/drawing/2014/main" id="{B21ECCB7-6F97-277C-94BC-67EEED5BB9A5}"/>
              </a:ext>
            </a:extLst>
          </p:cNvPr>
          <p:cNvSpPr>
            <a:spLocks noGrp="1"/>
          </p:cNvSpPr>
          <p:nvPr>
            <p:ph idx="1"/>
          </p:nvPr>
        </p:nvSpPr>
        <p:spPr/>
        <p:txBody>
          <a:bodyPr/>
          <a:lstStyle/>
          <a:p>
            <a:r>
              <a:rPr lang="en-US" dirty="0"/>
              <a:t>North American Learning Institute Food Allergen Awareness class</a:t>
            </a:r>
          </a:p>
        </p:txBody>
      </p:sp>
    </p:spTree>
    <p:extLst>
      <p:ext uri="{BB962C8B-B14F-4D97-AF65-F5344CB8AC3E}">
        <p14:creationId xmlns:p14="http://schemas.microsoft.com/office/powerpoint/2010/main" val="26230214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Questions &amp; Answers - Verified Reviews">
            <a:extLst>
              <a:ext uri="{FF2B5EF4-FFF2-40B4-BE49-F238E27FC236}">
                <a16:creationId xmlns:a16="http://schemas.microsoft.com/office/drawing/2014/main" id="{9E93FE01-335A-E900-8618-86A2E46431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6524" y="850011"/>
            <a:ext cx="6394132" cy="4728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01219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descr="Quiz time: Which emojis are most popular in APAC? | Digital | Campaign Asia">
            <a:extLst>
              <a:ext uri="{FF2B5EF4-FFF2-40B4-BE49-F238E27FC236}">
                <a16:creationId xmlns:a16="http://schemas.microsoft.com/office/drawing/2014/main" id="{AEF96FFE-C089-47A1-B300-1E5F1401E9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143" r="33771"/>
          <a:stretch/>
        </p:blipFill>
        <p:spPr bwMode="auto">
          <a:xfrm>
            <a:off x="20" y="638177"/>
            <a:ext cx="3017500" cy="5581644"/>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Quiz time Quiz online on laptop The concept is the - stock vector |  Crushpixel">
            <a:extLst>
              <a:ext uri="{FF2B5EF4-FFF2-40B4-BE49-F238E27FC236}">
                <a16:creationId xmlns:a16="http://schemas.microsoft.com/office/drawing/2014/main" id="{96927E7E-AEF6-431A-AEE4-9648EE2BAA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4580"/>
          <a:stretch/>
        </p:blipFill>
        <p:spPr bwMode="auto">
          <a:xfrm>
            <a:off x="3171272" y="638179"/>
            <a:ext cx="5849456" cy="5581644"/>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Wednesday Cannon Fodder: it's quiz time - The Short Fuse">
            <a:extLst>
              <a:ext uri="{FF2B5EF4-FFF2-40B4-BE49-F238E27FC236}">
                <a16:creationId xmlns:a16="http://schemas.microsoft.com/office/drawing/2014/main" id="{10A2187E-C2B6-47FD-82FD-BA62846367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498" r="32527" b="1"/>
          <a:stretch/>
        </p:blipFill>
        <p:spPr bwMode="auto">
          <a:xfrm>
            <a:off x="9174480" y="638178"/>
            <a:ext cx="3017520" cy="5581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076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B18BE-E9C7-08AD-5CC8-2030CFA6C500}"/>
              </a:ext>
            </a:extLst>
          </p:cNvPr>
          <p:cNvSpPr>
            <a:spLocks noGrp="1"/>
          </p:cNvSpPr>
          <p:nvPr>
            <p:ph type="title"/>
          </p:nvPr>
        </p:nvSpPr>
        <p:spPr/>
        <p:txBody>
          <a:bodyPr/>
          <a:lstStyle/>
          <a:p>
            <a:r>
              <a:rPr lang="en-US" b="0" i="0" dirty="0">
                <a:solidFill>
                  <a:srgbClr val="243B53"/>
                </a:solidFill>
                <a:effectLst/>
                <a:latin typeface="Helvetica Neue"/>
              </a:rPr>
              <a:t>Food intolerance</a:t>
            </a:r>
            <a:br>
              <a:rPr lang="en-US" b="0" i="0" dirty="0">
                <a:solidFill>
                  <a:srgbClr val="243B53"/>
                </a:solidFill>
                <a:effectLst/>
                <a:latin typeface="Helvetica Neue"/>
              </a:rPr>
            </a:br>
            <a:endParaRPr lang="en-US" dirty="0"/>
          </a:p>
        </p:txBody>
      </p:sp>
      <p:sp>
        <p:nvSpPr>
          <p:cNvPr id="3" name="Content Placeholder 2">
            <a:extLst>
              <a:ext uri="{FF2B5EF4-FFF2-40B4-BE49-F238E27FC236}">
                <a16:creationId xmlns:a16="http://schemas.microsoft.com/office/drawing/2014/main" id="{9F8AF80C-EAAA-871E-7539-4835DB1C8102}"/>
              </a:ext>
            </a:extLst>
          </p:cNvPr>
          <p:cNvSpPr>
            <a:spLocks noGrp="1"/>
          </p:cNvSpPr>
          <p:nvPr>
            <p:ph idx="1"/>
          </p:nvPr>
        </p:nvSpPr>
        <p:spPr/>
        <p:txBody>
          <a:bodyPr>
            <a:normAutofit fontScale="70000" lnSpcReduction="20000"/>
          </a:bodyPr>
          <a:lstStyle/>
          <a:p>
            <a:pPr algn="l"/>
            <a:r>
              <a:rPr lang="en-US" b="0" i="0" dirty="0">
                <a:solidFill>
                  <a:srgbClr val="243B53"/>
                </a:solidFill>
                <a:effectLst/>
                <a:latin typeface="Helvetica Neue"/>
              </a:rPr>
              <a:t>Gluten</a:t>
            </a:r>
          </a:p>
          <a:p>
            <a:pPr algn="l"/>
            <a:r>
              <a:rPr lang="en-US" b="0" i="0" dirty="0">
                <a:solidFill>
                  <a:srgbClr val="243B53"/>
                </a:solidFill>
                <a:effectLst/>
                <a:latin typeface="Helvetica Neue"/>
              </a:rPr>
              <a:t>Gluten is substance that creates food intolerance for a lot of people. It's a general name for the proteins in wheat, barley, rye and triticale. And it can create a celiac disease. Celiac disease results when the immune system attacks the small intestine in an effort to fight off the gluten.</a:t>
            </a:r>
          </a:p>
          <a:p>
            <a:pPr algn="l"/>
            <a:r>
              <a:rPr lang="en-US" b="0" i="0" dirty="0">
                <a:solidFill>
                  <a:srgbClr val="243B53"/>
                </a:solidFill>
                <a:effectLst/>
                <a:latin typeface="Helvetica Neue"/>
              </a:rPr>
              <a:t>People who suffer symptoms after being exposed to gluten, but test negative may have a non-celiac gluten sensitivity, which is a mild form of gluten intolerance. About 0.5% to 13% of the population suffers from a non-celiac gluten sensitivity.</a:t>
            </a:r>
            <a:r>
              <a:rPr lang="en-US" b="0" i="0" baseline="30000" dirty="0">
                <a:solidFill>
                  <a:srgbClr val="243B53"/>
                </a:solidFill>
                <a:effectLst/>
                <a:latin typeface="Helvetica Neue"/>
              </a:rPr>
              <a:t>[1]</a:t>
            </a:r>
            <a:endParaRPr lang="en-US" b="0" i="0" dirty="0">
              <a:solidFill>
                <a:srgbClr val="243B53"/>
              </a:solidFill>
              <a:effectLst/>
              <a:latin typeface="Helvetica Neue"/>
            </a:endParaRPr>
          </a:p>
          <a:p>
            <a:pPr algn="l"/>
            <a:r>
              <a:rPr lang="en-US" b="0" i="0" dirty="0">
                <a:solidFill>
                  <a:srgbClr val="243B53"/>
                </a:solidFill>
                <a:effectLst/>
                <a:latin typeface="Helvetica Neue"/>
              </a:rPr>
              <a:t>Dairy</a:t>
            </a:r>
          </a:p>
          <a:p>
            <a:pPr algn="l"/>
            <a:r>
              <a:rPr lang="en-US" b="0" i="0" dirty="0">
                <a:solidFill>
                  <a:srgbClr val="243B53"/>
                </a:solidFill>
                <a:effectLst/>
                <a:latin typeface="Helvetica Neue"/>
              </a:rPr>
              <a:t>Dairy products can also create food intolerance among many. And the culprit is lactose - a sugar found in milk. Inside the body, lactase (an enzyme) breaks down the lactose so that it can be digested and absorbed. But inside intolerant persons, there isn't enough lactase to break it down, making its digestion extremely difficult. About 65% of the entire human population has trouble digesting lactose.</a:t>
            </a:r>
            <a:r>
              <a:rPr lang="en-US" b="0" i="0" baseline="30000" dirty="0">
                <a:solidFill>
                  <a:srgbClr val="243B53"/>
                </a:solidFill>
                <a:effectLst/>
                <a:latin typeface="Helvetica Neue"/>
              </a:rPr>
              <a:t>[2, 3]</a:t>
            </a:r>
          </a:p>
          <a:p>
            <a:pPr algn="l"/>
            <a:endParaRPr lang="en-US" b="0" i="0" baseline="30000" dirty="0">
              <a:solidFill>
                <a:srgbClr val="243B53"/>
              </a:solidFill>
              <a:effectLst/>
              <a:latin typeface="Helvetica Neue"/>
            </a:endParaRPr>
          </a:p>
          <a:p>
            <a:pPr algn="l">
              <a:buFont typeface="+mj-lt"/>
              <a:buAutoNum type="arabicPeriod"/>
            </a:pPr>
            <a:r>
              <a:rPr lang="en-US" sz="1400" b="0" i="0" dirty="0" err="1">
                <a:solidFill>
                  <a:srgbClr val="243B53"/>
                </a:solidFill>
                <a:effectLst/>
                <a:latin typeface="Helvetica Neue"/>
              </a:rPr>
              <a:t>olina</a:t>
            </a:r>
            <a:r>
              <a:rPr lang="en-US" sz="1400" b="0" i="0" dirty="0">
                <a:solidFill>
                  <a:srgbClr val="243B53"/>
                </a:solidFill>
                <a:effectLst/>
                <a:latin typeface="Helvetica Neue"/>
              </a:rPr>
              <a:t>-Infante J, </a:t>
            </a:r>
            <a:r>
              <a:rPr lang="en-US" sz="1400" b="0" i="0" dirty="0" err="1">
                <a:solidFill>
                  <a:srgbClr val="243B53"/>
                </a:solidFill>
                <a:effectLst/>
                <a:latin typeface="Helvetica Neue"/>
              </a:rPr>
              <a:t>Santolaria</a:t>
            </a:r>
            <a:r>
              <a:rPr lang="en-US" sz="1400" b="0" i="0" dirty="0">
                <a:solidFill>
                  <a:srgbClr val="243B53"/>
                </a:solidFill>
                <a:effectLst/>
                <a:latin typeface="Helvetica Neue"/>
              </a:rPr>
              <a:t> S, Sanders DS, Fernández-</a:t>
            </a:r>
            <a:r>
              <a:rPr lang="en-US" sz="1400" b="0" i="0" dirty="0" err="1">
                <a:solidFill>
                  <a:srgbClr val="243B53"/>
                </a:solidFill>
                <a:effectLst/>
                <a:latin typeface="Helvetica Neue"/>
              </a:rPr>
              <a:t>Bañares</a:t>
            </a:r>
            <a:r>
              <a:rPr lang="en-US" sz="1400" b="0" i="0" dirty="0">
                <a:solidFill>
                  <a:srgbClr val="243B53"/>
                </a:solidFill>
                <a:effectLst/>
                <a:latin typeface="Helvetica Neue"/>
              </a:rPr>
              <a:t> F. Systematic review: </a:t>
            </a:r>
            <a:r>
              <a:rPr lang="en-US" sz="1400" b="0" i="0" dirty="0" err="1">
                <a:solidFill>
                  <a:srgbClr val="243B53"/>
                </a:solidFill>
                <a:effectLst/>
                <a:latin typeface="Helvetica Neue"/>
              </a:rPr>
              <a:t>noncoeliac</a:t>
            </a:r>
            <a:r>
              <a:rPr lang="en-US" sz="1400" b="0" i="0" dirty="0">
                <a:solidFill>
                  <a:srgbClr val="243B53"/>
                </a:solidFill>
                <a:effectLst/>
                <a:latin typeface="Helvetica Neue"/>
              </a:rPr>
              <a:t> gluten sensitivity. Aliment </a:t>
            </a:r>
            <a:r>
              <a:rPr lang="en-US" sz="1400" b="0" i="0" dirty="0" err="1">
                <a:solidFill>
                  <a:srgbClr val="243B53"/>
                </a:solidFill>
                <a:effectLst/>
                <a:latin typeface="Helvetica Neue"/>
              </a:rPr>
              <a:t>Pharmacol</a:t>
            </a:r>
            <a:r>
              <a:rPr lang="en-US" sz="1400" b="0" i="0" dirty="0">
                <a:solidFill>
                  <a:srgbClr val="243B53"/>
                </a:solidFill>
                <a:effectLst/>
                <a:latin typeface="Helvetica Neue"/>
              </a:rPr>
              <a:t> </a:t>
            </a:r>
            <a:r>
              <a:rPr lang="en-US" sz="1400" b="0" i="0" dirty="0" err="1">
                <a:solidFill>
                  <a:srgbClr val="243B53"/>
                </a:solidFill>
                <a:effectLst/>
                <a:latin typeface="Helvetica Neue"/>
              </a:rPr>
              <a:t>Ther</a:t>
            </a:r>
            <a:r>
              <a:rPr lang="en-US" sz="1400" b="0" i="0" dirty="0">
                <a:solidFill>
                  <a:srgbClr val="243B53"/>
                </a:solidFill>
                <a:effectLst/>
                <a:latin typeface="Helvetica Neue"/>
              </a:rPr>
              <a:t>. 2015 May;41(9):807-20.</a:t>
            </a:r>
          </a:p>
          <a:p>
            <a:pPr algn="l">
              <a:buFont typeface="+mj-lt"/>
              <a:buAutoNum type="arabicPeriod"/>
            </a:pPr>
            <a:r>
              <a:rPr lang="en-US" sz="1400" b="0" i="0" u="sng" dirty="0">
                <a:solidFill>
                  <a:srgbClr val="0A58CA"/>
                </a:solidFill>
                <a:effectLst/>
                <a:latin typeface="Helvetica Neue"/>
                <a:hlinkClick r:id="rId2"/>
              </a:rPr>
              <a:t>https://medlineplus.gov/genetics/condition/lactose-intolerance/#statistics</a:t>
            </a:r>
            <a:endParaRPr lang="en-US" sz="1400" b="0" i="0" dirty="0">
              <a:solidFill>
                <a:srgbClr val="243B53"/>
              </a:solidFill>
              <a:effectLst/>
              <a:latin typeface="Helvetica Neue"/>
            </a:endParaRPr>
          </a:p>
          <a:p>
            <a:pPr algn="l">
              <a:buFont typeface="+mj-lt"/>
              <a:buAutoNum type="arabicPeriod"/>
            </a:pPr>
            <a:r>
              <a:rPr lang="en-US" sz="1400" b="0" i="0" u="none" strike="noStrike" dirty="0">
                <a:solidFill>
                  <a:srgbClr val="0D6EFD"/>
                </a:solidFill>
                <a:effectLst/>
                <a:latin typeface="Helvetica Neue"/>
                <a:hlinkClick r:id="rId3"/>
              </a:rPr>
              <a:t>https://www.healthline.com/nutrition/common-food-intolerances#TOC_TITLE_HDR_4</a:t>
            </a:r>
            <a:endParaRPr lang="en-US" sz="1400" b="0" i="0" dirty="0">
              <a:solidFill>
                <a:srgbClr val="243B53"/>
              </a:solidFill>
              <a:effectLst/>
              <a:latin typeface="Helvetica Neue"/>
            </a:endParaRPr>
          </a:p>
          <a:p>
            <a:pPr algn="l"/>
            <a:endParaRPr lang="en-US" b="0" i="0" dirty="0">
              <a:solidFill>
                <a:srgbClr val="243B53"/>
              </a:solidFill>
              <a:effectLst/>
              <a:latin typeface="Helvetica Neue"/>
            </a:endParaRPr>
          </a:p>
        </p:txBody>
      </p:sp>
      <p:pic>
        <p:nvPicPr>
          <p:cNvPr id="4" name="Picture 3">
            <a:extLst>
              <a:ext uri="{FF2B5EF4-FFF2-40B4-BE49-F238E27FC236}">
                <a16:creationId xmlns:a16="http://schemas.microsoft.com/office/drawing/2014/main" id="{11225ECF-48ED-4CEB-C2C5-0963FC060F17}"/>
              </a:ext>
            </a:extLst>
          </p:cNvPr>
          <p:cNvPicPr>
            <a:picLocks noChangeAspect="1"/>
          </p:cNvPicPr>
          <p:nvPr/>
        </p:nvPicPr>
        <p:blipFill>
          <a:blip r:embed="rId4"/>
          <a:stretch>
            <a:fillRect/>
          </a:stretch>
        </p:blipFill>
        <p:spPr>
          <a:xfrm>
            <a:off x="7367587" y="261937"/>
            <a:ext cx="3529013" cy="2045631"/>
          </a:xfrm>
          <a:prstGeom prst="rect">
            <a:avLst/>
          </a:prstGeom>
        </p:spPr>
      </p:pic>
    </p:spTree>
    <p:extLst>
      <p:ext uri="{BB962C8B-B14F-4D97-AF65-F5344CB8AC3E}">
        <p14:creationId xmlns:p14="http://schemas.microsoft.com/office/powerpoint/2010/main" val="3980712123"/>
      </p:ext>
    </p:extLst>
  </p:cSld>
  <p:clrMapOvr>
    <a:masterClrMapping/>
  </p:clrMapOvr>
</p:sld>
</file>

<file path=ppt/theme/theme1.xml><?xml version="1.0" encoding="utf-8"?>
<a:theme xmlns:a="http://schemas.openxmlformats.org/drawingml/2006/main" name="AdornVTI">
  <a:themeElements>
    <a:clrScheme name="AnalogousFromLightSeedLeftStep">
      <a:dk1>
        <a:srgbClr val="000000"/>
      </a:dk1>
      <a:lt1>
        <a:srgbClr val="FFFFFF"/>
      </a:lt1>
      <a:dk2>
        <a:srgbClr val="3B213A"/>
      </a:dk2>
      <a:lt2>
        <a:srgbClr val="E3E2E8"/>
      </a:lt2>
      <a:accent1>
        <a:srgbClr val="93A94E"/>
      </a:accent1>
      <a:accent2>
        <a:srgbClr val="B6A03C"/>
      </a:accent2>
      <a:accent3>
        <a:srgbClr val="EA8946"/>
      </a:accent3>
      <a:accent4>
        <a:srgbClr val="EB4E4F"/>
      </a:accent4>
      <a:accent5>
        <a:srgbClr val="EE6EA5"/>
      </a:accent5>
      <a:accent6>
        <a:srgbClr val="EB4ED2"/>
      </a:accent6>
      <a:hlink>
        <a:srgbClr val="7A69AE"/>
      </a:hlink>
      <a:folHlink>
        <a:srgbClr val="7F7F7F"/>
      </a:folHlink>
    </a:clrScheme>
    <a:fontScheme name="Bembo">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dornVTI" id="{497E3FA9-5A27-4D12-9D04-917BEF3D1303}" vid="{34192A01-61CA-4566-9818-841C607496F7}"/>
    </a:ext>
  </a:extLst>
</a:theme>
</file>

<file path=docProps/app.xml><?xml version="1.0" encoding="utf-8"?>
<Properties xmlns="http://schemas.openxmlformats.org/officeDocument/2006/extended-properties" xmlns:vt="http://schemas.openxmlformats.org/officeDocument/2006/docPropsVTypes">
  <TotalTime>13206</TotalTime>
  <Words>8598</Words>
  <Application>Microsoft Office PowerPoint</Application>
  <PresentationFormat>Widescreen</PresentationFormat>
  <Paragraphs>568</Paragraphs>
  <Slides>84</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84</vt:i4>
      </vt:variant>
    </vt:vector>
  </HeadingPairs>
  <TitlesOfParts>
    <vt:vector size="90" baseType="lpstr">
      <vt:lpstr>Arial</vt:lpstr>
      <vt:lpstr>Bembo</vt:lpstr>
      <vt:lpstr>Helvetica Neue</vt:lpstr>
      <vt:lpstr>Helvetica Neue LT W05_55 Roman</vt:lpstr>
      <vt:lpstr>Montserrat</vt:lpstr>
      <vt:lpstr>AdornVTI</vt:lpstr>
      <vt:lpstr>NM-AAA Training #2 FOOD Allergies </vt:lpstr>
      <vt:lpstr>Objectives</vt:lpstr>
      <vt:lpstr>Section 1: Food Allergens</vt:lpstr>
      <vt:lpstr>What are they? </vt:lpstr>
      <vt:lpstr>Food allergy vs. food allergen </vt:lpstr>
      <vt:lpstr>What causes an allergic reaction? </vt:lpstr>
      <vt:lpstr>How does it affect the immune system? </vt:lpstr>
      <vt:lpstr>Statistics </vt:lpstr>
      <vt:lpstr>Food intolerance </vt:lpstr>
      <vt:lpstr>Food sensitivity </vt:lpstr>
      <vt:lpstr>Food-related diseases </vt:lpstr>
      <vt:lpstr>Minor symptoms of food allergy </vt:lpstr>
      <vt:lpstr>Severe symptoms of food allergy </vt:lpstr>
      <vt:lpstr>The Big 8 The Food Allergen Labeling and Consumer Protection Act of 2004 (FALCPA) lists the foods covered in this section as the most allergenic, which consequently make up 90 percent of food-related allergies in the United States.[1] </vt:lpstr>
      <vt:lpstr>Section 2: What Foods Can Cause Allergic Reactions?</vt:lpstr>
      <vt:lpstr>Milk Allergy</vt:lpstr>
      <vt:lpstr>Milk Allergy</vt:lpstr>
      <vt:lpstr>The signs and symptoms of a milk allergy range from mild to severe and include: </vt:lpstr>
      <vt:lpstr>When studying food labels for milk and milk product allergens, staff should specifically look for casein, which can be hidden in canned tuna, sausage and other nondairy products. More obvious sources are: </vt:lpstr>
      <vt:lpstr>Eggs </vt:lpstr>
      <vt:lpstr>The signs and symptoms of an egg allergy include: </vt:lpstr>
      <vt:lpstr>Egg Allergy</vt:lpstr>
      <vt:lpstr>Soybeans </vt:lpstr>
      <vt:lpstr>Some food items that contain soy include: </vt:lpstr>
      <vt:lpstr>Soy Allergy</vt:lpstr>
      <vt:lpstr>Other foods that may contain soy include: </vt:lpstr>
      <vt:lpstr>Unexpected sources include: </vt:lpstr>
      <vt:lpstr>Fish </vt:lpstr>
      <vt:lpstr>The signs and symptoms of a fish allergy, which is the result of the body's immune system overreacting to proteins in the fish, include: </vt:lpstr>
      <vt:lpstr>Fish Allergy</vt:lpstr>
      <vt:lpstr>Tree Nut Allergy</vt:lpstr>
      <vt:lpstr>PowerPoint Presentation</vt:lpstr>
      <vt:lpstr>Foods that contain tree nuts include: </vt:lpstr>
      <vt:lpstr>Tree Nuts</vt:lpstr>
      <vt:lpstr>Shellfish </vt:lpstr>
      <vt:lpstr>The signs and symptoms of a shellfish allergy are: </vt:lpstr>
      <vt:lpstr> Shellfish Allergy </vt:lpstr>
      <vt:lpstr>Shellfish </vt:lpstr>
      <vt:lpstr>Peanuts </vt:lpstr>
      <vt:lpstr>Peanut allergy</vt:lpstr>
      <vt:lpstr>Wheat </vt:lpstr>
      <vt:lpstr>Wheat Allergy</vt:lpstr>
      <vt:lpstr>Wheat proteins are found in:</vt:lpstr>
      <vt:lpstr>Wheat Allergy</vt:lpstr>
      <vt:lpstr>SESAME</vt:lpstr>
      <vt:lpstr>Symptoms of an allergic reaction may involve the skin, the gastrointestinal tract, the cardiovascular system and the respiratory tract. They can surface in one or more of the following ways:  </vt:lpstr>
      <vt:lpstr>Other common foods that cause allergies </vt:lpstr>
      <vt:lpstr>Other allergies: </vt:lpstr>
      <vt:lpstr>Spice and Fruit and Vegetable allergies </vt:lpstr>
      <vt:lpstr>How long do allergic reactions take? </vt:lpstr>
      <vt:lpstr>Cures/Treatments/Medications </vt:lpstr>
      <vt:lpstr>Medications to treat allergens: </vt:lpstr>
      <vt:lpstr>Section 3: Allergic Reaction Prevention  </vt:lpstr>
      <vt:lpstr>Cross contamination </vt:lpstr>
      <vt:lpstr>Cross-Contamination </vt:lpstr>
      <vt:lpstr>Cross-Contamination:</vt:lpstr>
      <vt:lpstr>Foodborne illness </vt:lpstr>
      <vt:lpstr>PROPER HAND WASHING</vt:lpstr>
      <vt:lpstr>HOW TO WASH</vt:lpstr>
      <vt:lpstr>HANDWASHING </vt:lpstr>
      <vt:lpstr>Using hand sanitizer </vt:lpstr>
      <vt:lpstr>PERSONAL HYGIENE</vt:lpstr>
      <vt:lpstr>Body and hair washing </vt:lpstr>
      <vt:lpstr>Washing dishes </vt:lpstr>
      <vt:lpstr>Sanitation Standard Operating Procedures (SSOP) </vt:lpstr>
      <vt:lpstr>Sample SSOP </vt:lpstr>
      <vt:lpstr>PowerPoint Presentation</vt:lpstr>
      <vt:lpstr>2. Implementing, Monitoring and Recordkeeping </vt:lpstr>
      <vt:lpstr>PowerPoint Presentation</vt:lpstr>
      <vt:lpstr>II. OPERATIONAL SANITATION—EQUIPMENT AND FACILITY CLEANING OBJECTIVE </vt:lpstr>
      <vt:lpstr>2. Monitoring and Recordkeeping</vt:lpstr>
      <vt:lpstr>PowerPoint Presentation</vt:lpstr>
      <vt:lpstr>Part: 4 How to Read Food Labels</vt:lpstr>
      <vt:lpstr>Food labels</vt:lpstr>
      <vt:lpstr>Non-FALCPA (Food Allergen Labeling and Consumer Protection Act of 2004) regulated allergens </vt:lpstr>
      <vt:lpstr>“May Contain” Statements </vt:lpstr>
      <vt:lpstr>More Tips for Reading Food Labels </vt:lpstr>
      <vt:lpstr>How to read food labels for food allergies:</vt:lpstr>
      <vt:lpstr>Other Allergen Statements </vt:lpstr>
      <vt:lpstr>NM-AAA Food Allergy Policy</vt:lpstr>
      <vt:lpstr>Mom’s Meals</vt:lpstr>
      <vt:lpstr>This presentation was adapted from the following:</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Constance Rudnicki</dc:creator>
  <cp:lastModifiedBy>Constance Rudnicki</cp:lastModifiedBy>
  <cp:revision>3</cp:revision>
  <dcterms:created xsi:type="dcterms:W3CDTF">2022-11-02T19:30:11Z</dcterms:created>
  <dcterms:modified xsi:type="dcterms:W3CDTF">2022-12-05T20:36:06Z</dcterms:modified>
</cp:coreProperties>
</file>